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9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0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1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2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3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25"/>
  </p:notesMasterIdLst>
  <p:sldIdLst>
    <p:sldId id="443" r:id="rId2"/>
    <p:sldId id="420" r:id="rId3"/>
    <p:sldId id="421" r:id="rId4"/>
    <p:sldId id="422" r:id="rId5"/>
    <p:sldId id="423" r:id="rId6"/>
    <p:sldId id="424" r:id="rId7"/>
    <p:sldId id="425" r:id="rId8"/>
    <p:sldId id="426" r:id="rId9"/>
    <p:sldId id="427" r:id="rId10"/>
    <p:sldId id="428" r:id="rId11"/>
    <p:sldId id="436" r:id="rId12"/>
    <p:sldId id="435" r:id="rId13"/>
    <p:sldId id="434" r:id="rId14"/>
    <p:sldId id="433" r:id="rId15"/>
    <p:sldId id="432" r:id="rId16"/>
    <p:sldId id="431" r:id="rId17"/>
    <p:sldId id="429" r:id="rId18"/>
    <p:sldId id="437" r:id="rId19"/>
    <p:sldId id="438" r:id="rId20"/>
    <p:sldId id="439" r:id="rId21"/>
    <p:sldId id="441" r:id="rId22"/>
    <p:sldId id="440" r:id="rId23"/>
    <p:sldId id="442" r:id="rId24"/>
  </p:sldIdLst>
  <p:sldSz cx="9144000" cy="6858000" type="screen4x3"/>
  <p:notesSz cx="6858000" cy="9947275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1pPr>
    <a:lvl2pPr marL="742950" indent="-28575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2pPr>
    <a:lvl3pPr marL="1143000" indent="-22860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3pPr>
    <a:lvl4pPr marL="1600200" indent="-22860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4pPr>
    <a:lvl5pPr marL="2057400" indent="-22860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Гильмеев Айрат Юсупович" initials="А.Ю." lastIdx="1" clrIdx="0"/>
  <p:cmAuthor id="1" name="Airat" initials="A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33CC"/>
    <a:srgbClr val="298C02"/>
    <a:srgbClr val="33AE02"/>
    <a:srgbClr val="37BA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26" autoAdjust="0"/>
    <p:restoredTop sz="90957" autoAdjust="0"/>
  </p:normalViewPr>
  <p:slideViewPr>
    <p:cSldViewPr>
      <p:cViewPr>
        <p:scale>
          <a:sx n="88" d="100"/>
          <a:sy n="88" d="100"/>
        </p:scale>
        <p:origin x="-174" y="252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0" y="8778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3133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83144F-C912-40D0-9645-2DFDCCE62CB6}" type="doc">
      <dgm:prSet loTypeId="urn:microsoft.com/office/officeart/2005/8/layout/chevron2" loCatId="list" qsTypeId="urn:microsoft.com/office/officeart/2005/8/quickstyle/simple3" qsCatId="simple" csTypeId="urn:microsoft.com/office/officeart/2005/8/colors/accent1_2" csCatId="accent1" phldr="1"/>
      <dgm:spPr/>
    </dgm:pt>
    <dgm:pt modelId="{584AB0C0-4A26-4233-BEF9-826AB2FE0E5B}">
      <dgm:prSet phldrT="[Текст]" custT="1"/>
      <dgm:spPr/>
      <dgm:t>
        <a:bodyPr/>
        <a:lstStyle/>
        <a:p>
          <a:r>
            <a:rPr lang="ru-RU" sz="2400" dirty="0" smtClean="0"/>
            <a:t>1.</a:t>
          </a:r>
          <a:endParaRPr lang="ru-RU" sz="2400" dirty="0"/>
        </a:p>
      </dgm:t>
    </dgm:pt>
    <dgm:pt modelId="{2E7C6A75-F55E-4353-B4B6-6A1D41405B4A}" type="parTrans" cxnId="{B2071BD6-502F-46CC-BB20-82E9D5795F7D}">
      <dgm:prSet/>
      <dgm:spPr/>
      <dgm:t>
        <a:bodyPr/>
        <a:lstStyle/>
        <a:p>
          <a:endParaRPr lang="ru-RU"/>
        </a:p>
      </dgm:t>
    </dgm:pt>
    <dgm:pt modelId="{5A729D99-773A-4602-8318-2C8C9B69BD47}" type="sibTrans" cxnId="{B2071BD6-502F-46CC-BB20-82E9D5795F7D}">
      <dgm:prSet/>
      <dgm:spPr/>
      <dgm:t>
        <a:bodyPr/>
        <a:lstStyle/>
        <a:p>
          <a:endParaRPr lang="ru-RU"/>
        </a:p>
      </dgm:t>
    </dgm:pt>
    <dgm:pt modelId="{6102E625-E8DC-43DA-AC36-8AF60AC9457A}">
      <dgm:prSet phldrT="[Текст]" custT="1"/>
      <dgm:spPr/>
      <dgm:t>
        <a:bodyPr/>
        <a:lstStyle/>
        <a:p>
          <a:r>
            <a:rPr lang="ru-RU" sz="2400" dirty="0" smtClean="0"/>
            <a:t>2</a:t>
          </a:r>
          <a:r>
            <a:rPr lang="ru-RU" sz="2900" dirty="0" smtClean="0"/>
            <a:t>.</a:t>
          </a:r>
          <a:endParaRPr lang="ru-RU" sz="2900" dirty="0"/>
        </a:p>
      </dgm:t>
    </dgm:pt>
    <dgm:pt modelId="{67AAF218-D3CC-4A16-ADD0-AF2764138595}" type="parTrans" cxnId="{F00E9A6E-542B-4A97-B7A5-7C46DBD3CCD5}">
      <dgm:prSet/>
      <dgm:spPr/>
      <dgm:t>
        <a:bodyPr/>
        <a:lstStyle/>
        <a:p>
          <a:endParaRPr lang="ru-RU"/>
        </a:p>
      </dgm:t>
    </dgm:pt>
    <dgm:pt modelId="{FB1A9222-B8AF-453C-8AD1-A916FF7E6867}" type="sibTrans" cxnId="{F00E9A6E-542B-4A97-B7A5-7C46DBD3CCD5}">
      <dgm:prSet/>
      <dgm:spPr/>
      <dgm:t>
        <a:bodyPr/>
        <a:lstStyle/>
        <a:p>
          <a:endParaRPr lang="ru-RU"/>
        </a:p>
      </dgm:t>
    </dgm:pt>
    <dgm:pt modelId="{F1399895-A522-4771-BF6E-446773906CAB}">
      <dgm:prSet custT="1"/>
      <dgm:spPr/>
      <dgm:t>
        <a:bodyPr/>
        <a:lstStyle/>
        <a:p>
          <a:pPr marL="0" indent="360000" algn="just">
            <a:lnSpc>
              <a:spcPct val="100000"/>
            </a:lnSpc>
            <a:spcAft>
              <a:spcPts val="0"/>
            </a:spcAft>
          </a:pPr>
          <a:r>
            <a:rPr lang="ru-RU" sz="1800" dirty="0" smtClean="0">
              <a:latin typeface="Arial" pitchFamily="34" charset="0"/>
              <a:cs typeface="Arial" pitchFamily="34" charset="0"/>
            </a:rPr>
            <a:t> Предмет регулирования - отношения, возникающие в сфере охраны труда в связи с осуществлением специальной оценки условий труда и реализацией обязанностей работодателя по обеспечению безопасности работников в процессе их трудовой деятельности, а также прав работников на рабочие места, соответствующие требованиям охраны труда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4D62F7D1-C433-478C-9525-18FAE3DBFF27}" type="parTrans" cxnId="{BE00841D-FA4E-4EE4-9863-6BF9C63ECA97}">
      <dgm:prSet/>
      <dgm:spPr/>
      <dgm:t>
        <a:bodyPr/>
        <a:lstStyle/>
        <a:p>
          <a:endParaRPr lang="ru-RU"/>
        </a:p>
      </dgm:t>
    </dgm:pt>
    <dgm:pt modelId="{8D052EF3-C447-42F9-A280-2B5796761EA6}" type="sibTrans" cxnId="{BE00841D-FA4E-4EE4-9863-6BF9C63ECA97}">
      <dgm:prSet/>
      <dgm:spPr/>
      <dgm:t>
        <a:bodyPr/>
        <a:lstStyle/>
        <a:p>
          <a:endParaRPr lang="ru-RU"/>
        </a:p>
      </dgm:t>
    </dgm:pt>
    <dgm:pt modelId="{96DB198C-C35E-496F-B6C1-4011D0E5DA10}">
      <dgm:prSet custT="1"/>
      <dgm:spPr/>
      <dgm:t>
        <a:bodyPr/>
        <a:lstStyle/>
        <a:p>
          <a:pPr marL="0" indent="360000" algn="just">
            <a:lnSpc>
              <a:spcPct val="100000"/>
            </a:lnSpc>
            <a:spcAft>
              <a:spcPts val="0"/>
            </a:spcAft>
          </a:pPr>
          <a:r>
            <a:rPr lang="ru-RU" sz="16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800" dirty="0" smtClean="0">
              <a:latin typeface="Arial" pitchFamily="34" charset="0"/>
              <a:cs typeface="Arial" pitchFamily="34" charset="0"/>
            </a:rPr>
            <a:t>Устанавливаются правовые и организационные основы проведения специальной оценки условий труда, порядок проведения специальной оценки условий труда, определяет правовое положение, права и обязанности участников специальной оценки условий труда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882CFD6E-8804-47E4-94FE-7FD7162E2697}" type="parTrans" cxnId="{F3B86C3F-300B-4A1A-8E3C-F47A104A0D45}">
      <dgm:prSet/>
      <dgm:spPr/>
      <dgm:t>
        <a:bodyPr/>
        <a:lstStyle/>
        <a:p>
          <a:endParaRPr lang="ru-RU"/>
        </a:p>
      </dgm:t>
    </dgm:pt>
    <dgm:pt modelId="{81ACEFEC-6469-47B1-894B-FAA80A774C8D}" type="sibTrans" cxnId="{F3B86C3F-300B-4A1A-8E3C-F47A104A0D45}">
      <dgm:prSet/>
      <dgm:spPr/>
      <dgm:t>
        <a:bodyPr/>
        <a:lstStyle/>
        <a:p>
          <a:endParaRPr lang="ru-RU"/>
        </a:p>
      </dgm:t>
    </dgm:pt>
    <dgm:pt modelId="{19F3C9F1-365D-4C87-8308-7AA7FD4DEBF7}" type="pres">
      <dgm:prSet presAssocID="{3B83144F-C912-40D0-9645-2DFDCCE62CB6}" presName="linearFlow" presStyleCnt="0">
        <dgm:presLayoutVars>
          <dgm:dir/>
          <dgm:animLvl val="lvl"/>
          <dgm:resizeHandles val="exact"/>
        </dgm:presLayoutVars>
      </dgm:prSet>
      <dgm:spPr/>
    </dgm:pt>
    <dgm:pt modelId="{10869EC2-F953-44AB-A9D9-2190813EA2DD}" type="pres">
      <dgm:prSet presAssocID="{584AB0C0-4A26-4233-BEF9-826AB2FE0E5B}" presName="composite" presStyleCnt="0"/>
      <dgm:spPr/>
    </dgm:pt>
    <dgm:pt modelId="{A0BC360B-0037-4083-BAA4-1C735BEB8C1C}" type="pres">
      <dgm:prSet presAssocID="{584AB0C0-4A26-4233-BEF9-826AB2FE0E5B}" presName="parentText" presStyleLbl="alignNode1" presStyleIdx="0" presStyleCnt="2" custLinFactNeighborX="-11817" custLinFactNeighborY="-60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66C0FE-7E2C-419A-A399-CE24D6185B5B}" type="pres">
      <dgm:prSet presAssocID="{584AB0C0-4A26-4233-BEF9-826AB2FE0E5B}" presName="descendantText" presStyleLbl="alignAcc1" presStyleIdx="0" presStyleCnt="2" custScaleY="142784" custLinFactNeighborX="270" custLinFactNeighborY="-48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95AD96-EA7B-402B-83DF-F5FDA6309331}" type="pres">
      <dgm:prSet presAssocID="{5A729D99-773A-4602-8318-2C8C9B69BD47}" presName="sp" presStyleCnt="0"/>
      <dgm:spPr/>
    </dgm:pt>
    <dgm:pt modelId="{122EB10F-DAE1-4239-BF24-DB96982FCC56}" type="pres">
      <dgm:prSet presAssocID="{6102E625-E8DC-43DA-AC36-8AF60AC9457A}" presName="composite" presStyleCnt="0"/>
      <dgm:spPr/>
    </dgm:pt>
    <dgm:pt modelId="{4A8AE374-3BE4-40D2-A1DA-467D7353F9CE}" type="pres">
      <dgm:prSet presAssocID="{6102E625-E8DC-43DA-AC36-8AF60AC9457A}" presName="parentText" presStyleLbl="alignNode1" presStyleIdx="1" presStyleCnt="2" custLinFactNeighborX="0" custLinFactNeighborY="-955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37DE0E-8C36-4E83-9C64-7DD1DA9F6C0D}" type="pres">
      <dgm:prSet presAssocID="{6102E625-E8DC-43DA-AC36-8AF60AC9457A}" presName="descendantText" presStyleLbl="alignAcc1" presStyleIdx="1" presStyleCnt="2" custScaleY="1361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0E9A6E-542B-4A97-B7A5-7C46DBD3CCD5}" srcId="{3B83144F-C912-40D0-9645-2DFDCCE62CB6}" destId="{6102E625-E8DC-43DA-AC36-8AF60AC9457A}" srcOrd="1" destOrd="0" parTransId="{67AAF218-D3CC-4A16-ADD0-AF2764138595}" sibTransId="{FB1A9222-B8AF-453C-8AD1-A916FF7E6867}"/>
    <dgm:cxn modelId="{BE00841D-FA4E-4EE4-9863-6BF9C63ECA97}" srcId="{584AB0C0-4A26-4233-BEF9-826AB2FE0E5B}" destId="{F1399895-A522-4771-BF6E-446773906CAB}" srcOrd="0" destOrd="0" parTransId="{4D62F7D1-C433-478C-9525-18FAE3DBFF27}" sibTransId="{8D052EF3-C447-42F9-A280-2B5796761EA6}"/>
    <dgm:cxn modelId="{B2071BD6-502F-46CC-BB20-82E9D5795F7D}" srcId="{3B83144F-C912-40D0-9645-2DFDCCE62CB6}" destId="{584AB0C0-4A26-4233-BEF9-826AB2FE0E5B}" srcOrd="0" destOrd="0" parTransId="{2E7C6A75-F55E-4353-B4B6-6A1D41405B4A}" sibTransId="{5A729D99-773A-4602-8318-2C8C9B69BD47}"/>
    <dgm:cxn modelId="{F3B86C3F-300B-4A1A-8E3C-F47A104A0D45}" srcId="{6102E625-E8DC-43DA-AC36-8AF60AC9457A}" destId="{96DB198C-C35E-496F-B6C1-4011D0E5DA10}" srcOrd="0" destOrd="0" parTransId="{882CFD6E-8804-47E4-94FE-7FD7162E2697}" sibTransId="{81ACEFEC-6469-47B1-894B-FAA80A774C8D}"/>
    <dgm:cxn modelId="{57822084-6FFA-4BA5-9A92-E10780948A55}" type="presOf" srcId="{F1399895-A522-4771-BF6E-446773906CAB}" destId="{D466C0FE-7E2C-419A-A399-CE24D6185B5B}" srcOrd="0" destOrd="0" presId="urn:microsoft.com/office/officeart/2005/8/layout/chevron2"/>
    <dgm:cxn modelId="{7CD15A6F-2066-46F2-AC72-A4AB61822D5A}" type="presOf" srcId="{3B83144F-C912-40D0-9645-2DFDCCE62CB6}" destId="{19F3C9F1-365D-4C87-8308-7AA7FD4DEBF7}" srcOrd="0" destOrd="0" presId="urn:microsoft.com/office/officeart/2005/8/layout/chevron2"/>
    <dgm:cxn modelId="{A2DF74C4-FCF8-48A8-8521-1BE81B7F4511}" type="presOf" srcId="{584AB0C0-4A26-4233-BEF9-826AB2FE0E5B}" destId="{A0BC360B-0037-4083-BAA4-1C735BEB8C1C}" srcOrd="0" destOrd="0" presId="urn:microsoft.com/office/officeart/2005/8/layout/chevron2"/>
    <dgm:cxn modelId="{BF4B57C0-D347-4275-A4BE-19778907E248}" type="presOf" srcId="{96DB198C-C35E-496F-B6C1-4011D0E5DA10}" destId="{AE37DE0E-8C36-4E83-9C64-7DD1DA9F6C0D}" srcOrd="0" destOrd="0" presId="urn:microsoft.com/office/officeart/2005/8/layout/chevron2"/>
    <dgm:cxn modelId="{9CE29E62-4843-49B8-8FC7-2E83ADD6C01F}" type="presOf" srcId="{6102E625-E8DC-43DA-AC36-8AF60AC9457A}" destId="{4A8AE374-3BE4-40D2-A1DA-467D7353F9CE}" srcOrd="0" destOrd="0" presId="urn:microsoft.com/office/officeart/2005/8/layout/chevron2"/>
    <dgm:cxn modelId="{59AA8360-C18C-458A-880F-8C1893DFBAE1}" type="presParOf" srcId="{19F3C9F1-365D-4C87-8308-7AA7FD4DEBF7}" destId="{10869EC2-F953-44AB-A9D9-2190813EA2DD}" srcOrd="0" destOrd="0" presId="urn:microsoft.com/office/officeart/2005/8/layout/chevron2"/>
    <dgm:cxn modelId="{58FEF4DB-A61B-484B-A989-C14971FBEEAD}" type="presParOf" srcId="{10869EC2-F953-44AB-A9D9-2190813EA2DD}" destId="{A0BC360B-0037-4083-BAA4-1C735BEB8C1C}" srcOrd="0" destOrd="0" presId="urn:microsoft.com/office/officeart/2005/8/layout/chevron2"/>
    <dgm:cxn modelId="{65672FFC-1B02-4B1D-A1AE-A07A3515BACD}" type="presParOf" srcId="{10869EC2-F953-44AB-A9D9-2190813EA2DD}" destId="{D466C0FE-7E2C-419A-A399-CE24D6185B5B}" srcOrd="1" destOrd="0" presId="urn:microsoft.com/office/officeart/2005/8/layout/chevron2"/>
    <dgm:cxn modelId="{A0A7BD17-FFDB-43A3-B714-E4067987E584}" type="presParOf" srcId="{19F3C9F1-365D-4C87-8308-7AA7FD4DEBF7}" destId="{F395AD96-EA7B-402B-83DF-F5FDA6309331}" srcOrd="1" destOrd="0" presId="urn:microsoft.com/office/officeart/2005/8/layout/chevron2"/>
    <dgm:cxn modelId="{1FAB59F7-3FC2-4078-9509-586532236078}" type="presParOf" srcId="{19F3C9F1-365D-4C87-8308-7AA7FD4DEBF7}" destId="{122EB10F-DAE1-4239-BF24-DB96982FCC56}" srcOrd="2" destOrd="0" presId="urn:microsoft.com/office/officeart/2005/8/layout/chevron2"/>
    <dgm:cxn modelId="{9F88EDA3-12A3-4795-8BF5-6DD21D0244C3}" type="presParOf" srcId="{122EB10F-DAE1-4239-BF24-DB96982FCC56}" destId="{4A8AE374-3BE4-40D2-A1DA-467D7353F9CE}" srcOrd="0" destOrd="0" presId="urn:microsoft.com/office/officeart/2005/8/layout/chevron2"/>
    <dgm:cxn modelId="{3D99FC6D-BC8B-419C-9E20-D3D5EEF01509}" type="presParOf" srcId="{122EB10F-DAE1-4239-BF24-DB96982FCC56}" destId="{AE37DE0E-8C36-4E83-9C64-7DD1DA9F6C0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C94271F-ADA8-47F7-8599-6AA78B4DDDD1}" type="doc">
      <dgm:prSet loTypeId="urn:microsoft.com/office/officeart/2005/8/layout/orgChart1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841B6CF-DF8C-4C57-82DD-E436D2C3022E}">
      <dgm:prSet phldrT="[Текст]" custT="1"/>
      <dgm:spPr/>
      <dgm:t>
        <a:bodyPr/>
        <a:lstStyle/>
        <a:p>
          <a:pPr>
            <a:lnSpc>
              <a:spcPct val="70000"/>
            </a:lnSpc>
          </a:pPr>
          <a:r>
            <a:rPr lang="ru-RU" sz="1400" b="1" i="0" dirty="0" smtClean="0">
              <a:latin typeface="Arial" pitchFamily="34" charset="0"/>
              <a:cs typeface="Arial" pitchFamily="34" charset="0"/>
            </a:rPr>
            <a:t>Оптимальные условия труда </a:t>
          </a:r>
        </a:p>
        <a:p>
          <a:pPr>
            <a:lnSpc>
              <a:spcPct val="70000"/>
            </a:lnSpc>
          </a:pPr>
          <a:r>
            <a:rPr lang="ru-RU" sz="1400" b="1" i="0" dirty="0" smtClean="0">
              <a:latin typeface="Arial" pitchFamily="34" charset="0"/>
              <a:cs typeface="Arial" pitchFamily="34" charset="0"/>
            </a:rPr>
            <a:t>(1 класс)</a:t>
          </a:r>
        </a:p>
        <a:p>
          <a:pPr>
            <a:lnSpc>
              <a:spcPct val="90000"/>
            </a:lnSpc>
          </a:pPr>
          <a:r>
            <a:rPr lang="ru-RU" sz="1200" dirty="0" smtClean="0">
              <a:latin typeface="Arial" pitchFamily="34" charset="0"/>
              <a:cs typeface="Arial" pitchFamily="34" charset="0"/>
            </a:rPr>
            <a:t>условия труда, при которых воздействие на организм работника факторов производственной среды и трудового процесса, способных оказать неблагоприятное воздействие на организм работника, отсутствует, либо значения показателей которых минимальны в сравнении со значениями, установленными гигиеническими нормативами условий труда, и создаются предпосылки для поддержания высокого уровня работоспособности</a:t>
          </a:r>
          <a:endParaRPr lang="ru-RU" sz="1200" dirty="0">
            <a:latin typeface="Arial" pitchFamily="34" charset="0"/>
            <a:cs typeface="Arial" pitchFamily="34" charset="0"/>
          </a:endParaRPr>
        </a:p>
      </dgm:t>
    </dgm:pt>
    <dgm:pt modelId="{9DAB8C25-4395-41DA-B69F-18179292A77B}" type="parTrans" cxnId="{AAE58DA8-D170-4A07-A87D-12C3EC330C51}">
      <dgm:prSet/>
      <dgm:spPr/>
      <dgm:t>
        <a:bodyPr/>
        <a:lstStyle/>
        <a:p>
          <a:endParaRPr lang="ru-RU"/>
        </a:p>
      </dgm:t>
    </dgm:pt>
    <dgm:pt modelId="{AF288D97-23BE-4B51-A479-1F5F1DD0BCF0}" type="sibTrans" cxnId="{AAE58DA8-D170-4A07-A87D-12C3EC330C51}">
      <dgm:prSet/>
      <dgm:spPr/>
      <dgm:t>
        <a:bodyPr/>
        <a:lstStyle/>
        <a:p>
          <a:endParaRPr lang="ru-RU"/>
        </a:p>
      </dgm:t>
    </dgm:pt>
    <dgm:pt modelId="{897DE2D0-1FCE-4186-B916-B924FC56CE4F}">
      <dgm:prSet phldrT="[Текст]" custT="1"/>
      <dgm:spPr/>
      <dgm:t>
        <a:bodyPr/>
        <a:lstStyle/>
        <a:p>
          <a:pPr>
            <a:lnSpc>
              <a:spcPct val="70000"/>
            </a:lnSpc>
          </a:pPr>
          <a:r>
            <a:rPr lang="ru-RU" sz="1400" b="1" dirty="0" smtClean="0">
              <a:latin typeface="Arial" pitchFamily="34" charset="0"/>
              <a:cs typeface="Arial" pitchFamily="34" charset="0"/>
            </a:rPr>
            <a:t>Допустимые условия труда</a:t>
          </a:r>
        </a:p>
        <a:p>
          <a:pPr>
            <a:lnSpc>
              <a:spcPct val="70000"/>
            </a:lnSpc>
          </a:pPr>
          <a:r>
            <a:rPr lang="ru-RU" sz="1400" b="1" dirty="0" smtClean="0">
              <a:latin typeface="Arial" pitchFamily="34" charset="0"/>
              <a:cs typeface="Arial" pitchFamily="34" charset="0"/>
            </a:rPr>
            <a:t> (2 класс)</a:t>
          </a:r>
        </a:p>
        <a:p>
          <a:pPr>
            <a:lnSpc>
              <a:spcPct val="90000"/>
            </a:lnSpc>
          </a:pPr>
          <a:r>
            <a:rPr lang="ru-RU" sz="1200" dirty="0" smtClean="0">
              <a:latin typeface="Arial" pitchFamily="34" charset="0"/>
              <a:cs typeface="Arial" pitchFamily="34" charset="0"/>
            </a:rPr>
            <a:t>условия труда, при которых на организм работника воздействуют факторы производственной среды и трудового процесса, значения показателей которых не превышают значений, установленных гигиеническими нормативами условий труда, а функциональные изменения в организме работника восстанавливаются во время регламентированного отдыха или к началу следующей смены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C12A842C-B5A7-4524-8500-9D69E223F7A9}" type="parTrans" cxnId="{8D748B89-F593-4B58-951F-9BFE53D55237}">
      <dgm:prSet/>
      <dgm:spPr/>
      <dgm:t>
        <a:bodyPr/>
        <a:lstStyle/>
        <a:p>
          <a:endParaRPr lang="ru-RU"/>
        </a:p>
      </dgm:t>
    </dgm:pt>
    <dgm:pt modelId="{B0EF8104-2EFC-48C4-8925-5BE210AE5A02}" type="sibTrans" cxnId="{8D748B89-F593-4B58-951F-9BFE53D55237}">
      <dgm:prSet/>
      <dgm:spPr/>
      <dgm:t>
        <a:bodyPr/>
        <a:lstStyle/>
        <a:p>
          <a:endParaRPr lang="ru-RU"/>
        </a:p>
      </dgm:t>
    </dgm:pt>
    <dgm:pt modelId="{5D797C7E-B76C-48AA-85C9-067FF08F87B6}">
      <dgm:prSet phldrT="[Текст]" custT="1"/>
      <dgm:spPr/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Опасные условия труда (4 класс) </a:t>
          </a:r>
        </a:p>
        <a:p>
          <a:r>
            <a:rPr lang="ru-RU" sz="1200" dirty="0" smtClean="0">
              <a:latin typeface="Arial" pitchFamily="34" charset="0"/>
              <a:cs typeface="Arial" pitchFamily="34" charset="0"/>
            </a:rPr>
            <a:t>условия труда, характеризующиеся наличием факторов производственной среды и трудового процесса, уровни которых способны в течение рабочего дня (рабочей смены) (или их частей) создать угрозу для жизни работника, а последствия из воздействия обеспечивают высокий риск развития острых профессиональных поражений</a:t>
          </a:r>
          <a:endParaRPr lang="ru-RU" sz="1200" dirty="0">
            <a:latin typeface="Arial" pitchFamily="34" charset="0"/>
            <a:cs typeface="Arial" pitchFamily="34" charset="0"/>
          </a:endParaRPr>
        </a:p>
      </dgm:t>
    </dgm:pt>
    <dgm:pt modelId="{ABE42793-1339-459A-902E-54F0E44A2727}" type="parTrans" cxnId="{FA1144CD-1BF0-47E1-B5BC-0FBEB3E4E765}">
      <dgm:prSet/>
      <dgm:spPr/>
      <dgm:t>
        <a:bodyPr/>
        <a:lstStyle/>
        <a:p>
          <a:endParaRPr lang="ru-RU"/>
        </a:p>
      </dgm:t>
    </dgm:pt>
    <dgm:pt modelId="{B30CF0E7-3E07-4DC8-8BC4-63310312DAB1}" type="sibTrans" cxnId="{FA1144CD-1BF0-47E1-B5BC-0FBEB3E4E765}">
      <dgm:prSet/>
      <dgm:spPr/>
      <dgm:t>
        <a:bodyPr/>
        <a:lstStyle/>
        <a:p>
          <a:endParaRPr lang="ru-RU"/>
        </a:p>
      </dgm:t>
    </dgm:pt>
    <dgm:pt modelId="{066B9E71-9170-44A3-9A0A-43C77E96788E}">
      <dgm:prSet phldrT="[Текст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Вредные условия труда (3 класс)</a:t>
          </a:r>
        </a:p>
        <a:p>
          <a:r>
            <a:rPr lang="ru-RU" sz="1200" dirty="0" smtClean="0">
              <a:latin typeface="Arial" pitchFamily="34" charset="0"/>
              <a:cs typeface="Arial" pitchFamily="34" charset="0"/>
            </a:rPr>
            <a:t>условия труда, характеризующиеся  наличием факторов производственной среды и трудового процесса, уровни которых превышают значения, установленные гигиеническими нормативами условий труда</a:t>
          </a:r>
          <a:endParaRPr lang="ru-RU" sz="1200" dirty="0">
            <a:latin typeface="Arial" pitchFamily="34" charset="0"/>
            <a:cs typeface="Arial" pitchFamily="34" charset="0"/>
          </a:endParaRPr>
        </a:p>
      </dgm:t>
    </dgm:pt>
    <dgm:pt modelId="{FC49E93F-674D-4D2D-9941-745A2794F804}" type="sibTrans" cxnId="{2625FE3C-C566-4924-B352-24142C582EF5}">
      <dgm:prSet/>
      <dgm:spPr/>
      <dgm:t>
        <a:bodyPr/>
        <a:lstStyle/>
        <a:p>
          <a:endParaRPr lang="ru-RU"/>
        </a:p>
      </dgm:t>
    </dgm:pt>
    <dgm:pt modelId="{4CBFA762-96BA-41CB-808A-D1A99C744A1C}" type="parTrans" cxnId="{2625FE3C-C566-4924-B352-24142C582EF5}">
      <dgm:prSet/>
      <dgm:spPr/>
      <dgm:t>
        <a:bodyPr/>
        <a:lstStyle/>
        <a:p>
          <a:endParaRPr lang="ru-RU"/>
        </a:p>
      </dgm:t>
    </dgm:pt>
    <dgm:pt modelId="{1C693FEE-8F1C-476B-AA93-3034F21A3C2E}" type="pres">
      <dgm:prSet presAssocID="{AC94271F-ADA8-47F7-8599-6AA78B4DDDD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E451535-96B9-4B21-AEBD-7D5CF92B212D}" type="pres">
      <dgm:prSet presAssocID="{1841B6CF-DF8C-4C57-82DD-E436D2C3022E}" presName="hierRoot1" presStyleCnt="0">
        <dgm:presLayoutVars>
          <dgm:hierBranch val="init"/>
        </dgm:presLayoutVars>
      </dgm:prSet>
      <dgm:spPr/>
    </dgm:pt>
    <dgm:pt modelId="{C5783FBF-6644-47BE-ACA5-9DD60A91C002}" type="pres">
      <dgm:prSet presAssocID="{1841B6CF-DF8C-4C57-82DD-E436D2C3022E}" presName="rootComposite1" presStyleCnt="0"/>
      <dgm:spPr/>
    </dgm:pt>
    <dgm:pt modelId="{283C833C-E36F-4C27-B689-9F7BF4639D3A}" type="pres">
      <dgm:prSet presAssocID="{1841B6CF-DF8C-4C57-82DD-E436D2C3022E}" presName="rootText1" presStyleLbl="node0" presStyleIdx="0" presStyleCnt="4" custScaleX="90818" custScaleY="467409" custLinFactNeighborX="73" custLinFactNeighborY="61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F3ED29F-5ABC-4CB0-9147-3CF8D0CAC5DB}" type="pres">
      <dgm:prSet presAssocID="{1841B6CF-DF8C-4C57-82DD-E436D2C3022E}" presName="rootConnector1" presStyleLbl="node1" presStyleIdx="0" presStyleCnt="0"/>
      <dgm:spPr/>
      <dgm:t>
        <a:bodyPr/>
        <a:lstStyle/>
        <a:p>
          <a:endParaRPr lang="ru-RU"/>
        </a:p>
      </dgm:t>
    </dgm:pt>
    <dgm:pt modelId="{D011F126-ACBF-4969-AACE-BA8F8C123682}" type="pres">
      <dgm:prSet presAssocID="{1841B6CF-DF8C-4C57-82DD-E436D2C3022E}" presName="hierChild2" presStyleCnt="0"/>
      <dgm:spPr/>
    </dgm:pt>
    <dgm:pt modelId="{CF0E5A3E-4C86-42C6-A15D-1CFBB4B5429E}" type="pres">
      <dgm:prSet presAssocID="{1841B6CF-DF8C-4C57-82DD-E436D2C3022E}" presName="hierChild3" presStyleCnt="0"/>
      <dgm:spPr/>
    </dgm:pt>
    <dgm:pt modelId="{67429928-F065-4101-BBFD-FC17CD1237D3}" type="pres">
      <dgm:prSet presAssocID="{897DE2D0-1FCE-4186-B916-B924FC56CE4F}" presName="hierRoot1" presStyleCnt="0">
        <dgm:presLayoutVars>
          <dgm:hierBranch val="init"/>
        </dgm:presLayoutVars>
      </dgm:prSet>
      <dgm:spPr/>
    </dgm:pt>
    <dgm:pt modelId="{473163DD-2088-4961-ABFF-C95630D28740}" type="pres">
      <dgm:prSet presAssocID="{897DE2D0-1FCE-4186-B916-B924FC56CE4F}" presName="rootComposite1" presStyleCnt="0"/>
      <dgm:spPr/>
    </dgm:pt>
    <dgm:pt modelId="{1BE68D24-6CDD-4AFB-B9CE-B33D145B4FCE}" type="pres">
      <dgm:prSet presAssocID="{897DE2D0-1FCE-4186-B916-B924FC56CE4F}" presName="rootText1" presStyleLbl="node0" presStyleIdx="1" presStyleCnt="4" custScaleX="97574" custScaleY="42107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1EC1C64-A9D9-4417-9AF1-EF9C2DBE8AB8}" type="pres">
      <dgm:prSet presAssocID="{897DE2D0-1FCE-4186-B916-B924FC56CE4F}" presName="rootConnector1" presStyleLbl="node1" presStyleIdx="0" presStyleCnt="0"/>
      <dgm:spPr/>
      <dgm:t>
        <a:bodyPr/>
        <a:lstStyle/>
        <a:p>
          <a:endParaRPr lang="ru-RU"/>
        </a:p>
      </dgm:t>
    </dgm:pt>
    <dgm:pt modelId="{B8749738-2FA5-400E-AD57-04898DB87CB2}" type="pres">
      <dgm:prSet presAssocID="{897DE2D0-1FCE-4186-B916-B924FC56CE4F}" presName="hierChild2" presStyleCnt="0"/>
      <dgm:spPr/>
    </dgm:pt>
    <dgm:pt modelId="{19BCC365-12B9-45B8-8BC7-0A31F0A980AB}" type="pres">
      <dgm:prSet presAssocID="{897DE2D0-1FCE-4186-B916-B924FC56CE4F}" presName="hierChild3" presStyleCnt="0"/>
      <dgm:spPr/>
    </dgm:pt>
    <dgm:pt modelId="{982433A3-6A98-49F7-89E8-2146F6ECD763}" type="pres">
      <dgm:prSet presAssocID="{066B9E71-9170-44A3-9A0A-43C77E96788E}" presName="hierRoot1" presStyleCnt="0">
        <dgm:presLayoutVars>
          <dgm:hierBranch val="init"/>
        </dgm:presLayoutVars>
      </dgm:prSet>
      <dgm:spPr/>
    </dgm:pt>
    <dgm:pt modelId="{2333FEDD-BE39-41E5-BC75-845B1FCFCB82}" type="pres">
      <dgm:prSet presAssocID="{066B9E71-9170-44A3-9A0A-43C77E96788E}" presName="rootComposite1" presStyleCnt="0"/>
      <dgm:spPr/>
    </dgm:pt>
    <dgm:pt modelId="{977D7373-B1C9-4EBD-A7A5-C1DD043E6FBA}" type="pres">
      <dgm:prSet presAssocID="{066B9E71-9170-44A3-9A0A-43C77E96788E}" presName="rootText1" presStyleLbl="node0" presStyleIdx="2" presStyleCnt="4" custScaleY="28918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3081A17-A89F-47A2-8A69-4F02603F1A5B}" type="pres">
      <dgm:prSet presAssocID="{066B9E71-9170-44A3-9A0A-43C77E96788E}" presName="rootConnector1" presStyleLbl="node1" presStyleIdx="0" presStyleCnt="0"/>
      <dgm:spPr/>
      <dgm:t>
        <a:bodyPr/>
        <a:lstStyle/>
        <a:p>
          <a:endParaRPr lang="ru-RU"/>
        </a:p>
      </dgm:t>
    </dgm:pt>
    <dgm:pt modelId="{3986F74E-BF22-438F-A90E-8A9AC825CC16}" type="pres">
      <dgm:prSet presAssocID="{066B9E71-9170-44A3-9A0A-43C77E96788E}" presName="hierChild2" presStyleCnt="0"/>
      <dgm:spPr/>
    </dgm:pt>
    <dgm:pt modelId="{14E2D461-2D26-44F1-94CD-8892328AC32A}" type="pres">
      <dgm:prSet presAssocID="{066B9E71-9170-44A3-9A0A-43C77E96788E}" presName="hierChild3" presStyleCnt="0"/>
      <dgm:spPr/>
    </dgm:pt>
    <dgm:pt modelId="{9DB238F3-F741-4F64-9C12-D799F092C9F9}" type="pres">
      <dgm:prSet presAssocID="{5D797C7E-B76C-48AA-85C9-067FF08F87B6}" presName="hierRoot1" presStyleCnt="0">
        <dgm:presLayoutVars>
          <dgm:hierBranch val="init"/>
        </dgm:presLayoutVars>
      </dgm:prSet>
      <dgm:spPr/>
    </dgm:pt>
    <dgm:pt modelId="{AD2DC0E1-8E5E-4548-93BD-7737F8932019}" type="pres">
      <dgm:prSet presAssocID="{5D797C7E-B76C-48AA-85C9-067FF08F87B6}" presName="rootComposite1" presStyleCnt="0"/>
      <dgm:spPr/>
    </dgm:pt>
    <dgm:pt modelId="{9C8B37B4-4B31-4305-B422-19A026D62019}" type="pres">
      <dgm:prSet presAssocID="{5D797C7E-B76C-48AA-85C9-067FF08F87B6}" presName="rootText1" presStyleLbl="node0" presStyleIdx="3" presStyleCnt="4" custScaleY="32823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6F93A8B-4393-4BB3-A4FE-485F57966E47}" type="pres">
      <dgm:prSet presAssocID="{5D797C7E-B76C-48AA-85C9-067FF08F87B6}" presName="rootConnector1" presStyleLbl="node1" presStyleIdx="0" presStyleCnt="0"/>
      <dgm:spPr/>
      <dgm:t>
        <a:bodyPr/>
        <a:lstStyle/>
        <a:p>
          <a:endParaRPr lang="ru-RU"/>
        </a:p>
      </dgm:t>
    </dgm:pt>
    <dgm:pt modelId="{E22E85E6-6439-4E75-A247-C47B210E8AB6}" type="pres">
      <dgm:prSet presAssocID="{5D797C7E-B76C-48AA-85C9-067FF08F87B6}" presName="hierChild2" presStyleCnt="0"/>
      <dgm:spPr/>
    </dgm:pt>
    <dgm:pt modelId="{075BF82E-EB50-42E6-BAE8-650E9ED1A2FC}" type="pres">
      <dgm:prSet presAssocID="{5D797C7E-B76C-48AA-85C9-067FF08F87B6}" presName="hierChild3" presStyleCnt="0"/>
      <dgm:spPr/>
    </dgm:pt>
  </dgm:ptLst>
  <dgm:cxnLst>
    <dgm:cxn modelId="{AAE58DA8-D170-4A07-A87D-12C3EC330C51}" srcId="{AC94271F-ADA8-47F7-8599-6AA78B4DDDD1}" destId="{1841B6CF-DF8C-4C57-82DD-E436D2C3022E}" srcOrd="0" destOrd="0" parTransId="{9DAB8C25-4395-41DA-B69F-18179292A77B}" sibTransId="{AF288D97-23BE-4B51-A479-1F5F1DD0BCF0}"/>
    <dgm:cxn modelId="{77956D6B-76DF-4637-BDF5-E5D42A055514}" type="presOf" srcId="{066B9E71-9170-44A3-9A0A-43C77E96788E}" destId="{C3081A17-A89F-47A2-8A69-4F02603F1A5B}" srcOrd="1" destOrd="0" presId="urn:microsoft.com/office/officeart/2005/8/layout/orgChart1"/>
    <dgm:cxn modelId="{8D748B89-F593-4B58-951F-9BFE53D55237}" srcId="{AC94271F-ADA8-47F7-8599-6AA78B4DDDD1}" destId="{897DE2D0-1FCE-4186-B916-B924FC56CE4F}" srcOrd="1" destOrd="0" parTransId="{C12A842C-B5A7-4524-8500-9D69E223F7A9}" sibTransId="{B0EF8104-2EFC-48C4-8925-5BE210AE5A02}"/>
    <dgm:cxn modelId="{8E419B5A-B693-401A-AFE4-71D6ECCE3966}" type="presOf" srcId="{5D797C7E-B76C-48AA-85C9-067FF08F87B6}" destId="{D6F93A8B-4393-4BB3-A4FE-485F57966E47}" srcOrd="1" destOrd="0" presId="urn:microsoft.com/office/officeart/2005/8/layout/orgChart1"/>
    <dgm:cxn modelId="{C1B8C210-463F-4351-9345-1383906C6EDD}" type="presOf" srcId="{1841B6CF-DF8C-4C57-82DD-E436D2C3022E}" destId="{6F3ED29F-5ABC-4CB0-9147-3CF8D0CAC5DB}" srcOrd="1" destOrd="0" presId="urn:microsoft.com/office/officeart/2005/8/layout/orgChart1"/>
    <dgm:cxn modelId="{FA1144CD-1BF0-47E1-B5BC-0FBEB3E4E765}" srcId="{AC94271F-ADA8-47F7-8599-6AA78B4DDDD1}" destId="{5D797C7E-B76C-48AA-85C9-067FF08F87B6}" srcOrd="3" destOrd="0" parTransId="{ABE42793-1339-459A-902E-54F0E44A2727}" sibTransId="{B30CF0E7-3E07-4DC8-8BC4-63310312DAB1}"/>
    <dgm:cxn modelId="{2A5B21C8-899B-42BC-913B-547D115885FC}" type="presOf" srcId="{1841B6CF-DF8C-4C57-82DD-E436D2C3022E}" destId="{283C833C-E36F-4C27-B689-9F7BF4639D3A}" srcOrd="0" destOrd="0" presId="urn:microsoft.com/office/officeart/2005/8/layout/orgChart1"/>
    <dgm:cxn modelId="{B946676A-E436-44C8-93DA-CEC4D1647D95}" type="presOf" srcId="{AC94271F-ADA8-47F7-8599-6AA78B4DDDD1}" destId="{1C693FEE-8F1C-476B-AA93-3034F21A3C2E}" srcOrd="0" destOrd="0" presId="urn:microsoft.com/office/officeart/2005/8/layout/orgChart1"/>
    <dgm:cxn modelId="{18E21D45-D1D7-42BF-8E38-FBEB0C88E055}" type="presOf" srcId="{897DE2D0-1FCE-4186-B916-B924FC56CE4F}" destId="{21EC1C64-A9D9-4417-9AF1-EF9C2DBE8AB8}" srcOrd="1" destOrd="0" presId="urn:microsoft.com/office/officeart/2005/8/layout/orgChart1"/>
    <dgm:cxn modelId="{5D4464EB-5B62-4D7F-9685-FA1D2AF2E895}" type="presOf" srcId="{897DE2D0-1FCE-4186-B916-B924FC56CE4F}" destId="{1BE68D24-6CDD-4AFB-B9CE-B33D145B4FCE}" srcOrd="0" destOrd="0" presId="urn:microsoft.com/office/officeart/2005/8/layout/orgChart1"/>
    <dgm:cxn modelId="{BCBFB5ED-761A-43BD-8203-04B5800676D1}" type="presOf" srcId="{5D797C7E-B76C-48AA-85C9-067FF08F87B6}" destId="{9C8B37B4-4B31-4305-B422-19A026D62019}" srcOrd="0" destOrd="0" presId="urn:microsoft.com/office/officeart/2005/8/layout/orgChart1"/>
    <dgm:cxn modelId="{2625FE3C-C566-4924-B352-24142C582EF5}" srcId="{AC94271F-ADA8-47F7-8599-6AA78B4DDDD1}" destId="{066B9E71-9170-44A3-9A0A-43C77E96788E}" srcOrd="2" destOrd="0" parTransId="{4CBFA762-96BA-41CB-808A-D1A99C744A1C}" sibTransId="{FC49E93F-674D-4D2D-9941-745A2794F804}"/>
    <dgm:cxn modelId="{5D86312F-73BD-4DDE-9A54-D75E5E63AD05}" type="presOf" srcId="{066B9E71-9170-44A3-9A0A-43C77E96788E}" destId="{977D7373-B1C9-4EBD-A7A5-C1DD043E6FBA}" srcOrd="0" destOrd="0" presId="urn:microsoft.com/office/officeart/2005/8/layout/orgChart1"/>
    <dgm:cxn modelId="{4EA60922-9672-4D15-AA4B-B4DAC10E75AB}" type="presParOf" srcId="{1C693FEE-8F1C-476B-AA93-3034F21A3C2E}" destId="{FE451535-96B9-4B21-AEBD-7D5CF92B212D}" srcOrd="0" destOrd="0" presId="urn:microsoft.com/office/officeart/2005/8/layout/orgChart1"/>
    <dgm:cxn modelId="{FB0E7147-09CF-4FD1-9D20-6932ECC0D8B6}" type="presParOf" srcId="{FE451535-96B9-4B21-AEBD-7D5CF92B212D}" destId="{C5783FBF-6644-47BE-ACA5-9DD60A91C002}" srcOrd="0" destOrd="0" presId="urn:microsoft.com/office/officeart/2005/8/layout/orgChart1"/>
    <dgm:cxn modelId="{0E3E5664-468F-4CA5-8927-A26617097370}" type="presParOf" srcId="{C5783FBF-6644-47BE-ACA5-9DD60A91C002}" destId="{283C833C-E36F-4C27-B689-9F7BF4639D3A}" srcOrd="0" destOrd="0" presId="urn:microsoft.com/office/officeart/2005/8/layout/orgChart1"/>
    <dgm:cxn modelId="{3A78B437-4686-4DD0-AFD6-A47956C7156F}" type="presParOf" srcId="{C5783FBF-6644-47BE-ACA5-9DD60A91C002}" destId="{6F3ED29F-5ABC-4CB0-9147-3CF8D0CAC5DB}" srcOrd="1" destOrd="0" presId="urn:microsoft.com/office/officeart/2005/8/layout/orgChart1"/>
    <dgm:cxn modelId="{7CA1CE0D-CE50-4057-BC8E-464CBBEC212B}" type="presParOf" srcId="{FE451535-96B9-4B21-AEBD-7D5CF92B212D}" destId="{D011F126-ACBF-4969-AACE-BA8F8C123682}" srcOrd="1" destOrd="0" presId="urn:microsoft.com/office/officeart/2005/8/layout/orgChart1"/>
    <dgm:cxn modelId="{E9E0B247-4134-4231-8366-F75B21BBD943}" type="presParOf" srcId="{FE451535-96B9-4B21-AEBD-7D5CF92B212D}" destId="{CF0E5A3E-4C86-42C6-A15D-1CFBB4B5429E}" srcOrd="2" destOrd="0" presId="urn:microsoft.com/office/officeart/2005/8/layout/orgChart1"/>
    <dgm:cxn modelId="{E826EEDD-BA65-4625-84F8-5E8CD3F73177}" type="presParOf" srcId="{1C693FEE-8F1C-476B-AA93-3034F21A3C2E}" destId="{67429928-F065-4101-BBFD-FC17CD1237D3}" srcOrd="1" destOrd="0" presId="urn:microsoft.com/office/officeart/2005/8/layout/orgChart1"/>
    <dgm:cxn modelId="{1A9BC399-A3EB-4564-9407-BA0F8B8F1DDC}" type="presParOf" srcId="{67429928-F065-4101-BBFD-FC17CD1237D3}" destId="{473163DD-2088-4961-ABFF-C95630D28740}" srcOrd="0" destOrd="0" presId="urn:microsoft.com/office/officeart/2005/8/layout/orgChart1"/>
    <dgm:cxn modelId="{73777467-5498-45BB-9F94-1512C13B7B51}" type="presParOf" srcId="{473163DD-2088-4961-ABFF-C95630D28740}" destId="{1BE68D24-6CDD-4AFB-B9CE-B33D145B4FCE}" srcOrd="0" destOrd="0" presId="urn:microsoft.com/office/officeart/2005/8/layout/orgChart1"/>
    <dgm:cxn modelId="{4E8F1A56-735E-470D-BE57-BA869099133E}" type="presParOf" srcId="{473163DD-2088-4961-ABFF-C95630D28740}" destId="{21EC1C64-A9D9-4417-9AF1-EF9C2DBE8AB8}" srcOrd="1" destOrd="0" presId="urn:microsoft.com/office/officeart/2005/8/layout/orgChart1"/>
    <dgm:cxn modelId="{978F6F61-7664-47C8-9FF8-4E0BB2581F7F}" type="presParOf" srcId="{67429928-F065-4101-BBFD-FC17CD1237D3}" destId="{B8749738-2FA5-400E-AD57-04898DB87CB2}" srcOrd="1" destOrd="0" presId="urn:microsoft.com/office/officeart/2005/8/layout/orgChart1"/>
    <dgm:cxn modelId="{8750B31C-7205-4E4A-B3FB-221E0785054E}" type="presParOf" srcId="{67429928-F065-4101-BBFD-FC17CD1237D3}" destId="{19BCC365-12B9-45B8-8BC7-0A31F0A980AB}" srcOrd="2" destOrd="0" presId="urn:microsoft.com/office/officeart/2005/8/layout/orgChart1"/>
    <dgm:cxn modelId="{E66B7C30-045A-4C81-B442-F3B2F950A46F}" type="presParOf" srcId="{1C693FEE-8F1C-476B-AA93-3034F21A3C2E}" destId="{982433A3-6A98-49F7-89E8-2146F6ECD763}" srcOrd="2" destOrd="0" presId="urn:microsoft.com/office/officeart/2005/8/layout/orgChart1"/>
    <dgm:cxn modelId="{488942BC-CD08-4049-8A29-C7CD29904084}" type="presParOf" srcId="{982433A3-6A98-49F7-89E8-2146F6ECD763}" destId="{2333FEDD-BE39-41E5-BC75-845B1FCFCB82}" srcOrd="0" destOrd="0" presId="urn:microsoft.com/office/officeart/2005/8/layout/orgChart1"/>
    <dgm:cxn modelId="{DADBB442-70C0-4EF5-9C14-BC213B2C8215}" type="presParOf" srcId="{2333FEDD-BE39-41E5-BC75-845B1FCFCB82}" destId="{977D7373-B1C9-4EBD-A7A5-C1DD043E6FBA}" srcOrd="0" destOrd="0" presId="urn:microsoft.com/office/officeart/2005/8/layout/orgChart1"/>
    <dgm:cxn modelId="{E1C88FD0-124E-4002-9668-30BC98B2BAA8}" type="presParOf" srcId="{2333FEDD-BE39-41E5-BC75-845B1FCFCB82}" destId="{C3081A17-A89F-47A2-8A69-4F02603F1A5B}" srcOrd="1" destOrd="0" presId="urn:microsoft.com/office/officeart/2005/8/layout/orgChart1"/>
    <dgm:cxn modelId="{168610C1-5345-42BE-963B-8F66D3E776C7}" type="presParOf" srcId="{982433A3-6A98-49F7-89E8-2146F6ECD763}" destId="{3986F74E-BF22-438F-A90E-8A9AC825CC16}" srcOrd="1" destOrd="0" presId="urn:microsoft.com/office/officeart/2005/8/layout/orgChart1"/>
    <dgm:cxn modelId="{A7FE35C9-70BD-4F86-BD61-3005755CD650}" type="presParOf" srcId="{982433A3-6A98-49F7-89E8-2146F6ECD763}" destId="{14E2D461-2D26-44F1-94CD-8892328AC32A}" srcOrd="2" destOrd="0" presId="urn:microsoft.com/office/officeart/2005/8/layout/orgChart1"/>
    <dgm:cxn modelId="{56A7910A-D5A4-42E2-80C5-F7E09E56808F}" type="presParOf" srcId="{1C693FEE-8F1C-476B-AA93-3034F21A3C2E}" destId="{9DB238F3-F741-4F64-9C12-D799F092C9F9}" srcOrd="3" destOrd="0" presId="urn:microsoft.com/office/officeart/2005/8/layout/orgChart1"/>
    <dgm:cxn modelId="{DA6A6956-02B2-480B-B9F9-8C8946E2A52A}" type="presParOf" srcId="{9DB238F3-F741-4F64-9C12-D799F092C9F9}" destId="{AD2DC0E1-8E5E-4548-93BD-7737F8932019}" srcOrd="0" destOrd="0" presId="urn:microsoft.com/office/officeart/2005/8/layout/orgChart1"/>
    <dgm:cxn modelId="{3AC2158D-D603-4916-B669-15C3782303FB}" type="presParOf" srcId="{AD2DC0E1-8E5E-4548-93BD-7737F8932019}" destId="{9C8B37B4-4B31-4305-B422-19A026D62019}" srcOrd="0" destOrd="0" presId="urn:microsoft.com/office/officeart/2005/8/layout/orgChart1"/>
    <dgm:cxn modelId="{9A28E994-9F6E-40FF-9E57-C9B1F0E03739}" type="presParOf" srcId="{AD2DC0E1-8E5E-4548-93BD-7737F8932019}" destId="{D6F93A8B-4393-4BB3-A4FE-485F57966E47}" srcOrd="1" destOrd="0" presId="urn:microsoft.com/office/officeart/2005/8/layout/orgChart1"/>
    <dgm:cxn modelId="{55F1B4CE-72B7-48CB-B40E-1FE26FD81CB4}" type="presParOf" srcId="{9DB238F3-F741-4F64-9C12-D799F092C9F9}" destId="{E22E85E6-6439-4E75-A247-C47B210E8AB6}" srcOrd="1" destOrd="0" presId="urn:microsoft.com/office/officeart/2005/8/layout/orgChart1"/>
    <dgm:cxn modelId="{66804F3B-5470-410A-BE77-A87A0C4F14CF}" type="presParOf" srcId="{9DB238F3-F741-4F64-9C12-D799F092C9F9}" destId="{075BF82E-EB50-42E6-BAE8-650E9ED1A2FC}" srcOrd="2" destOrd="0" presId="urn:microsoft.com/office/officeart/2005/8/layout/orgChart1"/>
  </dgm:cxnLst>
  <dgm:bg>
    <a:noFill/>
    <a:effectLst/>
  </dgm:bg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24E6416C-18BB-43EB-AC2B-878C7B32E027}" type="doc">
      <dgm:prSet loTypeId="urn:microsoft.com/office/officeart/2009/3/layout/PieProces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E56BB15-76F6-4F1F-BCCD-C45103D7D7AA}">
      <dgm:prSet phldrT="[Текст]" custT="1"/>
      <dgm:spPr/>
      <dgm:t>
        <a:bodyPr/>
        <a:lstStyle/>
        <a:p>
          <a:pPr algn="l"/>
          <a:r>
            <a:rPr lang="ru-RU" sz="1800" dirty="0" smtClean="0">
              <a:latin typeface="Arial" pitchFamily="34" charset="0"/>
              <a:cs typeface="Arial" pitchFamily="34" charset="0"/>
            </a:rPr>
            <a:t>-   </a:t>
          </a:r>
          <a:r>
            <a:rPr lang="ru-RU" sz="14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800" dirty="0" smtClean="0">
              <a:latin typeface="Arial" pitchFamily="34" charset="0"/>
              <a:cs typeface="Arial" pitchFamily="34" charset="0"/>
            </a:rPr>
            <a:t>ввода в эксплуатацию вновь организованных рабочих мест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AA5CA37E-CBBA-4A26-9A03-2AC76DCBBB84}" type="parTrans" cxnId="{224A0D82-35A2-4C20-B73E-DD215B75766E}">
      <dgm:prSet/>
      <dgm:spPr/>
      <dgm:t>
        <a:bodyPr/>
        <a:lstStyle/>
        <a:p>
          <a:endParaRPr lang="ru-RU"/>
        </a:p>
      </dgm:t>
    </dgm:pt>
    <dgm:pt modelId="{39331EE5-4D2C-4A48-944F-3883B6986B81}" type="sibTrans" cxnId="{224A0D82-35A2-4C20-B73E-DD215B75766E}">
      <dgm:prSet/>
      <dgm:spPr/>
      <dgm:t>
        <a:bodyPr/>
        <a:lstStyle/>
        <a:p>
          <a:endParaRPr lang="ru-RU"/>
        </a:p>
      </dgm:t>
    </dgm:pt>
    <dgm:pt modelId="{9C28166A-5C19-476D-A606-7EA1DC2257B6}">
      <dgm:prSet custT="1"/>
      <dgm:spPr/>
      <dgm:t>
        <a:bodyPr/>
        <a:lstStyle/>
        <a:p>
          <a:pPr algn="l"/>
          <a:r>
            <a:rPr lang="ru-RU" sz="1800" dirty="0" smtClean="0">
              <a:latin typeface="Arial" pitchFamily="34" charset="0"/>
              <a:cs typeface="Arial" pitchFamily="34" charset="0"/>
            </a:rPr>
            <a:t>-  наличия предписания государственного инспектора труда о проведении внеплановой специальной оценки условий труда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EF0E2292-A938-4194-B236-95D94BB7CFB7}" type="parTrans" cxnId="{FF36CA8D-3710-4141-9597-50B4AB8293CE}">
      <dgm:prSet/>
      <dgm:spPr/>
      <dgm:t>
        <a:bodyPr/>
        <a:lstStyle/>
        <a:p>
          <a:endParaRPr lang="ru-RU"/>
        </a:p>
      </dgm:t>
    </dgm:pt>
    <dgm:pt modelId="{63C5EADC-8383-432B-88EA-A76C53BD6B96}" type="sibTrans" cxnId="{FF36CA8D-3710-4141-9597-50B4AB8293CE}">
      <dgm:prSet/>
      <dgm:spPr/>
      <dgm:t>
        <a:bodyPr/>
        <a:lstStyle/>
        <a:p>
          <a:endParaRPr lang="ru-RU"/>
        </a:p>
      </dgm:t>
    </dgm:pt>
    <dgm:pt modelId="{89C1DA42-73B4-4513-9A9F-75D262E676C9}">
      <dgm:prSet custT="1"/>
      <dgm:spPr/>
      <dgm:t>
        <a:bodyPr/>
        <a:lstStyle/>
        <a:p>
          <a:pPr algn="l"/>
          <a:r>
            <a:rPr lang="ru-RU" sz="1800" dirty="0" smtClean="0">
              <a:latin typeface="Arial" pitchFamily="34" charset="0"/>
              <a:cs typeface="Arial" pitchFamily="34" charset="0"/>
            </a:rPr>
            <a:t>- замены производственного оборудования, повлекшей существенное изменение технологического процесса (свыше 30 % от общего объема операций)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52F30A73-FE46-4684-9E8B-DBC221E57F5B}" type="parTrans" cxnId="{9C4F8B1D-7F93-4E07-8A9E-0FBCB179A30D}">
      <dgm:prSet/>
      <dgm:spPr/>
      <dgm:t>
        <a:bodyPr/>
        <a:lstStyle/>
        <a:p>
          <a:endParaRPr lang="ru-RU"/>
        </a:p>
      </dgm:t>
    </dgm:pt>
    <dgm:pt modelId="{654BD172-2715-45BB-A249-CB3DF764A260}" type="sibTrans" cxnId="{9C4F8B1D-7F93-4E07-8A9E-0FBCB179A30D}">
      <dgm:prSet/>
      <dgm:spPr/>
      <dgm:t>
        <a:bodyPr/>
        <a:lstStyle/>
        <a:p>
          <a:endParaRPr lang="ru-RU"/>
        </a:p>
      </dgm:t>
    </dgm:pt>
    <dgm:pt modelId="{E837B513-72EE-419F-B022-C7A8208F1BD2}">
      <dgm:prSet custT="1"/>
      <dgm:spPr/>
      <dgm:t>
        <a:bodyPr/>
        <a:lstStyle/>
        <a:p>
          <a:pPr algn="l"/>
          <a:r>
            <a:rPr lang="ru-RU" sz="1800" dirty="0" smtClean="0">
              <a:latin typeface="Arial" pitchFamily="34" charset="0"/>
              <a:cs typeface="Arial" pitchFamily="34" charset="0"/>
            </a:rPr>
            <a:t>-   наличия изменений в уровне индивидуальной и коллективной защиты, способных оказать влияние на степень воздействия вредных и (или) опасных факторов производственной среды и трудового процесса на организм работников численностью не менее 5 % от общего числа работников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2A6841A1-AEF3-44B7-91B5-9B39AF966AA6}" type="parTrans" cxnId="{500CCD23-B3EE-4DE6-9E43-A9DE2CD6BEFC}">
      <dgm:prSet/>
      <dgm:spPr/>
      <dgm:t>
        <a:bodyPr/>
        <a:lstStyle/>
        <a:p>
          <a:endParaRPr lang="ru-RU"/>
        </a:p>
      </dgm:t>
    </dgm:pt>
    <dgm:pt modelId="{9E5C4B43-00CF-4730-813D-A378B955F01C}" type="sibTrans" cxnId="{500CCD23-B3EE-4DE6-9E43-A9DE2CD6BEFC}">
      <dgm:prSet/>
      <dgm:spPr/>
      <dgm:t>
        <a:bodyPr/>
        <a:lstStyle/>
        <a:p>
          <a:endParaRPr lang="ru-RU"/>
        </a:p>
      </dgm:t>
    </dgm:pt>
    <dgm:pt modelId="{323FC1FB-C34C-4C5C-A438-1F6C527CC814}">
      <dgm:prSet custT="1"/>
      <dgm:spPr/>
      <dgm:t>
        <a:bodyPr/>
        <a:lstStyle/>
        <a:p>
          <a:pPr algn="l"/>
          <a:r>
            <a:rPr lang="ru-RU" sz="1800" dirty="0" smtClean="0">
              <a:latin typeface="Arial" pitchFamily="34" charset="0"/>
              <a:cs typeface="Arial" pitchFamily="34" charset="0"/>
            </a:rPr>
            <a:t>-   наличия предложений первичной профсоюзной организации или иного представительного органа работников</a:t>
          </a:r>
        </a:p>
        <a:p>
          <a:pPr algn="l"/>
          <a:r>
            <a:rPr lang="ru-RU" sz="1800" dirty="0" smtClean="0">
              <a:latin typeface="Arial" pitchFamily="34" charset="0"/>
              <a:cs typeface="Arial" pitchFamily="34" charset="0"/>
            </a:rPr>
            <a:t>-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1ADF0729-160A-43BD-A2C0-FC759EFA6C87}" type="parTrans" cxnId="{45D85960-0ACD-4856-A663-B258161B7060}">
      <dgm:prSet/>
      <dgm:spPr/>
      <dgm:t>
        <a:bodyPr/>
        <a:lstStyle/>
        <a:p>
          <a:endParaRPr lang="ru-RU"/>
        </a:p>
      </dgm:t>
    </dgm:pt>
    <dgm:pt modelId="{D59378A1-356C-46DE-BE69-18DB05F6A8A7}" type="sibTrans" cxnId="{45D85960-0ACD-4856-A663-B258161B7060}">
      <dgm:prSet/>
      <dgm:spPr/>
      <dgm:t>
        <a:bodyPr/>
        <a:lstStyle/>
        <a:p>
          <a:endParaRPr lang="ru-RU"/>
        </a:p>
      </dgm:t>
    </dgm:pt>
    <dgm:pt modelId="{2F18DCAE-60D1-4046-B21D-268A390BC1B1}">
      <dgm:prSet custT="1"/>
      <dgm:spPr/>
      <dgm:t>
        <a:bodyPr/>
        <a:lstStyle/>
        <a:p>
          <a:pPr algn="l"/>
          <a:r>
            <a:rPr lang="ru-RU" sz="1800" dirty="0" smtClean="0">
              <a:latin typeface="Arial" pitchFamily="34" charset="0"/>
              <a:cs typeface="Arial" pitchFamily="34" charset="0"/>
            </a:rPr>
            <a:t>-  существенное изменение технологического процесса (свыше 30 % от общего объема операций)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EB555B1A-E4F7-4910-808B-7AC12AE02FDE}" type="sibTrans" cxnId="{1F71020E-EF17-456D-8015-3A85BE5C9B70}">
      <dgm:prSet/>
      <dgm:spPr/>
      <dgm:t>
        <a:bodyPr/>
        <a:lstStyle/>
        <a:p>
          <a:endParaRPr lang="ru-RU"/>
        </a:p>
      </dgm:t>
    </dgm:pt>
    <dgm:pt modelId="{E79D51CD-697D-4F80-B352-18DBE414B5EA}" type="parTrans" cxnId="{1F71020E-EF17-456D-8015-3A85BE5C9B70}">
      <dgm:prSet/>
      <dgm:spPr/>
      <dgm:t>
        <a:bodyPr/>
        <a:lstStyle/>
        <a:p>
          <a:endParaRPr lang="ru-RU"/>
        </a:p>
      </dgm:t>
    </dgm:pt>
    <dgm:pt modelId="{E008E752-EEF3-40D8-857F-DF9780D4AEE3}">
      <dgm:prSet phldrT="[Текст]" custT="1"/>
      <dgm:spPr/>
      <dgm:t>
        <a:bodyPr/>
        <a:lstStyle/>
        <a:p>
          <a:endParaRPr lang="ru-RU" sz="1600" dirty="0">
            <a:latin typeface="Arial" pitchFamily="34" charset="0"/>
            <a:cs typeface="Arial" pitchFamily="34" charset="0"/>
          </a:endParaRPr>
        </a:p>
      </dgm:t>
    </dgm:pt>
    <dgm:pt modelId="{EB4FABBB-7103-479B-9BE1-B48CEA09DCA0}" type="sibTrans" cxnId="{E1E487E3-009B-4D27-9E6C-7DB81D40311E}">
      <dgm:prSet/>
      <dgm:spPr/>
      <dgm:t>
        <a:bodyPr/>
        <a:lstStyle/>
        <a:p>
          <a:endParaRPr lang="ru-RU"/>
        </a:p>
      </dgm:t>
    </dgm:pt>
    <dgm:pt modelId="{EFF31FF8-5882-43F5-A7AF-9496D7A130E6}" type="parTrans" cxnId="{E1E487E3-009B-4D27-9E6C-7DB81D40311E}">
      <dgm:prSet/>
      <dgm:spPr/>
      <dgm:t>
        <a:bodyPr/>
        <a:lstStyle/>
        <a:p>
          <a:endParaRPr lang="ru-RU"/>
        </a:p>
      </dgm:t>
    </dgm:pt>
    <dgm:pt modelId="{61C695F5-5C9E-418F-8298-1C04FFE75204}" type="pres">
      <dgm:prSet presAssocID="{24E6416C-18BB-43EB-AC2B-878C7B32E027}" presName="Name0" presStyleCnt="0">
        <dgm:presLayoutVars>
          <dgm:chMax val="7"/>
          <dgm:chPref val="7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172C12D0-CB39-49D5-ACF3-6F1C0DB1AD26}" type="pres">
      <dgm:prSet presAssocID="{E008E752-EEF3-40D8-857F-DF9780D4AEE3}" presName="ParentComposite" presStyleCnt="0"/>
      <dgm:spPr/>
    </dgm:pt>
    <dgm:pt modelId="{73193B73-8096-40B4-BDC7-DDE12D58FF7B}" type="pres">
      <dgm:prSet presAssocID="{E008E752-EEF3-40D8-857F-DF9780D4AEE3}" presName="Chord" presStyleLbl="bgShp" presStyleIdx="0" presStyleCnt="1" custScaleX="82858" custScaleY="71428" custLinFactY="69150" custLinFactNeighborX="-27407" custLinFactNeighborY="100000"/>
      <dgm:spPr>
        <a:noFill/>
      </dgm:spPr>
      <dgm:t>
        <a:bodyPr/>
        <a:lstStyle/>
        <a:p>
          <a:endParaRPr lang="ru-RU"/>
        </a:p>
      </dgm:t>
    </dgm:pt>
    <dgm:pt modelId="{D96B51EA-1998-4171-A873-5DE70ED4345B}" type="pres">
      <dgm:prSet presAssocID="{E008E752-EEF3-40D8-857F-DF9780D4AEE3}" presName="Pie" presStyleLbl="alignNode1" presStyleIdx="0" presStyleCnt="1" custScaleX="35003" custScaleY="49023" custLinFactNeighborX="-54876" custLinFactNeighborY="96913"/>
      <dgm:spPr>
        <a:noFill/>
        <a:ln>
          <a:noFill/>
        </a:ln>
      </dgm:spPr>
      <dgm:t>
        <a:bodyPr/>
        <a:lstStyle/>
        <a:p>
          <a:endParaRPr lang="ru-RU"/>
        </a:p>
      </dgm:t>
    </dgm:pt>
    <dgm:pt modelId="{185C4C72-33F8-4317-93F7-FBDE090F9EFA}" type="pres">
      <dgm:prSet presAssocID="{E008E752-EEF3-40D8-857F-DF9780D4AEE3}" presName="Parent" presStyleLbl="revTx" presStyleIdx="0" presStyleCnt="2" custLinFactNeighborX="-24842" custLinFactNeighborY="-16297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18BC95-0F9A-4733-B369-0B6A38A16BCD}" type="pres">
      <dgm:prSet presAssocID="{39331EE5-4D2C-4A48-944F-3883B6986B81}" presName="negSibTrans" presStyleCnt="0"/>
      <dgm:spPr/>
    </dgm:pt>
    <dgm:pt modelId="{6BA97CCF-6FEA-4DB0-8BD0-6CF506E9282B}" type="pres">
      <dgm:prSet presAssocID="{E008E752-EEF3-40D8-857F-DF9780D4AEE3}" presName="composite" presStyleCnt="0"/>
      <dgm:spPr/>
    </dgm:pt>
    <dgm:pt modelId="{8ACBB025-5DDB-4800-B5EC-8E932651B6F4}" type="pres">
      <dgm:prSet presAssocID="{E008E752-EEF3-40D8-857F-DF9780D4AEE3}" presName="Child" presStyleLbl="revTx" presStyleIdx="1" presStyleCnt="2" custScaleX="338170" custScaleY="93737" custLinFactNeighborX="-18725" custLinFactNeighborY="-635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8CD02BD-07B2-4194-BDF7-EA120E0E477E}" type="presOf" srcId="{E008E752-EEF3-40D8-857F-DF9780D4AEE3}" destId="{185C4C72-33F8-4317-93F7-FBDE090F9EFA}" srcOrd="0" destOrd="0" presId="urn:microsoft.com/office/officeart/2009/3/layout/PieProcess"/>
    <dgm:cxn modelId="{D37912DE-1F9D-4CE2-B503-6BF72B1E802A}" type="presOf" srcId="{E837B513-72EE-419F-B022-C7A8208F1BD2}" destId="{8ACBB025-5DDB-4800-B5EC-8E932651B6F4}" srcOrd="0" destOrd="4" presId="urn:microsoft.com/office/officeart/2009/3/layout/PieProcess"/>
    <dgm:cxn modelId="{E1E487E3-009B-4D27-9E6C-7DB81D40311E}" srcId="{24E6416C-18BB-43EB-AC2B-878C7B32E027}" destId="{E008E752-EEF3-40D8-857F-DF9780D4AEE3}" srcOrd="0" destOrd="0" parTransId="{EFF31FF8-5882-43F5-A7AF-9496D7A130E6}" sibTransId="{EB4FABBB-7103-479B-9BE1-B48CEA09DCA0}"/>
    <dgm:cxn modelId="{45D85960-0ACD-4856-A663-B258161B7060}" srcId="{E008E752-EEF3-40D8-857F-DF9780D4AEE3}" destId="{323FC1FB-C34C-4C5C-A438-1F6C527CC814}" srcOrd="5" destOrd="0" parTransId="{1ADF0729-160A-43BD-A2C0-FC759EFA6C87}" sibTransId="{D59378A1-356C-46DE-BE69-18DB05F6A8A7}"/>
    <dgm:cxn modelId="{098C093E-ECE4-438D-B5C0-4990E3875142}" type="presOf" srcId="{BE56BB15-76F6-4F1F-BCCD-C45103D7D7AA}" destId="{8ACBB025-5DDB-4800-B5EC-8E932651B6F4}" srcOrd="0" destOrd="0" presId="urn:microsoft.com/office/officeart/2009/3/layout/PieProcess"/>
    <dgm:cxn modelId="{89998CB3-9F4F-43CB-924F-3256DD4DCAE5}" type="presOf" srcId="{24E6416C-18BB-43EB-AC2B-878C7B32E027}" destId="{61C695F5-5C9E-418F-8298-1C04FFE75204}" srcOrd="0" destOrd="0" presId="urn:microsoft.com/office/officeart/2009/3/layout/PieProcess"/>
    <dgm:cxn modelId="{FF36CA8D-3710-4141-9597-50B4AB8293CE}" srcId="{E008E752-EEF3-40D8-857F-DF9780D4AEE3}" destId="{9C28166A-5C19-476D-A606-7EA1DC2257B6}" srcOrd="1" destOrd="0" parTransId="{EF0E2292-A938-4194-B236-95D94BB7CFB7}" sibTransId="{63C5EADC-8383-432B-88EA-A76C53BD6B96}"/>
    <dgm:cxn modelId="{500CCD23-B3EE-4DE6-9E43-A9DE2CD6BEFC}" srcId="{E008E752-EEF3-40D8-857F-DF9780D4AEE3}" destId="{E837B513-72EE-419F-B022-C7A8208F1BD2}" srcOrd="4" destOrd="0" parTransId="{2A6841A1-AEF3-44B7-91B5-9B39AF966AA6}" sibTransId="{9E5C4B43-00CF-4730-813D-A378B955F01C}"/>
    <dgm:cxn modelId="{9C4F8B1D-7F93-4E07-8A9E-0FBCB179A30D}" srcId="{E008E752-EEF3-40D8-857F-DF9780D4AEE3}" destId="{89C1DA42-73B4-4513-9A9F-75D262E676C9}" srcOrd="2" destOrd="0" parTransId="{52F30A73-FE46-4684-9E8B-DBC221E57F5B}" sibTransId="{654BD172-2715-45BB-A249-CB3DF764A260}"/>
    <dgm:cxn modelId="{9A97A788-9C14-4BAB-92F8-6513A35F490D}" type="presOf" srcId="{89C1DA42-73B4-4513-9A9F-75D262E676C9}" destId="{8ACBB025-5DDB-4800-B5EC-8E932651B6F4}" srcOrd="0" destOrd="2" presId="urn:microsoft.com/office/officeart/2009/3/layout/PieProcess"/>
    <dgm:cxn modelId="{0DAB685C-26C6-4832-B60C-82DDB7337F10}" type="presOf" srcId="{323FC1FB-C34C-4C5C-A438-1F6C527CC814}" destId="{8ACBB025-5DDB-4800-B5EC-8E932651B6F4}" srcOrd="0" destOrd="5" presId="urn:microsoft.com/office/officeart/2009/3/layout/PieProcess"/>
    <dgm:cxn modelId="{A7E871EF-0195-4549-8505-C4AFCB9DE4E6}" type="presOf" srcId="{2F18DCAE-60D1-4046-B21D-268A390BC1B1}" destId="{8ACBB025-5DDB-4800-B5EC-8E932651B6F4}" srcOrd="0" destOrd="3" presId="urn:microsoft.com/office/officeart/2009/3/layout/PieProcess"/>
    <dgm:cxn modelId="{224A0D82-35A2-4C20-B73E-DD215B75766E}" srcId="{E008E752-EEF3-40D8-857F-DF9780D4AEE3}" destId="{BE56BB15-76F6-4F1F-BCCD-C45103D7D7AA}" srcOrd="0" destOrd="0" parTransId="{AA5CA37E-CBBA-4A26-9A03-2AC76DCBBB84}" sibTransId="{39331EE5-4D2C-4A48-944F-3883B6986B81}"/>
    <dgm:cxn modelId="{F29F88EE-AA85-45B5-9404-E8668A758F6F}" type="presOf" srcId="{9C28166A-5C19-476D-A606-7EA1DC2257B6}" destId="{8ACBB025-5DDB-4800-B5EC-8E932651B6F4}" srcOrd="0" destOrd="1" presId="urn:microsoft.com/office/officeart/2009/3/layout/PieProcess"/>
    <dgm:cxn modelId="{1F71020E-EF17-456D-8015-3A85BE5C9B70}" srcId="{E008E752-EEF3-40D8-857F-DF9780D4AEE3}" destId="{2F18DCAE-60D1-4046-B21D-268A390BC1B1}" srcOrd="3" destOrd="0" parTransId="{E79D51CD-697D-4F80-B352-18DBE414B5EA}" sibTransId="{EB555B1A-E4F7-4910-808B-7AC12AE02FDE}"/>
    <dgm:cxn modelId="{7910177F-323C-423E-B66E-A41483E7AEBE}" type="presParOf" srcId="{61C695F5-5C9E-418F-8298-1C04FFE75204}" destId="{172C12D0-CB39-49D5-ACF3-6F1C0DB1AD26}" srcOrd="0" destOrd="0" presId="urn:microsoft.com/office/officeart/2009/3/layout/PieProcess"/>
    <dgm:cxn modelId="{B57DFCEB-5DAB-49AF-9861-21D8E0E82A4F}" type="presParOf" srcId="{172C12D0-CB39-49D5-ACF3-6F1C0DB1AD26}" destId="{73193B73-8096-40B4-BDC7-DDE12D58FF7B}" srcOrd="0" destOrd="0" presId="urn:microsoft.com/office/officeart/2009/3/layout/PieProcess"/>
    <dgm:cxn modelId="{F8A8CEBA-F83D-40D7-9A22-B69B50777C6A}" type="presParOf" srcId="{172C12D0-CB39-49D5-ACF3-6F1C0DB1AD26}" destId="{D96B51EA-1998-4171-A873-5DE70ED4345B}" srcOrd="1" destOrd="0" presId="urn:microsoft.com/office/officeart/2009/3/layout/PieProcess"/>
    <dgm:cxn modelId="{567FE8EC-539F-44E8-8710-B449D23A4C41}" type="presParOf" srcId="{172C12D0-CB39-49D5-ACF3-6F1C0DB1AD26}" destId="{185C4C72-33F8-4317-93F7-FBDE090F9EFA}" srcOrd="2" destOrd="0" presId="urn:microsoft.com/office/officeart/2009/3/layout/PieProcess"/>
    <dgm:cxn modelId="{5933BF1C-B185-406F-BE81-DF6C969A4C9D}" type="presParOf" srcId="{61C695F5-5C9E-418F-8298-1C04FFE75204}" destId="{1E18BC95-0F9A-4733-B369-0B6A38A16BCD}" srcOrd="1" destOrd="0" presId="urn:microsoft.com/office/officeart/2009/3/layout/PieProcess"/>
    <dgm:cxn modelId="{0DC92BDA-EE69-43AB-A93E-872E3CC01025}" type="presParOf" srcId="{61C695F5-5C9E-418F-8298-1C04FFE75204}" destId="{6BA97CCF-6FEA-4DB0-8BD0-6CF506E9282B}" srcOrd="2" destOrd="0" presId="urn:microsoft.com/office/officeart/2009/3/layout/PieProcess"/>
    <dgm:cxn modelId="{2DECA8D6-3892-4885-AA99-8EEC31CF09CB}" type="presParOf" srcId="{6BA97CCF-6FEA-4DB0-8BD0-6CF506E9282B}" destId="{8ACBB025-5DDB-4800-B5EC-8E932651B6F4}" srcOrd="0" destOrd="0" presId="urn:microsoft.com/office/officeart/2009/3/layout/Pie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24E6416C-18BB-43EB-AC2B-878C7B32E027}" type="doc">
      <dgm:prSet loTypeId="urn:microsoft.com/office/officeart/2009/3/layout/PieProces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E56BB15-76F6-4F1F-BCCD-C45103D7D7AA}">
      <dgm:prSet phldrT="[Текст]" custT="1"/>
      <dgm:spPr/>
      <dgm:t>
        <a:bodyPr/>
        <a:lstStyle/>
        <a:p>
          <a:pPr algn="just"/>
          <a:r>
            <a:rPr lang="ru-RU" sz="1800" dirty="0" smtClean="0">
              <a:latin typeface="Arial" pitchFamily="34" charset="0"/>
              <a:cs typeface="Arial" pitchFamily="34" charset="0"/>
            </a:rPr>
            <a:t>-   уставные документы организации должны содержать указание на осуществление организацией в качестве основного вида деятельности специальной оценки условий труда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AA5CA37E-CBBA-4A26-9A03-2AC76DCBBB84}" type="parTrans" cxnId="{224A0D82-35A2-4C20-B73E-DD215B75766E}">
      <dgm:prSet/>
      <dgm:spPr/>
      <dgm:t>
        <a:bodyPr/>
        <a:lstStyle/>
        <a:p>
          <a:endParaRPr lang="ru-RU"/>
        </a:p>
      </dgm:t>
    </dgm:pt>
    <dgm:pt modelId="{39331EE5-4D2C-4A48-944F-3883B6986B81}" type="sibTrans" cxnId="{224A0D82-35A2-4C20-B73E-DD215B75766E}">
      <dgm:prSet/>
      <dgm:spPr/>
      <dgm:t>
        <a:bodyPr/>
        <a:lstStyle/>
        <a:p>
          <a:endParaRPr lang="ru-RU"/>
        </a:p>
      </dgm:t>
    </dgm:pt>
    <dgm:pt modelId="{E202D460-7200-4AB9-ABF3-C5D63F01FA96}">
      <dgm:prSet custT="1"/>
      <dgm:spPr/>
      <dgm:t>
        <a:bodyPr/>
        <a:lstStyle/>
        <a:p>
          <a:pPr algn="just"/>
          <a:r>
            <a:rPr lang="ru-RU" sz="1800" dirty="0" smtClean="0">
              <a:latin typeface="Arial" pitchFamily="34" charset="0"/>
              <a:cs typeface="Arial" pitchFamily="34" charset="0"/>
            </a:rPr>
            <a:t>-   иметь не менее одного рабочего места, оборудованного электронно-вычислительной техникой, необходимой для передачи в установленном порядке сведений в информационную систему учета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F9C2D518-8AEB-41E9-922E-3C0CA4E18360}" type="parTrans" cxnId="{36F908A7-45D4-4048-8409-538200E52B3A}">
      <dgm:prSet/>
      <dgm:spPr/>
      <dgm:t>
        <a:bodyPr/>
        <a:lstStyle/>
        <a:p>
          <a:endParaRPr lang="ru-RU"/>
        </a:p>
      </dgm:t>
    </dgm:pt>
    <dgm:pt modelId="{232CA471-F849-41BB-992C-144F65DA8140}" type="sibTrans" cxnId="{36F908A7-45D4-4048-8409-538200E52B3A}">
      <dgm:prSet/>
      <dgm:spPr/>
      <dgm:t>
        <a:bodyPr/>
        <a:lstStyle/>
        <a:p>
          <a:endParaRPr lang="ru-RU"/>
        </a:p>
      </dgm:t>
    </dgm:pt>
    <dgm:pt modelId="{64DFBA57-D595-4C4A-B736-1B615AFF860E}">
      <dgm:prSet custT="1"/>
      <dgm:spPr/>
      <dgm:t>
        <a:bodyPr/>
        <a:lstStyle/>
        <a:p>
          <a:pPr algn="just"/>
          <a:r>
            <a:rPr lang="ru-RU" sz="1800" dirty="0" smtClean="0">
              <a:latin typeface="Arial" pitchFamily="34" charset="0"/>
              <a:cs typeface="Arial" pitchFamily="34" charset="0"/>
            </a:rPr>
            <a:t>-   иметь в штате организации не менее пяти экспертов, занятых в организации на постоянной основе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E002BECC-2A4D-44DA-94A0-3746A62C26E0}" type="parTrans" cxnId="{151B1E9C-283D-47C9-A3FD-0AEF7BB0D826}">
      <dgm:prSet/>
      <dgm:spPr/>
      <dgm:t>
        <a:bodyPr/>
        <a:lstStyle/>
        <a:p>
          <a:endParaRPr lang="ru-RU"/>
        </a:p>
      </dgm:t>
    </dgm:pt>
    <dgm:pt modelId="{E6411F06-03B7-4CD7-8482-6F5656ED3B8B}" type="sibTrans" cxnId="{151B1E9C-283D-47C9-A3FD-0AEF7BB0D826}">
      <dgm:prSet/>
      <dgm:spPr/>
      <dgm:t>
        <a:bodyPr/>
        <a:lstStyle/>
        <a:p>
          <a:endParaRPr lang="ru-RU"/>
        </a:p>
      </dgm:t>
    </dgm:pt>
    <dgm:pt modelId="{7F90C5CF-E321-4A64-B9F9-B2710FE4164F}">
      <dgm:prSet custT="1"/>
      <dgm:spPr/>
      <dgm:t>
        <a:bodyPr/>
        <a:lstStyle/>
        <a:p>
          <a:pPr algn="just"/>
          <a:r>
            <a:rPr lang="ru-RU" sz="1800" dirty="0" smtClean="0">
              <a:latin typeface="Arial" pitchFamily="34" charset="0"/>
              <a:cs typeface="Arial" pitchFamily="34" charset="0"/>
            </a:rPr>
            <a:t>-   быть застрахованной в системе обязательного страхования гражданской ответственности аккредитованных организаций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48EDFD16-5A39-4321-BD58-402174AE0BD2}" type="parTrans" cxnId="{8BB1CAB9-23C9-4D54-B033-AC48E2327A56}">
      <dgm:prSet/>
      <dgm:spPr/>
      <dgm:t>
        <a:bodyPr/>
        <a:lstStyle/>
        <a:p>
          <a:endParaRPr lang="ru-RU"/>
        </a:p>
      </dgm:t>
    </dgm:pt>
    <dgm:pt modelId="{27E4C6B2-928A-441F-975A-421A99C03340}" type="sibTrans" cxnId="{8BB1CAB9-23C9-4D54-B033-AC48E2327A56}">
      <dgm:prSet/>
      <dgm:spPr/>
      <dgm:t>
        <a:bodyPr/>
        <a:lstStyle/>
        <a:p>
          <a:endParaRPr lang="ru-RU"/>
        </a:p>
      </dgm:t>
    </dgm:pt>
    <dgm:pt modelId="{82EEB9E1-FFB6-4FD9-9D4D-5FEAAA06BE46}">
      <dgm:prSet custT="1"/>
      <dgm:spPr/>
      <dgm:t>
        <a:bodyPr/>
        <a:lstStyle/>
        <a:p>
          <a:pPr algn="just"/>
          <a:r>
            <a:rPr lang="ru-RU" sz="1800" dirty="0" smtClean="0">
              <a:latin typeface="Arial" pitchFamily="34" charset="0"/>
              <a:cs typeface="Arial" pitchFamily="34" charset="0"/>
            </a:rPr>
            <a:t>-   исследовательская (измерительная) лаборатория организации должна быть способна осуществлять инструментальные и (или) лабораторные измерения и оценку факторов производственной среды и трудового процесса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107F80F3-D415-4680-8468-8F314E3DDC0E}" type="parTrans" cxnId="{4BDEF23A-9D54-4ABC-9E33-32A8D009E968}">
      <dgm:prSet/>
      <dgm:spPr/>
      <dgm:t>
        <a:bodyPr/>
        <a:lstStyle/>
        <a:p>
          <a:endParaRPr lang="ru-RU"/>
        </a:p>
      </dgm:t>
    </dgm:pt>
    <dgm:pt modelId="{9A497CB5-D0E0-4A26-B1D3-056498AFFCAC}" type="sibTrans" cxnId="{4BDEF23A-9D54-4ABC-9E33-32A8D009E968}">
      <dgm:prSet/>
      <dgm:spPr/>
      <dgm:t>
        <a:bodyPr/>
        <a:lstStyle/>
        <a:p>
          <a:endParaRPr lang="ru-RU"/>
        </a:p>
      </dgm:t>
    </dgm:pt>
    <dgm:pt modelId="{E008E752-EEF3-40D8-857F-DF9780D4AEE3}">
      <dgm:prSet phldrT="[Текст]" custT="1"/>
      <dgm:spPr/>
      <dgm:t>
        <a:bodyPr/>
        <a:lstStyle/>
        <a:p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EB4FABBB-7103-479B-9BE1-B48CEA09DCA0}" type="sibTrans" cxnId="{E1E487E3-009B-4D27-9E6C-7DB81D40311E}">
      <dgm:prSet/>
      <dgm:spPr/>
      <dgm:t>
        <a:bodyPr/>
        <a:lstStyle/>
        <a:p>
          <a:endParaRPr lang="ru-RU"/>
        </a:p>
      </dgm:t>
    </dgm:pt>
    <dgm:pt modelId="{EFF31FF8-5882-43F5-A7AF-9496D7A130E6}" type="parTrans" cxnId="{E1E487E3-009B-4D27-9E6C-7DB81D40311E}">
      <dgm:prSet/>
      <dgm:spPr/>
      <dgm:t>
        <a:bodyPr/>
        <a:lstStyle/>
        <a:p>
          <a:endParaRPr lang="ru-RU"/>
        </a:p>
      </dgm:t>
    </dgm:pt>
    <dgm:pt modelId="{61C695F5-5C9E-418F-8298-1C04FFE75204}" type="pres">
      <dgm:prSet presAssocID="{24E6416C-18BB-43EB-AC2B-878C7B32E027}" presName="Name0" presStyleCnt="0">
        <dgm:presLayoutVars>
          <dgm:chMax val="7"/>
          <dgm:chPref val="7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172C12D0-CB39-49D5-ACF3-6F1C0DB1AD26}" type="pres">
      <dgm:prSet presAssocID="{E008E752-EEF3-40D8-857F-DF9780D4AEE3}" presName="ParentComposite" presStyleCnt="0"/>
      <dgm:spPr/>
    </dgm:pt>
    <dgm:pt modelId="{73193B73-8096-40B4-BDC7-DDE12D58FF7B}" type="pres">
      <dgm:prSet presAssocID="{E008E752-EEF3-40D8-857F-DF9780D4AEE3}" presName="Chord" presStyleLbl="bgShp" presStyleIdx="0" presStyleCnt="1" custScaleX="82858" custScaleY="71428" custLinFactNeighborX="-18350" custLinFactNeighborY="-3757"/>
      <dgm:spPr>
        <a:noFill/>
      </dgm:spPr>
      <dgm:t>
        <a:bodyPr/>
        <a:lstStyle/>
        <a:p>
          <a:endParaRPr lang="ru-RU"/>
        </a:p>
      </dgm:t>
    </dgm:pt>
    <dgm:pt modelId="{D96B51EA-1998-4171-A873-5DE70ED4345B}" type="pres">
      <dgm:prSet presAssocID="{E008E752-EEF3-40D8-857F-DF9780D4AEE3}" presName="Pie" presStyleLbl="alignNode1" presStyleIdx="0" presStyleCnt="1" custScaleX="35003" custScaleY="49023" custLinFactNeighborX="-17140" custLinFactNeighborY="-17708"/>
      <dgm:spPr>
        <a:noFill/>
        <a:ln>
          <a:noFill/>
        </a:ln>
      </dgm:spPr>
      <dgm:t>
        <a:bodyPr/>
        <a:lstStyle/>
        <a:p>
          <a:endParaRPr lang="ru-RU"/>
        </a:p>
      </dgm:t>
    </dgm:pt>
    <dgm:pt modelId="{185C4C72-33F8-4317-93F7-FBDE090F9EFA}" type="pres">
      <dgm:prSet presAssocID="{E008E752-EEF3-40D8-857F-DF9780D4AEE3}" presName="Parent" presStyleLbl="revTx" presStyleIdx="0" presStyleCnt="2" custLinFactNeighborX="-31830" custLinFactNeighborY="-1201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18BC95-0F9A-4733-B369-0B6A38A16BCD}" type="pres">
      <dgm:prSet presAssocID="{39331EE5-4D2C-4A48-944F-3883B6986B81}" presName="negSibTrans" presStyleCnt="0"/>
      <dgm:spPr/>
    </dgm:pt>
    <dgm:pt modelId="{6BA97CCF-6FEA-4DB0-8BD0-6CF506E9282B}" type="pres">
      <dgm:prSet presAssocID="{E008E752-EEF3-40D8-857F-DF9780D4AEE3}" presName="composite" presStyleCnt="0"/>
      <dgm:spPr/>
    </dgm:pt>
    <dgm:pt modelId="{8ACBB025-5DDB-4800-B5EC-8E932651B6F4}" type="pres">
      <dgm:prSet presAssocID="{E008E752-EEF3-40D8-857F-DF9780D4AEE3}" presName="Child" presStyleLbl="revTx" presStyleIdx="1" presStyleCnt="2" custScaleX="326924" custScaleY="80482" custLinFactNeighborX="-17701" custLinFactNeighborY="-638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697DD0C-E00C-40D7-8F77-A2734BB9D61C}" type="presOf" srcId="{E202D460-7200-4AB9-ABF3-C5D63F01FA96}" destId="{8ACBB025-5DDB-4800-B5EC-8E932651B6F4}" srcOrd="0" destOrd="1" presId="urn:microsoft.com/office/officeart/2009/3/layout/PieProcess"/>
    <dgm:cxn modelId="{9F2CEC17-7473-49A0-947F-D58224B70E1F}" type="presOf" srcId="{E008E752-EEF3-40D8-857F-DF9780D4AEE3}" destId="{185C4C72-33F8-4317-93F7-FBDE090F9EFA}" srcOrd="0" destOrd="0" presId="urn:microsoft.com/office/officeart/2009/3/layout/PieProcess"/>
    <dgm:cxn modelId="{B937CE5F-6759-4A2D-A289-514F5AD4FBB9}" type="presOf" srcId="{64DFBA57-D595-4C4A-B736-1B615AFF860E}" destId="{8ACBB025-5DDB-4800-B5EC-8E932651B6F4}" srcOrd="0" destOrd="2" presId="urn:microsoft.com/office/officeart/2009/3/layout/PieProcess"/>
    <dgm:cxn modelId="{E1E487E3-009B-4D27-9E6C-7DB81D40311E}" srcId="{24E6416C-18BB-43EB-AC2B-878C7B32E027}" destId="{E008E752-EEF3-40D8-857F-DF9780D4AEE3}" srcOrd="0" destOrd="0" parTransId="{EFF31FF8-5882-43F5-A7AF-9496D7A130E6}" sibTransId="{EB4FABBB-7103-479B-9BE1-B48CEA09DCA0}"/>
    <dgm:cxn modelId="{8BB1CAB9-23C9-4D54-B033-AC48E2327A56}" srcId="{E008E752-EEF3-40D8-857F-DF9780D4AEE3}" destId="{7F90C5CF-E321-4A64-B9F9-B2710FE4164F}" srcOrd="3" destOrd="0" parTransId="{48EDFD16-5A39-4321-BD58-402174AE0BD2}" sibTransId="{27E4C6B2-928A-441F-975A-421A99C03340}"/>
    <dgm:cxn modelId="{B97C4AD0-ED4E-4580-A604-05640E21B25E}" type="presOf" srcId="{24E6416C-18BB-43EB-AC2B-878C7B32E027}" destId="{61C695F5-5C9E-418F-8298-1C04FFE75204}" srcOrd="0" destOrd="0" presId="urn:microsoft.com/office/officeart/2009/3/layout/PieProcess"/>
    <dgm:cxn modelId="{36F908A7-45D4-4048-8409-538200E52B3A}" srcId="{E008E752-EEF3-40D8-857F-DF9780D4AEE3}" destId="{E202D460-7200-4AB9-ABF3-C5D63F01FA96}" srcOrd="1" destOrd="0" parTransId="{F9C2D518-8AEB-41E9-922E-3C0CA4E18360}" sibTransId="{232CA471-F849-41BB-992C-144F65DA8140}"/>
    <dgm:cxn modelId="{801128F8-7E26-4412-ADF9-86F4E76001ED}" type="presOf" srcId="{BE56BB15-76F6-4F1F-BCCD-C45103D7D7AA}" destId="{8ACBB025-5DDB-4800-B5EC-8E932651B6F4}" srcOrd="0" destOrd="0" presId="urn:microsoft.com/office/officeart/2009/3/layout/PieProcess"/>
    <dgm:cxn modelId="{DE69980F-3DA9-49E4-8DD6-B704AD9993CD}" type="presOf" srcId="{7F90C5CF-E321-4A64-B9F9-B2710FE4164F}" destId="{8ACBB025-5DDB-4800-B5EC-8E932651B6F4}" srcOrd="0" destOrd="3" presId="urn:microsoft.com/office/officeart/2009/3/layout/PieProcess"/>
    <dgm:cxn modelId="{372A1D95-F144-443D-8687-EB4F67A5A42A}" type="presOf" srcId="{82EEB9E1-FFB6-4FD9-9D4D-5FEAAA06BE46}" destId="{8ACBB025-5DDB-4800-B5EC-8E932651B6F4}" srcOrd="0" destOrd="4" presId="urn:microsoft.com/office/officeart/2009/3/layout/PieProcess"/>
    <dgm:cxn modelId="{4BDEF23A-9D54-4ABC-9E33-32A8D009E968}" srcId="{E008E752-EEF3-40D8-857F-DF9780D4AEE3}" destId="{82EEB9E1-FFB6-4FD9-9D4D-5FEAAA06BE46}" srcOrd="4" destOrd="0" parTransId="{107F80F3-D415-4680-8468-8F314E3DDC0E}" sibTransId="{9A497CB5-D0E0-4A26-B1D3-056498AFFCAC}"/>
    <dgm:cxn modelId="{151B1E9C-283D-47C9-A3FD-0AEF7BB0D826}" srcId="{E008E752-EEF3-40D8-857F-DF9780D4AEE3}" destId="{64DFBA57-D595-4C4A-B736-1B615AFF860E}" srcOrd="2" destOrd="0" parTransId="{E002BECC-2A4D-44DA-94A0-3746A62C26E0}" sibTransId="{E6411F06-03B7-4CD7-8482-6F5656ED3B8B}"/>
    <dgm:cxn modelId="{224A0D82-35A2-4C20-B73E-DD215B75766E}" srcId="{E008E752-EEF3-40D8-857F-DF9780D4AEE3}" destId="{BE56BB15-76F6-4F1F-BCCD-C45103D7D7AA}" srcOrd="0" destOrd="0" parTransId="{AA5CA37E-CBBA-4A26-9A03-2AC76DCBBB84}" sibTransId="{39331EE5-4D2C-4A48-944F-3883B6986B81}"/>
    <dgm:cxn modelId="{7609CF56-E288-4A69-AA2D-D94B626212DF}" type="presParOf" srcId="{61C695F5-5C9E-418F-8298-1C04FFE75204}" destId="{172C12D0-CB39-49D5-ACF3-6F1C0DB1AD26}" srcOrd="0" destOrd="0" presId="urn:microsoft.com/office/officeart/2009/3/layout/PieProcess"/>
    <dgm:cxn modelId="{5CE42439-8D31-4BE3-AA1E-A9F59E3476D4}" type="presParOf" srcId="{172C12D0-CB39-49D5-ACF3-6F1C0DB1AD26}" destId="{73193B73-8096-40B4-BDC7-DDE12D58FF7B}" srcOrd="0" destOrd="0" presId="urn:microsoft.com/office/officeart/2009/3/layout/PieProcess"/>
    <dgm:cxn modelId="{A8B733BF-FC5C-4F56-BF21-E96B648E0E64}" type="presParOf" srcId="{172C12D0-CB39-49D5-ACF3-6F1C0DB1AD26}" destId="{D96B51EA-1998-4171-A873-5DE70ED4345B}" srcOrd="1" destOrd="0" presId="urn:microsoft.com/office/officeart/2009/3/layout/PieProcess"/>
    <dgm:cxn modelId="{0A860D45-1618-450D-8701-E9F1B4EA695E}" type="presParOf" srcId="{172C12D0-CB39-49D5-ACF3-6F1C0DB1AD26}" destId="{185C4C72-33F8-4317-93F7-FBDE090F9EFA}" srcOrd="2" destOrd="0" presId="urn:microsoft.com/office/officeart/2009/3/layout/PieProcess"/>
    <dgm:cxn modelId="{6585BF22-DFEA-4605-8292-9F2001E91627}" type="presParOf" srcId="{61C695F5-5C9E-418F-8298-1C04FFE75204}" destId="{1E18BC95-0F9A-4733-B369-0B6A38A16BCD}" srcOrd="1" destOrd="0" presId="urn:microsoft.com/office/officeart/2009/3/layout/PieProcess"/>
    <dgm:cxn modelId="{3926AC01-A6C0-4B80-83FB-B869230BCCEA}" type="presParOf" srcId="{61C695F5-5C9E-418F-8298-1C04FFE75204}" destId="{6BA97CCF-6FEA-4DB0-8BD0-6CF506E9282B}" srcOrd="2" destOrd="0" presId="urn:microsoft.com/office/officeart/2009/3/layout/PieProcess"/>
    <dgm:cxn modelId="{B74C649C-BBE0-45CF-9DFE-1D4E2F173266}" type="presParOf" srcId="{6BA97CCF-6FEA-4DB0-8BD0-6CF506E9282B}" destId="{8ACBB025-5DDB-4800-B5EC-8E932651B6F4}" srcOrd="0" destOrd="0" presId="urn:microsoft.com/office/officeart/2009/3/layout/Pie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8365CA5-89D4-485F-8FB5-EF36D2002338}" type="doc">
      <dgm:prSet loTypeId="urn:microsoft.com/office/officeart/2008/layout/VerticalCurved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C128684-36FF-4B68-BA58-04964945A0DC}">
      <dgm:prSet phldrT="[Текст]" custT="1"/>
      <dgm:spPr/>
      <dgm:t>
        <a:bodyPr/>
        <a:lstStyle/>
        <a:p>
          <a:r>
            <a:rPr lang="ru-RU" sz="1600" dirty="0" smtClean="0">
              <a:latin typeface="Arial" pitchFamily="34" charset="0"/>
              <a:cs typeface="Arial" pitchFamily="34" charset="0"/>
            </a:rPr>
            <a:t>обеспечить</a:t>
          </a:r>
          <a:r>
            <a:rPr lang="ru-RU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 </a:t>
          </a:r>
          <a:r>
            <a:rPr lang="ru-RU" sz="1600" dirty="0" smtClean="0">
              <a:latin typeface="Arial" pitchFamily="34" charset="0"/>
              <a:cs typeface="Arial" pitchFamily="34" charset="0"/>
            </a:rPr>
            <a:t>своевременное и полноценное проведение специальной оценки условий труда, включая представление необходимых документации и разъяснений по вопросам оценки условий труда</a:t>
          </a:r>
          <a:endParaRPr lang="ru-RU" sz="1600" dirty="0"/>
        </a:p>
      </dgm:t>
    </dgm:pt>
    <dgm:pt modelId="{6FDD3FAF-FC52-4287-B079-8EF1413D4571}" type="parTrans" cxnId="{89355D0A-4C1A-4EFC-BE2B-18929E19D700}">
      <dgm:prSet/>
      <dgm:spPr/>
      <dgm:t>
        <a:bodyPr/>
        <a:lstStyle/>
        <a:p>
          <a:endParaRPr lang="ru-RU"/>
        </a:p>
      </dgm:t>
    </dgm:pt>
    <dgm:pt modelId="{1AB9FF65-5A83-416B-806C-A85345ECE203}" type="sibTrans" cxnId="{89355D0A-4C1A-4EFC-BE2B-18929E19D700}">
      <dgm:prSet/>
      <dgm:spPr/>
      <dgm:t>
        <a:bodyPr/>
        <a:lstStyle/>
        <a:p>
          <a:endParaRPr lang="ru-RU"/>
        </a:p>
      </dgm:t>
    </dgm:pt>
    <dgm:pt modelId="{F1D2FE90-323D-4005-B06E-02CCD9229336}">
      <dgm:prSet phldrT="[Текст]" custT="1"/>
      <dgm:spPr/>
      <dgm:t>
        <a:bodyPr/>
        <a:lstStyle/>
        <a:p>
          <a:r>
            <a:rPr lang="ru-RU" sz="1600" dirty="0" smtClean="0">
              <a:latin typeface="Arial" pitchFamily="34" charset="0"/>
              <a:cs typeface="Arial" pitchFamily="34" charset="0"/>
            </a:rPr>
            <a:t>требовать от организации, проводящей специальную оценку условий труда, документального подтверждения наличия аккредитации на право проведения специальной оценки условий труда, сертификатов экспертов, участвующих в проведении специальной оценки условий труда</a:t>
          </a:r>
          <a:endParaRPr lang="ru-RU" sz="1600" dirty="0"/>
        </a:p>
      </dgm:t>
    </dgm:pt>
    <dgm:pt modelId="{EECADE7C-B09E-407C-9B12-C2D09E81A8C5}" type="parTrans" cxnId="{27438FDC-505C-4051-B283-F86FA6444934}">
      <dgm:prSet/>
      <dgm:spPr/>
      <dgm:t>
        <a:bodyPr/>
        <a:lstStyle/>
        <a:p>
          <a:endParaRPr lang="ru-RU"/>
        </a:p>
      </dgm:t>
    </dgm:pt>
    <dgm:pt modelId="{C777373D-C231-4FC7-A80B-B30E6C567507}" type="sibTrans" cxnId="{27438FDC-505C-4051-B283-F86FA6444934}">
      <dgm:prSet/>
      <dgm:spPr/>
      <dgm:t>
        <a:bodyPr/>
        <a:lstStyle/>
        <a:p>
          <a:endParaRPr lang="ru-RU"/>
        </a:p>
      </dgm:t>
    </dgm:pt>
    <dgm:pt modelId="{75136E39-A01A-4EF8-91F5-8A1E2B39D4B3}">
      <dgm:prSet phldrT="[Текст]" custT="1"/>
      <dgm:spPr/>
      <dgm:t>
        <a:bodyPr/>
        <a:lstStyle/>
        <a:p>
          <a:r>
            <a:rPr lang="ru-RU" sz="1600" dirty="0" smtClean="0">
              <a:latin typeface="Arial" pitchFamily="34" charset="0"/>
              <a:cs typeface="Arial" pitchFamily="34" charset="0"/>
            </a:rPr>
            <a:t>обеспечить личное участие работника в проведении специальной оценки условий труда на его рабочем месте</a:t>
          </a:r>
          <a:endParaRPr lang="ru-RU" sz="1600" dirty="0"/>
        </a:p>
      </dgm:t>
    </dgm:pt>
    <dgm:pt modelId="{6270A86C-50D4-4FC1-976B-EC6196E6382E}" type="parTrans" cxnId="{C8F7C4F0-DC9C-4F89-B5B1-CBDCB7580D98}">
      <dgm:prSet/>
      <dgm:spPr/>
      <dgm:t>
        <a:bodyPr/>
        <a:lstStyle/>
        <a:p>
          <a:endParaRPr lang="ru-RU"/>
        </a:p>
      </dgm:t>
    </dgm:pt>
    <dgm:pt modelId="{5A763D29-BAA0-416B-BE6C-148C6DE5724D}" type="sibTrans" cxnId="{C8F7C4F0-DC9C-4F89-B5B1-CBDCB7580D98}">
      <dgm:prSet/>
      <dgm:spPr/>
      <dgm:t>
        <a:bodyPr/>
        <a:lstStyle/>
        <a:p>
          <a:endParaRPr lang="ru-RU"/>
        </a:p>
      </dgm:t>
    </dgm:pt>
    <dgm:pt modelId="{1EC27277-2947-47FE-98EB-4DC8C1E5A8EF}" type="pres">
      <dgm:prSet presAssocID="{28365CA5-89D4-485F-8FB5-EF36D2002338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BF783141-76ED-4EB5-86B9-CDB0422906D8}" type="pres">
      <dgm:prSet presAssocID="{28365CA5-89D4-485F-8FB5-EF36D2002338}" presName="Name1" presStyleCnt="0"/>
      <dgm:spPr/>
    </dgm:pt>
    <dgm:pt modelId="{37B01759-E325-40A8-BA74-59EFF89E9F2E}" type="pres">
      <dgm:prSet presAssocID="{28365CA5-89D4-485F-8FB5-EF36D2002338}" presName="cycle" presStyleCnt="0"/>
      <dgm:spPr/>
    </dgm:pt>
    <dgm:pt modelId="{0B6388BE-1FFA-48A6-9689-12C0B7A9B7AE}" type="pres">
      <dgm:prSet presAssocID="{28365CA5-89D4-485F-8FB5-EF36D2002338}" presName="srcNode" presStyleLbl="node1" presStyleIdx="0" presStyleCnt="3"/>
      <dgm:spPr/>
    </dgm:pt>
    <dgm:pt modelId="{6D22F9C4-97C1-4E0C-846E-97CD4CF9FBC7}" type="pres">
      <dgm:prSet presAssocID="{28365CA5-89D4-485F-8FB5-EF36D2002338}" presName="conn" presStyleLbl="parChTrans1D2" presStyleIdx="0" presStyleCnt="1" custScaleX="96461" custScaleY="80949"/>
      <dgm:spPr/>
      <dgm:t>
        <a:bodyPr/>
        <a:lstStyle/>
        <a:p>
          <a:endParaRPr lang="ru-RU"/>
        </a:p>
      </dgm:t>
    </dgm:pt>
    <dgm:pt modelId="{7FDC0637-28CA-49D3-A8F6-B69A874F443D}" type="pres">
      <dgm:prSet presAssocID="{28365CA5-89D4-485F-8FB5-EF36D2002338}" presName="extraNode" presStyleLbl="node1" presStyleIdx="0" presStyleCnt="3"/>
      <dgm:spPr/>
    </dgm:pt>
    <dgm:pt modelId="{801A87F5-CBF4-4018-87B6-E7EFF28B5B05}" type="pres">
      <dgm:prSet presAssocID="{28365CA5-89D4-485F-8FB5-EF36D2002338}" presName="dstNode" presStyleLbl="node1" presStyleIdx="0" presStyleCnt="3"/>
      <dgm:spPr/>
    </dgm:pt>
    <dgm:pt modelId="{255E635F-1BF7-4B40-B6E8-CFDB85B4C484}" type="pres">
      <dgm:prSet presAssocID="{3C128684-36FF-4B68-BA58-04964945A0DC}" presName="text_1" presStyleLbl="node1" presStyleIdx="0" presStyleCnt="3" custScaleX="1035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E088A3-484A-472F-8D80-822E828A5DDF}" type="pres">
      <dgm:prSet presAssocID="{3C128684-36FF-4B68-BA58-04964945A0DC}" presName="accent_1" presStyleCnt="0"/>
      <dgm:spPr/>
    </dgm:pt>
    <dgm:pt modelId="{022B3563-CF06-457A-9086-724E3D0DE99C}" type="pres">
      <dgm:prSet presAssocID="{3C128684-36FF-4B68-BA58-04964945A0DC}" presName="accentRepeatNode" presStyleLbl="solidFgAcc1" presStyleIdx="0" presStyleCnt="3"/>
      <dgm:spPr/>
    </dgm:pt>
    <dgm:pt modelId="{F903F1EC-670D-458F-B80F-185DB8F51CA6}" type="pres">
      <dgm:prSet presAssocID="{F1D2FE90-323D-4005-B06E-02CCD9229336}" presName="text_2" presStyleLbl="node1" presStyleIdx="1" presStyleCnt="3" custScaleX="97883" custScaleY="1358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49C493-FC35-45CF-95DD-0F2258BF80C5}" type="pres">
      <dgm:prSet presAssocID="{F1D2FE90-323D-4005-B06E-02CCD9229336}" presName="accent_2" presStyleCnt="0"/>
      <dgm:spPr/>
    </dgm:pt>
    <dgm:pt modelId="{1BD3C157-9566-46E4-85CE-8959C20170CE}" type="pres">
      <dgm:prSet presAssocID="{F1D2FE90-323D-4005-B06E-02CCD9229336}" presName="accentRepeatNode" presStyleLbl="solidFgAcc1" presStyleIdx="1" presStyleCnt="3" custScaleX="102655" custScaleY="112667" custLinFactNeighborX="10525" custLinFactNeighborY="1992"/>
      <dgm:spPr/>
    </dgm:pt>
    <dgm:pt modelId="{3D638A18-FABD-498F-9909-20DE5CBB9C9A}" type="pres">
      <dgm:prSet presAssocID="{75136E39-A01A-4EF8-91F5-8A1E2B39D4B3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82F91A-73C1-4AAA-B5DC-FFB970BE305D}" type="pres">
      <dgm:prSet presAssocID="{75136E39-A01A-4EF8-91F5-8A1E2B39D4B3}" presName="accent_3" presStyleCnt="0"/>
      <dgm:spPr/>
    </dgm:pt>
    <dgm:pt modelId="{A840421A-0777-4867-9F4C-193104676CFD}" type="pres">
      <dgm:prSet presAssocID="{75136E39-A01A-4EF8-91F5-8A1E2B39D4B3}" presName="accentRepeatNode" presStyleLbl="solidFgAcc1" presStyleIdx="2" presStyleCnt="3"/>
      <dgm:spPr/>
    </dgm:pt>
  </dgm:ptLst>
  <dgm:cxnLst>
    <dgm:cxn modelId="{1349D704-1737-425B-8B73-24CCEDA42EC0}" type="presOf" srcId="{28365CA5-89D4-485F-8FB5-EF36D2002338}" destId="{1EC27277-2947-47FE-98EB-4DC8C1E5A8EF}" srcOrd="0" destOrd="0" presId="urn:microsoft.com/office/officeart/2008/layout/VerticalCurvedList"/>
    <dgm:cxn modelId="{D6946975-BC05-4AB6-8423-9F8CBE678DDD}" type="presOf" srcId="{F1D2FE90-323D-4005-B06E-02CCD9229336}" destId="{F903F1EC-670D-458F-B80F-185DB8F51CA6}" srcOrd="0" destOrd="0" presId="urn:microsoft.com/office/officeart/2008/layout/VerticalCurvedList"/>
    <dgm:cxn modelId="{99BEC381-9265-4975-B85C-E1CD66CC1503}" type="presOf" srcId="{75136E39-A01A-4EF8-91F5-8A1E2B39D4B3}" destId="{3D638A18-FABD-498F-9909-20DE5CBB9C9A}" srcOrd="0" destOrd="0" presId="urn:microsoft.com/office/officeart/2008/layout/VerticalCurvedList"/>
    <dgm:cxn modelId="{87492B86-CE72-42BA-B72A-E3B2DE0C1A32}" type="presOf" srcId="{3C128684-36FF-4B68-BA58-04964945A0DC}" destId="{255E635F-1BF7-4B40-B6E8-CFDB85B4C484}" srcOrd="0" destOrd="0" presId="urn:microsoft.com/office/officeart/2008/layout/VerticalCurvedList"/>
    <dgm:cxn modelId="{C8F7C4F0-DC9C-4F89-B5B1-CBDCB7580D98}" srcId="{28365CA5-89D4-485F-8FB5-EF36D2002338}" destId="{75136E39-A01A-4EF8-91F5-8A1E2B39D4B3}" srcOrd="2" destOrd="0" parTransId="{6270A86C-50D4-4FC1-976B-EC6196E6382E}" sibTransId="{5A763D29-BAA0-416B-BE6C-148C6DE5724D}"/>
    <dgm:cxn modelId="{89355D0A-4C1A-4EFC-BE2B-18929E19D700}" srcId="{28365CA5-89D4-485F-8FB5-EF36D2002338}" destId="{3C128684-36FF-4B68-BA58-04964945A0DC}" srcOrd="0" destOrd="0" parTransId="{6FDD3FAF-FC52-4287-B079-8EF1413D4571}" sibTransId="{1AB9FF65-5A83-416B-806C-A85345ECE203}"/>
    <dgm:cxn modelId="{B9435D07-DD6A-4C25-88F7-C5A5EC3277A0}" type="presOf" srcId="{1AB9FF65-5A83-416B-806C-A85345ECE203}" destId="{6D22F9C4-97C1-4E0C-846E-97CD4CF9FBC7}" srcOrd="0" destOrd="0" presId="urn:microsoft.com/office/officeart/2008/layout/VerticalCurvedList"/>
    <dgm:cxn modelId="{27438FDC-505C-4051-B283-F86FA6444934}" srcId="{28365CA5-89D4-485F-8FB5-EF36D2002338}" destId="{F1D2FE90-323D-4005-B06E-02CCD9229336}" srcOrd="1" destOrd="0" parTransId="{EECADE7C-B09E-407C-9B12-C2D09E81A8C5}" sibTransId="{C777373D-C231-4FC7-A80B-B30E6C567507}"/>
    <dgm:cxn modelId="{AF596AB1-C008-4683-849C-7D6459834BCD}" type="presParOf" srcId="{1EC27277-2947-47FE-98EB-4DC8C1E5A8EF}" destId="{BF783141-76ED-4EB5-86B9-CDB0422906D8}" srcOrd="0" destOrd="0" presId="urn:microsoft.com/office/officeart/2008/layout/VerticalCurvedList"/>
    <dgm:cxn modelId="{DD304384-F616-4829-B4B8-3C50C6F1D5A3}" type="presParOf" srcId="{BF783141-76ED-4EB5-86B9-CDB0422906D8}" destId="{37B01759-E325-40A8-BA74-59EFF89E9F2E}" srcOrd="0" destOrd="0" presId="urn:microsoft.com/office/officeart/2008/layout/VerticalCurvedList"/>
    <dgm:cxn modelId="{53D30723-0357-4714-9849-E486724F5E16}" type="presParOf" srcId="{37B01759-E325-40A8-BA74-59EFF89E9F2E}" destId="{0B6388BE-1FFA-48A6-9689-12C0B7A9B7AE}" srcOrd="0" destOrd="0" presId="urn:microsoft.com/office/officeart/2008/layout/VerticalCurvedList"/>
    <dgm:cxn modelId="{1173345B-AC4F-4847-BC9D-4D49E653557F}" type="presParOf" srcId="{37B01759-E325-40A8-BA74-59EFF89E9F2E}" destId="{6D22F9C4-97C1-4E0C-846E-97CD4CF9FBC7}" srcOrd="1" destOrd="0" presId="urn:microsoft.com/office/officeart/2008/layout/VerticalCurvedList"/>
    <dgm:cxn modelId="{B63774E2-AA6C-4A32-BB67-73059916E375}" type="presParOf" srcId="{37B01759-E325-40A8-BA74-59EFF89E9F2E}" destId="{7FDC0637-28CA-49D3-A8F6-B69A874F443D}" srcOrd="2" destOrd="0" presId="urn:microsoft.com/office/officeart/2008/layout/VerticalCurvedList"/>
    <dgm:cxn modelId="{5A166AB0-ED0C-46FB-8005-BC110BC0E3EF}" type="presParOf" srcId="{37B01759-E325-40A8-BA74-59EFF89E9F2E}" destId="{801A87F5-CBF4-4018-87B6-E7EFF28B5B05}" srcOrd="3" destOrd="0" presId="urn:microsoft.com/office/officeart/2008/layout/VerticalCurvedList"/>
    <dgm:cxn modelId="{03B6E94D-C6D7-40B8-807C-2A9D0926762C}" type="presParOf" srcId="{BF783141-76ED-4EB5-86B9-CDB0422906D8}" destId="{255E635F-1BF7-4B40-B6E8-CFDB85B4C484}" srcOrd="1" destOrd="0" presId="urn:microsoft.com/office/officeart/2008/layout/VerticalCurvedList"/>
    <dgm:cxn modelId="{6D7FEB91-38FD-4926-B202-A4A2484038C7}" type="presParOf" srcId="{BF783141-76ED-4EB5-86B9-CDB0422906D8}" destId="{52E088A3-484A-472F-8D80-822E828A5DDF}" srcOrd="2" destOrd="0" presId="urn:microsoft.com/office/officeart/2008/layout/VerticalCurvedList"/>
    <dgm:cxn modelId="{DD7BE453-9E16-4A27-9625-9AB6F2E4E4D1}" type="presParOf" srcId="{52E088A3-484A-472F-8D80-822E828A5DDF}" destId="{022B3563-CF06-457A-9086-724E3D0DE99C}" srcOrd="0" destOrd="0" presId="urn:microsoft.com/office/officeart/2008/layout/VerticalCurvedList"/>
    <dgm:cxn modelId="{9303D620-3261-4DD3-9B21-14BEE17015B0}" type="presParOf" srcId="{BF783141-76ED-4EB5-86B9-CDB0422906D8}" destId="{F903F1EC-670D-458F-B80F-185DB8F51CA6}" srcOrd="3" destOrd="0" presId="urn:microsoft.com/office/officeart/2008/layout/VerticalCurvedList"/>
    <dgm:cxn modelId="{19B2B30D-7D83-4A82-B53B-79BFB3C5AF5A}" type="presParOf" srcId="{BF783141-76ED-4EB5-86B9-CDB0422906D8}" destId="{C549C493-FC35-45CF-95DD-0F2258BF80C5}" srcOrd="4" destOrd="0" presId="urn:microsoft.com/office/officeart/2008/layout/VerticalCurvedList"/>
    <dgm:cxn modelId="{7B36E260-1B1A-4EA4-AD93-ED0FFDBC6819}" type="presParOf" srcId="{C549C493-FC35-45CF-95DD-0F2258BF80C5}" destId="{1BD3C157-9566-46E4-85CE-8959C20170CE}" srcOrd="0" destOrd="0" presId="urn:microsoft.com/office/officeart/2008/layout/VerticalCurvedList"/>
    <dgm:cxn modelId="{79ADB738-5F20-4D36-9A96-BE7326B5706F}" type="presParOf" srcId="{BF783141-76ED-4EB5-86B9-CDB0422906D8}" destId="{3D638A18-FABD-498F-9909-20DE5CBB9C9A}" srcOrd="5" destOrd="0" presId="urn:microsoft.com/office/officeart/2008/layout/VerticalCurvedList"/>
    <dgm:cxn modelId="{B975D3CA-DE16-426F-9898-121B3618BF54}" type="presParOf" srcId="{BF783141-76ED-4EB5-86B9-CDB0422906D8}" destId="{1B82F91A-73C1-4AAA-B5DC-FFB970BE305D}" srcOrd="6" destOrd="0" presId="urn:microsoft.com/office/officeart/2008/layout/VerticalCurvedList"/>
    <dgm:cxn modelId="{0FB4214D-6E78-496C-82DF-9692A9A5382B}" type="presParOf" srcId="{1B82F91A-73C1-4AAA-B5DC-FFB970BE305D}" destId="{A840421A-0777-4867-9F4C-193104676CF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8365CA5-89D4-485F-8FB5-EF36D2002338}" type="doc">
      <dgm:prSet loTypeId="urn:microsoft.com/office/officeart/2008/layout/VerticalCurved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C128684-36FF-4B68-BA58-04964945A0DC}">
      <dgm:prSet phldrT="[Текст]" custT="1"/>
      <dgm:spPr/>
      <dgm:t>
        <a:bodyPr/>
        <a:lstStyle/>
        <a:p>
          <a:r>
            <a:rPr lang="ru-RU" sz="1600" dirty="0" smtClean="0">
              <a:latin typeface="Arial" pitchFamily="34" charset="0"/>
              <a:cs typeface="Arial" pitchFamily="34" charset="0"/>
            </a:rPr>
            <a:t>обеспечить ознакомление работника с результатами специальной оценки условий труда на его рабочем месте</a:t>
          </a:r>
          <a:endParaRPr lang="ru-RU" sz="1600" dirty="0"/>
        </a:p>
      </dgm:t>
    </dgm:pt>
    <dgm:pt modelId="{6FDD3FAF-FC52-4287-B079-8EF1413D4571}" type="parTrans" cxnId="{89355D0A-4C1A-4EFC-BE2B-18929E19D700}">
      <dgm:prSet/>
      <dgm:spPr/>
      <dgm:t>
        <a:bodyPr/>
        <a:lstStyle/>
        <a:p>
          <a:endParaRPr lang="ru-RU"/>
        </a:p>
      </dgm:t>
    </dgm:pt>
    <dgm:pt modelId="{1AB9FF65-5A83-416B-806C-A85345ECE203}" type="sibTrans" cxnId="{89355D0A-4C1A-4EFC-BE2B-18929E19D700}">
      <dgm:prSet/>
      <dgm:spPr/>
      <dgm:t>
        <a:bodyPr/>
        <a:lstStyle/>
        <a:p>
          <a:endParaRPr lang="ru-RU"/>
        </a:p>
      </dgm:t>
    </dgm:pt>
    <dgm:pt modelId="{F1D2FE90-323D-4005-B06E-02CCD9229336}">
      <dgm:prSet phldrT="[Текст]" custT="1"/>
      <dgm:spPr/>
      <dgm:t>
        <a:bodyPr/>
        <a:lstStyle/>
        <a:p>
          <a:r>
            <a:rPr lang="ru-RU" sz="1600" dirty="0" smtClean="0">
              <a:latin typeface="Arial" pitchFamily="34" charset="0"/>
              <a:cs typeface="Arial" pitchFamily="34" charset="0"/>
            </a:rPr>
            <a:t>давать работнику необходимые разъяснения по вопросам проведения специальной оценки условий труда на его рабочем месте</a:t>
          </a:r>
          <a:endParaRPr lang="ru-RU" sz="1600" dirty="0"/>
        </a:p>
      </dgm:t>
    </dgm:pt>
    <dgm:pt modelId="{EECADE7C-B09E-407C-9B12-C2D09E81A8C5}" type="parTrans" cxnId="{27438FDC-505C-4051-B283-F86FA6444934}">
      <dgm:prSet/>
      <dgm:spPr/>
      <dgm:t>
        <a:bodyPr/>
        <a:lstStyle/>
        <a:p>
          <a:endParaRPr lang="ru-RU"/>
        </a:p>
      </dgm:t>
    </dgm:pt>
    <dgm:pt modelId="{C777373D-C231-4FC7-A80B-B30E6C567507}" type="sibTrans" cxnId="{27438FDC-505C-4051-B283-F86FA6444934}">
      <dgm:prSet/>
      <dgm:spPr/>
      <dgm:t>
        <a:bodyPr/>
        <a:lstStyle/>
        <a:p>
          <a:endParaRPr lang="ru-RU"/>
        </a:p>
      </dgm:t>
    </dgm:pt>
    <dgm:pt modelId="{75136E39-A01A-4EF8-91F5-8A1E2B39D4B3}">
      <dgm:prSet phldrT="[Текст]" custT="1"/>
      <dgm:spPr/>
      <dgm:t>
        <a:bodyPr/>
        <a:lstStyle/>
        <a:p>
          <a:r>
            <a:rPr lang="ru-RU" sz="1600" dirty="0" smtClean="0">
              <a:latin typeface="Arial" pitchFamily="34" charset="0"/>
              <a:cs typeface="Arial" pitchFamily="34" charset="0"/>
            </a:rPr>
            <a:t>использовать результаты специальной оценки условий труда для реализации мероприятий, направленных на улучшение условий труда работников</a:t>
          </a:r>
          <a:endParaRPr lang="ru-RU" sz="1600" dirty="0"/>
        </a:p>
      </dgm:t>
    </dgm:pt>
    <dgm:pt modelId="{6270A86C-50D4-4FC1-976B-EC6196E6382E}" type="parTrans" cxnId="{C8F7C4F0-DC9C-4F89-B5B1-CBDCB7580D98}">
      <dgm:prSet/>
      <dgm:spPr/>
      <dgm:t>
        <a:bodyPr/>
        <a:lstStyle/>
        <a:p>
          <a:endParaRPr lang="ru-RU"/>
        </a:p>
      </dgm:t>
    </dgm:pt>
    <dgm:pt modelId="{5A763D29-BAA0-416B-BE6C-148C6DE5724D}" type="sibTrans" cxnId="{C8F7C4F0-DC9C-4F89-B5B1-CBDCB7580D98}">
      <dgm:prSet/>
      <dgm:spPr/>
      <dgm:t>
        <a:bodyPr/>
        <a:lstStyle/>
        <a:p>
          <a:endParaRPr lang="ru-RU"/>
        </a:p>
      </dgm:t>
    </dgm:pt>
    <dgm:pt modelId="{1EC27277-2947-47FE-98EB-4DC8C1E5A8EF}" type="pres">
      <dgm:prSet presAssocID="{28365CA5-89D4-485F-8FB5-EF36D2002338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BF783141-76ED-4EB5-86B9-CDB0422906D8}" type="pres">
      <dgm:prSet presAssocID="{28365CA5-89D4-485F-8FB5-EF36D2002338}" presName="Name1" presStyleCnt="0"/>
      <dgm:spPr/>
    </dgm:pt>
    <dgm:pt modelId="{37B01759-E325-40A8-BA74-59EFF89E9F2E}" type="pres">
      <dgm:prSet presAssocID="{28365CA5-89D4-485F-8FB5-EF36D2002338}" presName="cycle" presStyleCnt="0"/>
      <dgm:spPr/>
    </dgm:pt>
    <dgm:pt modelId="{0B6388BE-1FFA-48A6-9689-12C0B7A9B7AE}" type="pres">
      <dgm:prSet presAssocID="{28365CA5-89D4-485F-8FB5-EF36D2002338}" presName="srcNode" presStyleLbl="node1" presStyleIdx="0" presStyleCnt="3"/>
      <dgm:spPr/>
    </dgm:pt>
    <dgm:pt modelId="{6D22F9C4-97C1-4E0C-846E-97CD4CF9FBC7}" type="pres">
      <dgm:prSet presAssocID="{28365CA5-89D4-485F-8FB5-EF36D2002338}" presName="conn" presStyleLbl="parChTrans1D2" presStyleIdx="0" presStyleCnt="1" custScaleX="96461" custScaleY="80949"/>
      <dgm:spPr/>
      <dgm:t>
        <a:bodyPr/>
        <a:lstStyle/>
        <a:p>
          <a:endParaRPr lang="ru-RU"/>
        </a:p>
      </dgm:t>
    </dgm:pt>
    <dgm:pt modelId="{7FDC0637-28CA-49D3-A8F6-B69A874F443D}" type="pres">
      <dgm:prSet presAssocID="{28365CA5-89D4-485F-8FB5-EF36D2002338}" presName="extraNode" presStyleLbl="node1" presStyleIdx="0" presStyleCnt="3"/>
      <dgm:spPr/>
    </dgm:pt>
    <dgm:pt modelId="{801A87F5-CBF4-4018-87B6-E7EFF28B5B05}" type="pres">
      <dgm:prSet presAssocID="{28365CA5-89D4-485F-8FB5-EF36D2002338}" presName="dstNode" presStyleLbl="node1" presStyleIdx="0" presStyleCnt="3"/>
      <dgm:spPr/>
    </dgm:pt>
    <dgm:pt modelId="{255E635F-1BF7-4B40-B6E8-CFDB85B4C484}" type="pres">
      <dgm:prSet presAssocID="{3C128684-36FF-4B68-BA58-04964945A0DC}" presName="text_1" presStyleLbl="node1" presStyleIdx="0" presStyleCnt="3" custScaleX="1035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E088A3-484A-472F-8D80-822E828A5DDF}" type="pres">
      <dgm:prSet presAssocID="{3C128684-36FF-4B68-BA58-04964945A0DC}" presName="accent_1" presStyleCnt="0"/>
      <dgm:spPr/>
    </dgm:pt>
    <dgm:pt modelId="{022B3563-CF06-457A-9086-724E3D0DE99C}" type="pres">
      <dgm:prSet presAssocID="{3C128684-36FF-4B68-BA58-04964945A0DC}" presName="accentRepeatNode" presStyleLbl="solidFgAcc1" presStyleIdx="0" presStyleCnt="3"/>
      <dgm:spPr/>
    </dgm:pt>
    <dgm:pt modelId="{F903F1EC-670D-458F-B80F-185DB8F51CA6}" type="pres">
      <dgm:prSet presAssocID="{F1D2FE90-323D-4005-B06E-02CCD9229336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49C493-FC35-45CF-95DD-0F2258BF80C5}" type="pres">
      <dgm:prSet presAssocID="{F1D2FE90-323D-4005-B06E-02CCD9229336}" presName="accent_2" presStyleCnt="0"/>
      <dgm:spPr/>
    </dgm:pt>
    <dgm:pt modelId="{1BD3C157-9566-46E4-85CE-8959C20170CE}" type="pres">
      <dgm:prSet presAssocID="{F1D2FE90-323D-4005-B06E-02CCD9229336}" presName="accentRepeatNode" presStyleLbl="solidFgAcc1" presStyleIdx="1" presStyleCnt="3" custLinFactNeighborX="10525" custLinFactNeighborY="1992"/>
      <dgm:spPr/>
    </dgm:pt>
    <dgm:pt modelId="{3D638A18-FABD-498F-9909-20DE5CBB9C9A}" type="pres">
      <dgm:prSet presAssocID="{75136E39-A01A-4EF8-91F5-8A1E2B39D4B3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82F91A-73C1-4AAA-B5DC-FFB970BE305D}" type="pres">
      <dgm:prSet presAssocID="{75136E39-A01A-4EF8-91F5-8A1E2B39D4B3}" presName="accent_3" presStyleCnt="0"/>
      <dgm:spPr/>
    </dgm:pt>
    <dgm:pt modelId="{A840421A-0777-4867-9F4C-193104676CFD}" type="pres">
      <dgm:prSet presAssocID="{75136E39-A01A-4EF8-91F5-8A1E2B39D4B3}" presName="accentRepeatNode" presStyleLbl="solidFgAcc1" presStyleIdx="2" presStyleCnt="3"/>
      <dgm:spPr/>
    </dgm:pt>
  </dgm:ptLst>
  <dgm:cxnLst>
    <dgm:cxn modelId="{C8F7C4F0-DC9C-4F89-B5B1-CBDCB7580D98}" srcId="{28365CA5-89D4-485F-8FB5-EF36D2002338}" destId="{75136E39-A01A-4EF8-91F5-8A1E2B39D4B3}" srcOrd="2" destOrd="0" parTransId="{6270A86C-50D4-4FC1-976B-EC6196E6382E}" sibTransId="{5A763D29-BAA0-416B-BE6C-148C6DE5724D}"/>
    <dgm:cxn modelId="{E67D64D9-9C3C-439F-B3E4-FDBA4E224F8E}" type="presOf" srcId="{28365CA5-89D4-485F-8FB5-EF36D2002338}" destId="{1EC27277-2947-47FE-98EB-4DC8C1E5A8EF}" srcOrd="0" destOrd="0" presId="urn:microsoft.com/office/officeart/2008/layout/VerticalCurvedList"/>
    <dgm:cxn modelId="{89355D0A-4C1A-4EFC-BE2B-18929E19D700}" srcId="{28365CA5-89D4-485F-8FB5-EF36D2002338}" destId="{3C128684-36FF-4B68-BA58-04964945A0DC}" srcOrd="0" destOrd="0" parTransId="{6FDD3FAF-FC52-4287-B079-8EF1413D4571}" sibTransId="{1AB9FF65-5A83-416B-806C-A85345ECE203}"/>
    <dgm:cxn modelId="{27438FDC-505C-4051-B283-F86FA6444934}" srcId="{28365CA5-89D4-485F-8FB5-EF36D2002338}" destId="{F1D2FE90-323D-4005-B06E-02CCD9229336}" srcOrd="1" destOrd="0" parTransId="{EECADE7C-B09E-407C-9B12-C2D09E81A8C5}" sibTransId="{C777373D-C231-4FC7-A80B-B30E6C567507}"/>
    <dgm:cxn modelId="{233F4D78-04C7-4D4C-8A2B-98C59648D5A5}" type="presOf" srcId="{1AB9FF65-5A83-416B-806C-A85345ECE203}" destId="{6D22F9C4-97C1-4E0C-846E-97CD4CF9FBC7}" srcOrd="0" destOrd="0" presId="urn:microsoft.com/office/officeart/2008/layout/VerticalCurvedList"/>
    <dgm:cxn modelId="{35BC2AFE-0C33-40A1-8CA8-0FAB4C46BD8F}" type="presOf" srcId="{75136E39-A01A-4EF8-91F5-8A1E2B39D4B3}" destId="{3D638A18-FABD-498F-9909-20DE5CBB9C9A}" srcOrd="0" destOrd="0" presId="urn:microsoft.com/office/officeart/2008/layout/VerticalCurvedList"/>
    <dgm:cxn modelId="{263B3755-E90C-492D-9A45-92D81E84BA96}" type="presOf" srcId="{F1D2FE90-323D-4005-B06E-02CCD9229336}" destId="{F903F1EC-670D-458F-B80F-185DB8F51CA6}" srcOrd="0" destOrd="0" presId="urn:microsoft.com/office/officeart/2008/layout/VerticalCurvedList"/>
    <dgm:cxn modelId="{681D9594-2C46-428D-B182-542A0CBF20BD}" type="presOf" srcId="{3C128684-36FF-4B68-BA58-04964945A0DC}" destId="{255E635F-1BF7-4B40-B6E8-CFDB85B4C484}" srcOrd="0" destOrd="0" presId="urn:microsoft.com/office/officeart/2008/layout/VerticalCurvedList"/>
    <dgm:cxn modelId="{47D7F737-5540-4465-BB3F-2F4F6A3B84AE}" type="presParOf" srcId="{1EC27277-2947-47FE-98EB-4DC8C1E5A8EF}" destId="{BF783141-76ED-4EB5-86B9-CDB0422906D8}" srcOrd="0" destOrd="0" presId="urn:microsoft.com/office/officeart/2008/layout/VerticalCurvedList"/>
    <dgm:cxn modelId="{5BE5F989-D5D4-488F-AF0D-CB92A9EEF12B}" type="presParOf" srcId="{BF783141-76ED-4EB5-86B9-CDB0422906D8}" destId="{37B01759-E325-40A8-BA74-59EFF89E9F2E}" srcOrd="0" destOrd="0" presId="urn:microsoft.com/office/officeart/2008/layout/VerticalCurvedList"/>
    <dgm:cxn modelId="{1D24D1A7-3C38-4FDA-9FAE-107F6CB85C6B}" type="presParOf" srcId="{37B01759-E325-40A8-BA74-59EFF89E9F2E}" destId="{0B6388BE-1FFA-48A6-9689-12C0B7A9B7AE}" srcOrd="0" destOrd="0" presId="urn:microsoft.com/office/officeart/2008/layout/VerticalCurvedList"/>
    <dgm:cxn modelId="{7D86E5EC-E6F5-420B-B16D-A5937E39AFB0}" type="presParOf" srcId="{37B01759-E325-40A8-BA74-59EFF89E9F2E}" destId="{6D22F9C4-97C1-4E0C-846E-97CD4CF9FBC7}" srcOrd="1" destOrd="0" presId="urn:microsoft.com/office/officeart/2008/layout/VerticalCurvedList"/>
    <dgm:cxn modelId="{E724E89D-CFCC-4C5B-BAA0-263A0E01D8FA}" type="presParOf" srcId="{37B01759-E325-40A8-BA74-59EFF89E9F2E}" destId="{7FDC0637-28CA-49D3-A8F6-B69A874F443D}" srcOrd="2" destOrd="0" presId="urn:microsoft.com/office/officeart/2008/layout/VerticalCurvedList"/>
    <dgm:cxn modelId="{231CB0EE-F78F-43CE-AE62-B3C011C9A9B4}" type="presParOf" srcId="{37B01759-E325-40A8-BA74-59EFF89E9F2E}" destId="{801A87F5-CBF4-4018-87B6-E7EFF28B5B05}" srcOrd="3" destOrd="0" presId="urn:microsoft.com/office/officeart/2008/layout/VerticalCurvedList"/>
    <dgm:cxn modelId="{531C844E-D951-456A-B41E-3CE3013253F2}" type="presParOf" srcId="{BF783141-76ED-4EB5-86B9-CDB0422906D8}" destId="{255E635F-1BF7-4B40-B6E8-CFDB85B4C484}" srcOrd="1" destOrd="0" presId="urn:microsoft.com/office/officeart/2008/layout/VerticalCurvedList"/>
    <dgm:cxn modelId="{B95C6667-12D8-4A3C-BAEE-95E2DCDA08FB}" type="presParOf" srcId="{BF783141-76ED-4EB5-86B9-CDB0422906D8}" destId="{52E088A3-484A-472F-8D80-822E828A5DDF}" srcOrd="2" destOrd="0" presId="urn:microsoft.com/office/officeart/2008/layout/VerticalCurvedList"/>
    <dgm:cxn modelId="{3A042CAF-508C-4FEF-A258-A1D187891565}" type="presParOf" srcId="{52E088A3-484A-472F-8D80-822E828A5DDF}" destId="{022B3563-CF06-457A-9086-724E3D0DE99C}" srcOrd="0" destOrd="0" presId="urn:microsoft.com/office/officeart/2008/layout/VerticalCurvedList"/>
    <dgm:cxn modelId="{155ECDB5-9971-4180-8D5D-34E1ABC6A369}" type="presParOf" srcId="{BF783141-76ED-4EB5-86B9-CDB0422906D8}" destId="{F903F1EC-670D-458F-B80F-185DB8F51CA6}" srcOrd="3" destOrd="0" presId="urn:microsoft.com/office/officeart/2008/layout/VerticalCurvedList"/>
    <dgm:cxn modelId="{DCE676E3-B44F-4CA3-AFD4-4B1C5F96B44E}" type="presParOf" srcId="{BF783141-76ED-4EB5-86B9-CDB0422906D8}" destId="{C549C493-FC35-45CF-95DD-0F2258BF80C5}" srcOrd="4" destOrd="0" presId="urn:microsoft.com/office/officeart/2008/layout/VerticalCurvedList"/>
    <dgm:cxn modelId="{71F02E1A-102B-4AC6-9A4E-A0BF63592D7C}" type="presParOf" srcId="{C549C493-FC35-45CF-95DD-0F2258BF80C5}" destId="{1BD3C157-9566-46E4-85CE-8959C20170CE}" srcOrd="0" destOrd="0" presId="urn:microsoft.com/office/officeart/2008/layout/VerticalCurvedList"/>
    <dgm:cxn modelId="{F51E0B2B-92C5-427A-AC50-9B8EEDBB1D88}" type="presParOf" srcId="{BF783141-76ED-4EB5-86B9-CDB0422906D8}" destId="{3D638A18-FABD-498F-9909-20DE5CBB9C9A}" srcOrd="5" destOrd="0" presId="urn:microsoft.com/office/officeart/2008/layout/VerticalCurvedList"/>
    <dgm:cxn modelId="{E996BB95-2E53-49F7-A9B6-B3555886D9D2}" type="presParOf" srcId="{BF783141-76ED-4EB5-86B9-CDB0422906D8}" destId="{1B82F91A-73C1-4AAA-B5DC-FFB970BE305D}" srcOrd="6" destOrd="0" presId="urn:microsoft.com/office/officeart/2008/layout/VerticalCurvedList"/>
    <dgm:cxn modelId="{83335CC3-5DC0-418D-9F7C-87801A04DB29}" type="presParOf" srcId="{1B82F91A-73C1-4AAA-B5DC-FFB970BE305D}" destId="{A840421A-0777-4867-9F4C-193104676CF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F5F4E53-3014-483E-98FC-6967443A1127}" type="doc">
      <dgm:prSet loTypeId="urn:microsoft.com/office/officeart/2005/8/layout/defaul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62DAFA1-C684-40D9-BAAB-3B25772F8893}">
      <dgm:prSet phldrT="[Текст]" custT="1"/>
      <dgm:spPr/>
      <dgm:t>
        <a:bodyPr/>
        <a:lstStyle/>
        <a:p>
          <a:r>
            <a:rPr lang="ru-RU" sz="1600" dirty="0" smtClean="0">
              <a:latin typeface="Arial" pitchFamily="34" charset="0"/>
              <a:cs typeface="Arial" pitchFamily="34" charset="0"/>
            </a:rPr>
            <a:t>лично участвовать в проведении специальной оценки условий труда своего рабочего места</a:t>
          </a:r>
          <a:endParaRPr lang="ru-RU" sz="1500" dirty="0"/>
        </a:p>
      </dgm:t>
    </dgm:pt>
    <dgm:pt modelId="{868A9203-FEA1-4AC3-AEF1-060FB3220336}" type="parTrans" cxnId="{30F9FCA2-F948-4D23-A6A7-6C755492E106}">
      <dgm:prSet/>
      <dgm:spPr/>
      <dgm:t>
        <a:bodyPr/>
        <a:lstStyle/>
        <a:p>
          <a:endParaRPr lang="ru-RU"/>
        </a:p>
      </dgm:t>
    </dgm:pt>
    <dgm:pt modelId="{40E37AC3-DEA0-49F9-95A0-8CB7DFDD57DD}" type="sibTrans" cxnId="{30F9FCA2-F948-4D23-A6A7-6C755492E106}">
      <dgm:prSet/>
      <dgm:spPr/>
      <dgm:t>
        <a:bodyPr/>
        <a:lstStyle/>
        <a:p>
          <a:endParaRPr lang="ru-RU"/>
        </a:p>
      </dgm:t>
    </dgm:pt>
    <dgm:pt modelId="{18BED190-C463-4FCF-91B1-031D0A1BDEFE}">
      <dgm:prSet phldrT="[Текст]" custT="1"/>
      <dgm:spPr/>
      <dgm:t>
        <a:bodyPr/>
        <a:lstStyle/>
        <a:p>
          <a:r>
            <a:rPr lang="ru-RU" sz="1600" dirty="0" smtClean="0">
              <a:latin typeface="Arial" pitchFamily="34" charset="0"/>
              <a:cs typeface="Arial" pitchFamily="34" charset="0"/>
            </a:rPr>
            <a:t>знакомится с результатами специальной оценки условий труда своего рабочего места</a:t>
          </a:r>
          <a:endParaRPr lang="ru-RU" sz="1600" dirty="0"/>
        </a:p>
      </dgm:t>
    </dgm:pt>
    <dgm:pt modelId="{F132811E-F34C-4F93-9EDB-EACFAF1D7E1B}" type="parTrans" cxnId="{21635859-8096-40B7-BDA7-A2480D04E0D2}">
      <dgm:prSet/>
      <dgm:spPr/>
      <dgm:t>
        <a:bodyPr/>
        <a:lstStyle/>
        <a:p>
          <a:endParaRPr lang="ru-RU"/>
        </a:p>
      </dgm:t>
    </dgm:pt>
    <dgm:pt modelId="{F073A1B3-66C1-4D77-A691-9D9B915DD3A7}" type="sibTrans" cxnId="{21635859-8096-40B7-BDA7-A2480D04E0D2}">
      <dgm:prSet/>
      <dgm:spPr/>
      <dgm:t>
        <a:bodyPr/>
        <a:lstStyle/>
        <a:p>
          <a:endParaRPr lang="ru-RU"/>
        </a:p>
      </dgm:t>
    </dgm:pt>
    <dgm:pt modelId="{ACD5F1B3-C707-4C89-8E1F-99B302035626}">
      <dgm:prSet phldrT="[Текст]" custT="1"/>
      <dgm:spPr/>
      <dgm:t>
        <a:bodyPr/>
        <a:lstStyle/>
        <a:p>
          <a:r>
            <a:rPr lang="ru-RU" sz="1600" dirty="0" smtClean="0">
              <a:latin typeface="Arial" pitchFamily="34" charset="0"/>
              <a:cs typeface="Arial" pitchFamily="34" charset="0"/>
            </a:rPr>
            <a:t>обращаться к работодателю (его представителю) за получением разъяснений по вопросам проведения специальной оценки условий труда своего рабочего места</a:t>
          </a:r>
          <a:endParaRPr lang="ru-RU" sz="1600" dirty="0"/>
        </a:p>
      </dgm:t>
    </dgm:pt>
    <dgm:pt modelId="{956B4900-C1C0-4233-A829-0AEA5D894FBE}" type="parTrans" cxnId="{662199FC-7443-40B4-B3A3-5D3EB81DD936}">
      <dgm:prSet/>
      <dgm:spPr/>
      <dgm:t>
        <a:bodyPr/>
        <a:lstStyle/>
        <a:p>
          <a:endParaRPr lang="ru-RU"/>
        </a:p>
      </dgm:t>
    </dgm:pt>
    <dgm:pt modelId="{B9A6814B-BF11-4AA1-BE05-BAF7C20FC19D}" type="sibTrans" cxnId="{662199FC-7443-40B4-B3A3-5D3EB81DD936}">
      <dgm:prSet/>
      <dgm:spPr/>
      <dgm:t>
        <a:bodyPr/>
        <a:lstStyle/>
        <a:p>
          <a:endParaRPr lang="ru-RU"/>
        </a:p>
      </dgm:t>
    </dgm:pt>
    <dgm:pt modelId="{A6BC5608-EB4B-4F1B-833A-96C0E34B7E43}">
      <dgm:prSet phldrT="[Текст]" custT="1"/>
      <dgm:spPr/>
      <dgm:t>
        <a:bodyPr/>
        <a:lstStyle/>
        <a:p>
          <a:r>
            <a:rPr lang="ru-RU" sz="1600" dirty="0" smtClean="0">
              <a:latin typeface="Arial" pitchFamily="34" charset="0"/>
              <a:cs typeface="Arial" pitchFamily="34" charset="0"/>
            </a:rPr>
            <a:t>обжаловать результаты специальной оценки условий труда своего рабочего места в порядке, установленном настоящим Федеральным законом и иными нормативными правовыми актами Российской Федерации</a:t>
          </a:r>
          <a:endParaRPr lang="ru-RU" sz="1600" dirty="0"/>
        </a:p>
      </dgm:t>
    </dgm:pt>
    <dgm:pt modelId="{B29F095B-351B-44DA-910B-C200935F627A}" type="parTrans" cxnId="{D082B311-A4BE-42AB-BBB1-48E392A17038}">
      <dgm:prSet/>
      <dgm:spPr/>
      <dgm:t>
        <a:bodyPr/>
        <a:lstStyle/>
        <a:p>
          <a:endParaRPr lang="ru-RU"/>
        </a:p>
      </dgm:t>
    </dgm:pt>
    <dgm:pt modelId="{19CD93BC-C42E-4685-AF76-3C37595E4007}" type="sibTrans" cxnId="{D082B311-A4BE-42AB-BBB1-48E392A17038}">
      <dgm:prSet/>
      <dgm:spPr/>
      <dgm:t>
        <a:bodyPr/>
        <a:lstStyle/>
        <a:p>
          <a:endParaRPr lang="ru-RU"/>
        </a:p>
      </dgm:t>
    </dgm:pt>
    <dgm:pt modelId="{FB727725-2DE9-4305-8E04-C4D3EF9EA4BE}" type="pres">
      <dgm:prSet presAssocID="{8F5F4E53-3014-483E-98FC-6967443A112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5E58A77-5097-47D9-80D5-832F66E12982}" type="pres">
      <dgm:prSet presAssocID="{B62DAFA1-C684-40D9-BAAB-3B25772F8893}" presName="node" presStyleLbl="node1" presStyleIdx="0" presStyleCnt="4" custScaleX="87538" custScaleY="65054" custLinFactNeighborX="2147" custLinFactNeighborY="71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CAECE9-AB07-4839-BE39-1E2C4BAFA023}" type="pres">
      <dgm:prSet presAssocID="{40E37AC3-DEA0-49F9-95A0-8CB7DFDD57DD}" presName="sibTrans" presStyleCnt="0"/>
      <dgm:spPr/>
    </dgm:pt>
    <dgm:pt modelId="{4DE8227A-8162-4F9C-A70A-3BB8F46FA561}" type="pres">
      <dgm:prSet presAssocID="{18BED190-C463-4FCF-91B1-031D0A1BDEFE}" presName="node" presStyleLbl="node1" presStyleIdx="1" presStyleCnt="4" custScaleX="76551" custScaleY="64626" custLinFactNeighborX="-2757" custLinFactNeighborY="71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32FDA5-F409-4289-AFE3-05FB4444A717}" type="pres">
      <dgm:prSet presAssocID="{F073A1B3-66C1-4D77-A691-9D9B915DD3A7}" presName="sibTrans" presStyleCnt="0"/>
      <dgm:spPr/>
    </dgm:pt>
    <dgm:pt modelId="{8CC957D1-F1B3-4EE1-B1AF-614642F90C8B}" type="pres">
      <dgm:prSet presAssocID="{ACD5F1B3-C707-4C89-8E1F-99B302035626}" presName="node" presStyleLbl="node1" presStyleIdx="2" presStyleCnt="4" custScaleX="83399" custScaleY="70286" custLinFactNeighborX="1651" custLinFactNeighborY="51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205021-3284-475A-A6B0-661D90111397}" type="pres">
      <dgm:prSet presAssocID="{B9A6814B-BF11-4AA1-BE05-BAF7C20FC19D}" presName="sibTrans" presStyleCnt="0"/>
      <dgm:spPr/>
    </dgm:pt>
    <dgm:pt modelId="{4F550570-A6D5-458A-9853-F3F708C8AACF}" type="pres">
      <dgm:prSet presAssocID="{A6BC5608-EB4B-4F1B-833A-96C0E34B7E43}" presName="node" presStyleLbl="node1" presStyleIdx="3" presStyleCnt="4" custScaleX="73881" custScaleY="69790" custLinFactNeighborX="-664" custLinFactNeighborY="49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1635859-8096-40B7-BDA7-A2480D04E0D2}" srcId="{8F5F4E53-3014-483E-98FC-6967443A1127}" destId="{18BED190-C463-4FCF-91B1-031D0A1BDEFE}" srcOrd="1" destOrd="0" parTransId="{F132811E-F34C-4F93-9EDB-EACFAF1D7E1B}" sibTransId="{F073A1B3-66C1-4D77-A691-9D9B915DD3A7}"/>
    <dgm:cxn modelId="{2BCEA769-19CE-42E5-BFC6-995E493411A6}" type="presOf" srcId="{ACD5F1B3-C707-4C89-8E1F-99B302035626}" destId="{8CC957D1-F1B3-4EE1-B1AF-614642F90C8B}" srcOrd="0" destOrd="0" presId="urn:microsoft.com/office/officeart/2005/8/layout/default"/>
    <dgm:cxn modelId="{662199FC-7443-40B4-B3A3-5D3EB81DD936}" srcId="{8F5F4E53-3014-483E-98FC-6967443A1127}" destId="{ACD5F1B3-C707-4C89-8E1F-99B302035626}" srcOrd="2" destOrd="0" parTransId="{956B4900-C1C0-4233-A829-0AEA5D894FBE}" sibTransId="{B9A6814B-BF11-4AA1-BE05-BAF7C20FC19D}"/>
    <dgm:cxn modelId="{D082B311-A4BE-42AB-BBB1-48E392A17038}" srcId="{8F5F4E53-3014-483E-98FC-6967443A1127}" destId="{A6BC5608-EB4B-4F1B-833A-96C0E34B7E43}" srcOrd="3" destOrd="0" parTransId="{B29F095B-351B-44DA-910B-C200935F627A}" sibTransId="{19CD93BC-C42E-4685-AF76-3C37595E4007}"/>
    <dgm:cxn modelId="{397C7C4D-6121-43C8-B297-0AF592B52E88}" type="presOf" srcId="{8F5F4E53-3014-483E-98FC-6967443A1127}" destId="{FB727725-2DE9-4305-8E04-C4D3EF9EA4BE}" srcOrd="0" destOrd="0" presId="urn:microsoft.com/office/officeart/2005/8/layout/default"/>
    <dgm:cxn modelId="{F44A46C0-4440-40B7-A649-68A9E33DCA74}" type="presOf" srcId="{B62DAFA1-C684-40D9-BAAB-3B25772F8893}" destId="{C5E58A77-5097-47D9-80D5-832F66E12982}" srcOrd="0" destOrd="0" presId="urn:microsoft.com/office/officeart/2005/8/layout/default"/>
    <dgm:cxn modelId="{E3E968ED-3702-4E8B-B1DD-768B1AD226FC}" type="presOf" srcId="{18BED190-C463-4FCF-91B1-031D0A1BDEFE}" destId="{4DE8227A-8162-4F9C-A70A-3BB8F46FA561}" srcOrd="0" destOrd="0" presId="urn:microsoft.com/office/officeart/2005/8/layout/default"/>
    <dgm:cxn modelId="{30F9FCA2-F948-4D23-A6A7-6C755492E106}" srcId="{8F5F4E53-3014-483E-98FC-6967443A1127}" destId="{B62DAFA1-C684-40D9-BAAB-3B25772F8893}" srcOrd="0" destOrd="0" parTransId="{868A9203-FEA1-4AC3-AEF1-060FB3220336}" sibTransId="{40E37AC3-DEA0-49F9-95A0-8CB7DFDD57DD}"/>
    <dgm:cxn modelId="{0AA1C814-E126-4E0B-AF2C-E403A44A7905}" type="presOf" srcId="{A6BC5608-EB4B-4F1B-833A-96C0E34B7E43}" destId="{4F550570-A6D5-458A-9853-F3F708C8AACF}" srcOrd="0" destOrd="0" presId="urn:microsoft.com/office/officeart/2005/8/layout/default"/>
    <dgm:cxn modelId="{EBEB9F95-9DAA-4EA3-85AA-DD7262AEF1B1}" type="presParOf" srcId="{FB727725-2DE9-4305-8E04-C4D3EF9EA4BE}" destId="{C5E58A77-5097-47D9-80D5-832F66E12982}" srcOrd="0" destOrd="0" presId="urn:microsoft.com/office/officeart/2005/8/layout/default"/>
    <dgm:cxn modelId="{BE6F4937-2162-473C-B9E0-A94DF10E5D66}" type="presParOf" srcId="{FB727725-2DE9-4305-8E04-C4D3EF9EA4BE}" destId="{F1CAECE9-AB07-4839-BE39-1E2C4BAFA023}" srcOrd="1" destOrd="0" presId="urn:microsoft.com/office/officeart/2005/8/layout/default"/>
    <dgm:cxn modelId="{D3918D8F-934D-45B9-8328-CFA145C74653}" type="presParOf" srcId="{FB727725-2DE9-4305-8E04-C4D3EF9EA4BE}" destId="{4DE8227A-8162-4F9C-A70A-3BB8F46FA561}" srcOrd="2" destOrd="0" presId="urn:microsoft.com/office/officeart/2005/8/layout/default"/>
    <dgm:cxn modelId="{0AF62D0E-0B3D-474C-8FD5-8CE9304D6C36}" type="presParOf" srcId="{FB727725-2DE9-4305-8E04-C4D3EF9EA4BE}" destId="{1932FDA5-F409-4289-AFE3-05FB4444A717}" srcOrd="3" destOrd="0" presId="urn:microsoft.com/office/officeart/2005/8/layout/default"/>
    <dgm:cxn modelId="{6CD9C834-67A9-4E37-B9D3-EA776AE14B39}" type="presParOf" srcId="{FB727725-2DE9-4305-8E04-C4D3EF9EA4BE}" destId="{8CC957D1-F1B3-4EE1-B1AF-614642F90C8B}" srcOrd="4" destOrd="0" presId="urn:microsoft.com/office/officeart/2005/8/layout/default"/>
    <dgm:cxn modelId="{4C091D2D-CF25-4232-AAB0-DEBEF5932931}" type="presParOf" srcId="{FB727725-2DE9-4305-8E04-C4D3EF9EA4BE}" destId="{6F205021-3284-475A-A6B0-661D90111397}" srcOrd="5" destOrd="0" presId="urn:microsoft.com/office/officeart/2005/8/layout/default"/>
    <dgm:cxn modelId="{85150FEE-73F4-4414-9A43-EC347C6A4223}" type="presParOf" srcId="{FB727725-2DE9-4305-8E04-C4D3EF9EA4BE}" destId="{4F550570-A6D5-458A-9853-F3F708C8AACF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E2EDB52-7CEE-4C46-8B3A-B86A1A492454}" type="doc">
      <dgm:prSet loTypeId="urn:microsoft.com/office/officeart/2005/8/layout/target3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94F3694-5E65-4E66-9A5E-E24EAE296BEE}">
      <dgm:prSet phldrT="[Текст]" custT="1"/>
      <dgm:spPr/>
      <dgm:t>
        <a:bodyPr/>
        <a:lstStyle/>
        <a:p>
          <a:r>
            <a:rPr lang="ru-RU" sz="1400" dirty="0" smtClean="0">
              <a:latin typeface="Arial" pitchFamily="34" charset="0"/>
              <a:cs typeface="Arial" pitchFamily="34" charset="0"/>
            </a:rPr>
            <a:t>выявление и идентификация опасностей на рабочих местах</a:t>
          </a:r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568ED144-5F44-4ADF-A729-C1A7CABB193B}" type="parTrans" cxnId="{FEB8C5BF-C4BE-473E-92F5-74BA09188CBB}">
      <dgm:prSet/>
      <dgm:spPr/>
      <dgm:t>
        <a:bodyPr/>
        <a:lstStyle/>
        <a:p>
          <a:endParaRPr lang="ru-RU"/>
        </a:p>
      </dgm:t>
    </dgm:pt>
    <dgm:pt modelId="{EEDE9877-AEB1-4F8E-8770-E9BAF83E8ED2}" type="sibTrans" cxnId="{FEB8C5BF-C4BE-473E-92F5-74BA09188CBB}">
      <dgm:prSet/>
      <dgm:spPr/>
      <dgm:t>
        <a:bodyPr/>
        <a:lstStyle/>
        <a:p>
          <a:endParaRPr lang="ru-RU"/>
        </a:p>
      </dgm:t>
    </dgm:pt>
    <dgm:pt modelId="{D8E654C6-7EF8-43A8-ADE5-7C8859396E66}">
      <dgm:prSet phldrT="[Текст]" custT="1"/>
      <dgm:spPr/>
      <dgm:t>
        <a:bodyPr/>
        <a:lstStyle/>
        <a:p>
          <a:r>
            <a:rPr lang="ru-RU" sz="1400" dirty="0" smtClean="0">
              <a:latin typeface="Arial" pitchFamily="34" charset="0"/>
              <a:cs typeface="Arial" pitchFamily="34" charset="0"/>
            </a:rPr>
            <a:t>освобождение работодателей от уплаты страховых взносов в Пенсионный фонд Российской Федерации по дополнительным тарифам</a:t>
          </a:r>
          <a:endParaRPr lang="ru-RU" sz="700" dirty="0"/>
        </a:p>
      </dgm:t>
    </dgm:pt>
    <dgm:pt modelId="{A24B15AB-A010-47AA-AFC5-D5FE713E6858}" type="parTrans" cxnId="{3D49110F-0E59-41C6-B1B9-C9251D597844}">
      <dgm:prSet/>
      <dgm:spPr/>
      <dgm:t>
        <a:bodyPr/>
        <a:lstStyle/>
        <a:p>
          <a:endParaRPr lang="ru-RU"/>
        </a:p>
      </dgm:t>
    </dgm:pt>
    <dgm:pt modelId="{44BE34F5-9D2E-4783-9166-9DD02D68BDA8}" type="sibTrans" cxnId="{3D49110F-0E59-41C6-B1B9-C9251D597844}">
      <dgm:prSet/>
      <dgm:spPr/>
      <dgm:t>
        <a:bodyPr/>
        <a:lstStyle/>
        <a:p>
          <a:endParaRPr lang="ru-RU"/>
        </a:p>
      </dgm:t>
    </dgm:pt>
    <dgm:pt modelId="{30D2FDCD-069E-4D29-AE8A-8A7ECF242925}">
      <dgm:prSet phldrT="[Текст]" custT="1"/>
      <dgm:spPr/>
      <dgm:t>
        <a:bodyPr/>
        <a:lstStyle/>
        <a:p>
          <a:r>
            <a:rPr lang="ru-RU" sz="1400" dirty="0" smtClean="0">
              <a:latin typeface="Arial" pitchFamily="34" charset="0"/>
              <a:cs typeface="Arial" pitchFamily="34" charset="0"/>
            </a:rPr>
            <a:t>установление работникам, занятым на рабочих местах с вредными и (или) опасными условиями труда, гарантий и компенсаций, предусмотренным трудовым законодательством</a:t>
          </a:r>
          <a:endParaRPr lang="ru-RU" sz="700" dirty="0"/>
        </a:p>
      </dgm:t>
    </dgm:pt>
    <dgm:pt modelId="{B84DE97A-63A1-4268-929E-031F0BCFA5DC}" type="parTrans" cxnId="{C1D55414-87FE-4BBA-91FA-CFA9D878C0EE}">
      <dgm:prSet/>
      <dgm:spPr/>
      <dgm:t>
        <a:bodyPr/>
        <a:lstStyle/>
        <a:p>
          <a:endParaRPr lang="ru-RU"/>
        </a:p>
      </dgm:t>
    </dgm:pt>
    <dgm:pt modelId="{EDF78859-3DA7-413E-8323-8FA7E073C25F}" type="sibTrans" cxnId="{C1D55414-87FE-4BBA-91FA-CFA9D878C0EE}">
      <dgm:prSet/>
      <dgm:spPr/>
      <dgm:t>
        <a:bodyPr/>
        <a:lstStyle/>
        <a:p>
          <a:endParaRPr lang="ru-RU"/>
        </a:p>
      </dgm:t>
    </dgm:pt>
    <dgm:pt modelId="{CE90158D-F07B-4599-9A91-A009CB32C24F}">
      <dgm:prSet phldrT="[Текст]" custT="1"/>
      <dgm:spPr/>
      <dgm:t>
        <a:bodyPr/>
        <a:lstStyle/>
        <a:p>
          <a:r>
            <a:rPr lang="ru-RU" sz="1400" dirty="0" smtClean="0">
              <a:latin typeface="Arial" pitchFamily="34" charset="0"/>
              <a:cs typeface="Arial" pitchFamily="34" charset="0"/>
            </a:rPr>
            <a:t>мониторинг условий труда на рабочих местах с вредными и (или) опасными условиями труда</a:t>
          </a:r>
          <a:endParaRPr lang="ru-RU" sz="700" dirty="0"/>
        </a:p>
      </dgm:t>
    </dgm:pt>
    <dgm:pt modelId="{8AA45689-A9EC-449E-8141-95C91F3996C9}" type="parTrans" cxnId="{5F621CE8-750E-44EB-B152-857D06D0CE5C}">
      <dgm:prSet/>
      <dgm:spPr/>
      <dgm:t>
        <a:bodyPr/>
        <a:lstStyle/>
        <a:p>
          <a:endParaRPr lang="ru-RU"/>
        </a:p>
      </dgm:t>
    </dgm:pt>
    <dgm:pt modelId="{884A4D9C-2567-42D2-B54C-21F59F84D26D}" type="sibTrans" cxnId="{5F621CE8-750E-44EB-B152-857D06D0CE5C}">
      <dgm:prSet/>
      <dgm:spPr/>
      <dgm:t>
        <a:bodyPr/>
        <a:lstStyle/>
        <a:p>
          <a:endParaRPr lang="ru-RU"/>
        </a:p>
      </dgm:t>
    </dgm:pt>
    <dgm:pt modelId="{F4839F58-A84C-45A6-89B9-2F4FD29E3E6D}">
      <dgm:prSet phldrT="[Текст]" custT="1"/>
      <dgm:spPr/>
      <dgm:t>
        <a:bodyPr/>
        <a:lstStyle/>
        <a:p>
          <a:r>
            <a:rPr lang="ru-RU" sz="1400" dirty="0" smtClean="0">
              <a:latin typeface="Arial" pitchFamily="34" charset="0"/>
              <a:cs typeface="Arial" pitchFamily="34" charset="0"/>
            </a:rPr>
            <a:t>оценка соответствия условий труда на рабочих местах требованиям охраны труда</a:t>
          </a:r>
          <a:endParaRPr lang="ru-RU" sz="700" dirty="0"/>
        </a:p>
      </dgm:t>
    </dgm:pt>
    <dgm:pt modelId="{8A67AE6A-4B24-429D-B3FB-16FC4C92BB3D}" type="parTrans" cxnId="{40D7F648-46D1-4429-AC86-F1E7D5CA9DE9}">
      <dgm:prSet/>
      <dgm:spPr/>
      <dgm:t>
        <a:bodyPr/>
        <a:lstStyle/>
        <a:p>
          <a:endParaRPr lang="ru-RU"/>
        </a:p>
      </dgm:t>
    </dgm:pt>
    <dgm:pt modelId="{13C5AA01-C698-4235-82FD-8592E556E412}" type="sibTrans" cxnId="{40D7F648-46D1-4429-AC86-F1E7D5CA9DE9}">
      <dgm:prSet/>
      <dgm:spPr/>
      <dgm:t>
        <a:bodyPr/>
        <a:lstStyle/>
        <a:p>
          <a:endParaRPr lang="ru-RU"/>
        </a:p>
      </dgm:t>
    </dgm:pt>
    <dgm:pt modelId="{99DF1C4B-B052-42A4-AEA1-64D9F7D695E7}" type="pres">
      <dgm:prSet presAssocID="{4E2EDB52-7CEE-4C46-8B3A-B86A1A492454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D88C156-CD26-4A9A-9373-5B53AF431DD9}" type="pres">
      <dgm:prSet presAssocID="{594F3694-5E65-4E66-9A5E-E24EAE296BEE}" presName="circle1" presStyleLbl="node1" presStyleIdx="0" presStyleCnt="5"/>
      <dgm:spPr/>
    </dgm:pt>
    <dgm:pt modelId="{E44C48BF-C4DB-4E51-91AA-3FF14CFC34C9}" type="pres">
      <dgm:prSet presAssocID="{594F3694-5E65-4E66-9A5E-E24EAE296BEE}" presName="space" presStyleCnt="0"/>
      <dgm:spPr/>
    </dgm:pt>
    <dgm:pt modelId="{889FC0D0-36DB-41C6-A482-5AFFBC2FC394}" type="pres">
      <dgm:prSet presAssocID="{594F3694-5E65-4E66-9A5E-E24EAE296BEE}" presName="rect1" presStyleLbl="alignAcc1" presStyleIdx="0" presStyleCnt="5" custLinFactNeighborX="988" custLinFactNeighborY="6627"/>
      <dgm:spPr/>
      <dgm:t>
        <a:bodyPr/>
        <a:lstStyle/>
        <a:p>
          <a:endParaRPr lang="ru-RU"/>
        </a:p>
      </dgm:t>
    </dgm:pt>
    <dgm:pt modelId="{9E09D31B-CEFA-456A-92F0-7B5898E2423F}" type="pres">
      <dgm:prSet presAssocID="{D8E654C6-7EF8-43A8-ADE5-7C8859396E66}" presName="vertSpace2" presStyleLbl="node1" presStyleIdx="0" presStyleCnt="5"/>
      <dgm:spPr/>
    </dgm:pt>
    <dgm:pt modelId="{56A9D834-F2F3-4CF6-9E5A-5A02A783BD9C}" type="pres">
      <dgm:prSet presAssocID="{D8E654C6-7EF8-43A8-ADE5-7C8859396E66}" presName="circle2" presStyleLbl="node1" presStyleIdx="1" presStyleCnt="5"/>
      <dgm:spPr/>
    </dgm:pt>
    <dgm:pt modelId="{1CD6CA82-F651-49C5-A318-120894A3A81F}" type="pres">
      <dgm:prSet presAssocID="{D8E654C6-7EF8-43A8-ADE5-7C8859396E66}" presName="rect2" presStyleLbl="alignAcc1" presStyleIdx="1" presStyleCnt="5"/>
      <dgm:spPr/>
      <dgm:t>
        <a:bodyPr/>
        <a:lstStyle/>
        <a:p>
          <a:endParaRPr lang="ru-RU"/>
        </a:p>
      </dgm:t>
    </dgm:pt>
    <dgm:pt modelId="{D681B2DE-CD8F-4A9B-A135-E0E65C65CB7C}" type="pres">
      <dgm:prSet presAssocID="{30D2FDCD-069E-4D29-AE8A-8A7ECF242925}" presName="vertSpace3" presStyleLbl="node1" presStyleIdx="1" presStyleCnt="5"/>
      <dgm:spPr/>
    </dgm:pt>
    <dgm:pt modelId="{7EBD2B37-63B4-486D-8482-63E3594A711D}" type="pres">
      <dgm:prSet presAssocID="{30D2FDCD-069E-4D29-AE8A-8A7ECF242925}" presName="circle3" presStyleLbl="node1" presStyleIdx="2" presStyleCnt="5"/>
      <dgm:spPr/>
    </dgm:pt>
    <dgm:pt modelId="{3E183ECE-AB4E-4DFE-97B0-6408AA686F8F}" type="pres">
      <dgm:prSet presAssocID="{30D2FDCD-069E-4D29-AE8A-8A7ECF242925}" presName="rect3" presStyleLbl="alignAcc1" presStyleIdx="2" presStyleCnt="5"/>
      <dgm:spPr/>
      <dgm:t>
        <a:bodyPr/>
        <a:lstStyle/>
        <a:p>
          <a:endParaRPr lang="ru-RU"/>
        </a:p>
      </dgm:t>
    </dgm:pt>
    <dgm:pt modelId="{118A9699-D8B2-4801-967D-994357C934B1}" type="pres">
      <dgm:prSet presAssocID="{CE90158D-F07B-4599-9A91-A009CB32C24F}" presName="vertSpace4" presStyleLbl="node1" presStyleIdx="2" presStyleCnt="5"/>
      <dgm:spPr/>
    </dgm:pt>
    <dgm:pt modelId="{C629C294-FFF4-4FCB-B953-B961A75D4CCA}" type="pres">
      <dgm:prSet presAssocID="{CE90158D-F07B-4599-9A91-A009CB32C24F}" presName="circle4" presStyleLbl="node1" presStyleIdx="3" presStyleCnt="5"/>
      <dgm:spPr/>
    </dgm:pt>
    <dgm:pt modelId="{EDF70B76-B4A3-44D3-B5AE-5AFF194CD9FA}" type="pres">
      <dgm:prSet presAssocID="{CE90158D-F07B-4599-9A91-A009CB32C24F}" presName="rect4" presStyleLbl="alignAcc1" presStyleIdx="3" presStyleCnt="5"/>
      <dgm:spPr/>
      <dgm:t>
        <a:bodyPr/>
        <a:lstStyle/>
        <a:p>
          <a:endParaRPr lang="ru-RU"/>
        </a:p>
      </dgm:t>
    </dgm:pt>
    <dgm:pt modelId="{A385D6D4-1134-4DBF-8237-7A51B523C2E0}" type="pres">
      <dgm:prSet presAssocID="{F4839F58-A84C-45A6-89B9-2F4FD29E3E6D}" presName="vertSpace5" presStyleLbl="node1" presStyleIdx="3" presStyleCnt="5"/>
      <dgm:spPr/>
    </dgm:pt>
    <dgm:pt modelId="{7FABFE81-8AE6-486D-BB87-487DBF3F90D4}" type="pres">
      <dgm:prSet presAssocID="{F4839F58-A84C-45A6-89B9-2F4FD29E3E6D}" presName="circle5" presStyleLbl="node1" presStyleIdx="4" presStyleCnt="5"/>
      <dgm:spPr/>
    </dgm:pt>
    <dgm:pt modelId="{8376865C-03C8-48C4-BDC0-2D3D1615297A}" type="pres">
      <dgm:prSet presAssocID="{F4839F58-A84C-45A6-89B9-2F4FD29E3E6D}" presName="rect5" presStyleLbl="alignAcc1" presStyleIdx="4" presStyleCnt="5"/>
      <dgm:spPr/>
      <dgm:t>
        <a:bodyPr/>
        <a:lstStyle/>
        <a:p>
          <a:endParaRPr lang="ru-RU"/>
        </a:p>
      </dgm:t>
    </dgm:pt>
    <dgm:pt modelId="{5DE88D7A-9FED-4914-AC2E-F513A810A202}" type="pres">
      <dgm:prSet presAssocID="{594F3694-5E65-4E66-9A5E-E24EAE296BEE}" presName="rect1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BFA5B8-49A4-4EEA-B318-EBAA0D739C72}" type="pres">
      <dgm:prSet presAssocID="{D8E654C6-7EF8-43A8-ADE5-7C8859396E66}" presName="rect2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16E744-4B2B-40D1-9918-06093733CD5C}" type="pres">
      <dgm:prSet presAssocID="{30D2FDCD-069E-4D29-AE8A-8A7ECF242925}" presName="rect3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C5CB1F-06AE-4663-A283-350145AC6548}" type="pres">
      <dgm:prSet presAssocID="{CE90158D-F07B-4599-9A91-A009CB32C24F}" presName="rect4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BA4A54-F836-4909-8BBC-CFBB58E5A549}" type="pres">
      <dgm:prSet presAssocID="{F4839F58-A84C-45A6-89B9-2F4FD29E3E6D}" presName="rect5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D49110F-0E59-41C6-B1B9-C9251D597844}" srcId="{4E2EDB52-7CEE-4C46-8B3A-B86A1A492454}" destId="{D8E654C6-7EF8-43A8-ADE5-7C8859396E66}" srcOrd="1" destOrd="0" parTransId="{A24B15AB-A010-47AA-AFC5-D5FE713E6858}" sibTransId="{44BE34F5-9D2E-4783-9166-9DD02D68BDA8}"/>
    <dgm:cxn modelId="{7E8CF048-00FB-41B4-A05A-F1BB181736A4}" type="presOf" srcId="{4E2EDB52-7CEE-4C46-8B3A-B86A1A492454}" destId="{99DF1C4B-B052-42A4-AEA1-64D9F7D695E7}" srcOrd="0" destOrd="0" presId="urn:microsoft.com/office/officeart/2005/8/layout/target3"/>
    <dgm:cxn modelId="{22AB9946-1DF2-41B6-9F10-088820318DF7}" type="presOf" srcId="{594F3694-5E65-4E66-9A5E-E24EAE296BEE}" destId="{5DE88D7A-9FED-4914-AC2E-F513A810A202}" srcOrd="1" destOrd="0" presId="urn:microsoft.com/office/officeart/2005/8/layout/target3"/>
    <dgm:cxn modelId="{FEB8C5BF-C4BE-473E-92F5-74BA09188CBB}" srcId="{4E2EDB52-7CEE-4C46-8B3A-B86A1A492454}" destId="{594F3694-5E65-4E66-9A5E-E24EAE296BEE}" srcOrd="0" destOrd="0" parTransId="{568ED144-5F44-4ADF-A729-C1A7CABB193B}" sibTransId="{EEDE9877-AEB1-4F8E-8770-E9BAF83E8ED2}"/>
    <dgm:cxn modelId="{40D7F648-46D1-4429-AC86-F1E7D5CA9DE9}" srcId="{4E2EDB52-7CEE-4C46-8B3A-B86A1A492454}" destId="{F4839F58-A84C-45A6-89B9-2F4FD29E3E6D}" srcOrd="4" destOrd="0" parTransId="{8A67AE6A-4B24-429D-B3FB-16FC4C92BB3D}" sibTransId="{13C5AA01-C698-4235-82FD-8592E556E412}"/>
    <dgm:cxn modelId="{E56B8057-7CA2-4CBB-9854-56A4EFBB1989}" type="presOf" srcId="{D8E654C6-7EF8-43A8-ADE5-7C8859396E66}" destId="{F7BFA5B8-49A4-4EEA-B318-EBAA0D739C72}" srcOrd="1" destOrd="0" presId="urn:microsoft.com/office/officeart/2005/8/layout/target3"/>
    <dgm:cxn modelId="{44FDEF47-4594-4FE7-8D76-D3BD2259E7A2}" type="presOf" srcId="{CE90158D-F07B-4599-9A91-A009CB32C24F}" destId="{EDF70B76-B4A3-44D3-B5AE-5AFF194CD9FA}" srcOrd="0" destOrd="0" presId="urn:microsoft.com/office/officeart/2005/8/layout/target3"/>
    <dgm:cxn modelId="{C1D55414-87FE-4BBA-91FA-CFA9D878C0EE}" srcId="{4E2EDB52-7CEE-4C46-8B3A-B86A1A492454}" destId="{30D2FDCD-069E-4D29-AE8A-8A7ECF242925}" srcOrd="2" destOrd="0" parTransId="{B84DE97A-63A1-4268-929E-031F0BCFA5DC}" sibTransId="{EDF78859-3DA7-413E-8323-8FA7E073C25F}"/>
    <dgm:cxn modelId="{C3316D8E-608E-42E9-A6DB-8065C7F1DEC2}" type="presOf" srcId="{30D2FDCD-069E-4D29-AE8A-8A7ECF242925}" destId="{3E183ECE-AB4E-4DFE-97B0-6408AA686F8F}" srcOrd="0" destOrd="0" presId="urn:microsoft.com/office/officeart/2005/8/layout/target3"/>
    <dgm:cxn modelId="{5F621CE8-750E-44EB-B152-857D06D0CE5C}" srcId="{4E2EDB52-7CEE-4C46-8B3A-B86A1A492454}" destId="{CE90158D-F07B-4599-9A91-A009CB32C24F}" srcOrd="3" destOrd="0" parTransId="{8AA45689-A9EC-449E-8141-95C91F3996C9}" sibTransId="{884A4D9C-2567-42D2-B54C-21F59F84D26D}"/>
    <dgm:cxn modelId="{9C038FD5-FB67-482B-9949-6E0E1A7ECEA0}" type="presOf" srcId="{D8E654C6-7EF8-43A8-ADE5-7C8859396E66}" destId="{1CD6CA82-F651-49C5-A318-120894A3A81F}" srcOrd="0" destOrd="0" presId="urn:microsoft.com/office/officeart/2005/8/layout/target3"/>
    <dgm:cxn modelId="{EFD8A44A-EB1C-490D-96C5-D51AA93454A9}" type="presOf" srcId="{594F3694-5E65-4E66-9A5E-E24EAE296BEE}" destId="{889FC0D0-36DB-41C6-A482-5AFFBC2FC394}" srcOrd="0" destOrd="0" presId="urn:microsoft.com/office/officeart/2005/8/layout/target3"/>
    <dgm:cxn modelId="{18197F77-3A42-4FA7-A2D4-95AAA5B46DBF}" type="presOf" srcId="{F4839F58-A84C-45A6-89B9-2F4FD29E3E6D}" destId="{81BA4A54-F836-4909-8BBC-CFBB58E5A549}" srcOrd="1" destOrd="0" presId="urn:microsoft.com/office/officeart/2005/8/layout/target3"/>
    <dgm:cxn modelId="{D0813AE4-7DAB-4F65-9C22-510FE6E8CD8F}" type="presOf" srcId="{30D2FDCD-069E-4D29-AE8A-8A7ECF242925}" destId="{4216E744-4B2B-40D1-9918-06093733CD5C}" srcOrd="1" destOrd="0" presId="urn:microsoft.com/office/officeart/2005/8/layout/target3"/>
    <dgm:cxn modelId="{D452CF3C-E326-4CDA-A2DA-ECD5929DC6BE}" type="presOf" srcId="{CE90158D-F07B-4599-9A91-A009CB32C24F}" destId="{4BC5CB1F-06AE-4663-A283-350145AC6548}" srcOrd="1" destOrd="0" presId="urn:microsoft.com/office/officeart/2005/8/layout/target3"/>
    <dgm:cxn modelId="{DAA94909-0351-4376-B5C1-7F448BCC2A58}" type="presOf" srcId="{F4839F58-A84C-45A6-89B9-2F4FD29E3E6D}" destId="{8376865C-03C8-48C4-BDC0-2D3D1615297A}" srcOrd="0" destOrd="0" presId="urn:microsoft.com/office/officeart/2005/8/layout/target3"/>
    <dgm:cxn modelId="{0C3F93F5-003A-4098-9536-D81B248A8975}" type="presParOf" srcId="{99DF1C4B-B052-42A4-AEA1-64D9F7D695E7}" destId="{DD88C156-CD26-4A9A-9373-5B53AF431DD9}" srcOrd="0" destOrd="0" presId="urn:microsoft.com/office/officeart/2005/8/layout/target3"/>
    <dgm:cxn modelId="{D315E082-D18D-489E-B02C-FEFA8B6F2A4A}" type="presParOf" srcId="{99DF1C4B-B052-42A4-AEA1-64D9F7D695E7}" destId="{E44C48BF-C4DB-4E51-91AA-3FF14CFC34C9}" srcOrd="1" destOrd="0" presId="urn:microsoft.com/office/officeart/2005/8/layout/target3"/>
    <dgm:cxn modelId="{9B2834A2-2DFD-44E0-A8C8-2EE2742354EF}" type="presParOf" srcId="{99DF1C4B-B052-42A4-AEA1-64D9F7D695E7}" destId="{889FC0D0-36DB-41C6-A482-5AFFBC2FC394}" srcOrd="2" destOrd="0" presId="urn:microsoft.com/office/officeart/2005/8/layout/target3"/>
    <dgm:cxn modelId="{CD1B1A01-0451-43E7-B4AF-08B50FD35260}" type="presParOf" srcId="{99DF1C4B-B052-42A4-AEA1-64D9F7D695E7}" destId="{9E09D31B-CEFA-456A-92F0-7B5898E2423F}" srcOrd="3" destOrd="0" presId="urn:microsoft.com/office/officeart/2005/8/layout/target3"/>
    <dgm:cxn modelId="{4A9E7175-C498-41FD-A39D-ABF3C8DF8262}" type="presParOf" srcId="{99DF1C4B-B052-42A4-AEA1-64D9F7D695E7}" destId="{56A9D834-F2F3-4CF6-9E5A-5A02A783BD9C}" srcOrd="4" destOrd="0" presId="urn:microsoft.com/office/officeart/2005/8/layout/target3"/>
    <dgm:cxn modelId="{98CC5B8D-601D-4977-A9B6-E33E84EA5943}" type="presParOf" srcId="{99DF1C4B-B052-42A4-AEA1-64D9F7D695E7}" destId="{1CD6CA82-F651-49C5-A318-120894A3A81F}" srcOrd="5" destOrd="0" presId="urn:microsoft.com/office/officeart/2005/8/layout/target3"/>
    <dgm:cxn modelId="{E384EAFC-F74A-458D-855B-02F1737E87BC}" type="presParOf" srcId="{99DF1C4B-B052-42A4-AEA1-64D9F7D695E7}" destId="{D681B2DE-CD8F-4A9B-A135-E0E65C65CB7C}" srcOrd="6" destOrd="0" presId="urn:microsoft.com/office/officeart/2005/8/layout/target3"/>
    <dgm:cxn modelId="{76B6A1DC-DBE0-408E-B1BB-20D58F9BF0BA}" type="presParOf" srcId="{99DF1C4B-B052-42A4-AEA1-64D9F7D695E7}" destId="{7EBD2B37-63B4-486D-8482-63E3594A711D}" srcOrd="7" destOrd="0" presId="urn:microsoft.com/office/officeart/2005/8/layout/target3"/>
    <dgm:cxn modelId="{C7EFF585-ED25-460C-AD87-EF8B9E3BEAC0}" type="presParOf" srcId="{99DF1C4B-B052-42A4-AEA1-64D9F7D695E7}" destId="{3E183ECE-AB4E-4DFE-97B0-6408AA686F8F}" srcOrd="8" destOrd="0" presId="urn:microsoft.com/office/officeart/2005/8/layout/target3"/>
    <dgm:cxn modelId="{21A8BACD-07C4-4CFF-A498-2B834379EAFC}" type="presParOf" srcId="{99DF1C4B-B052-42A4-AEA1-64D9F7D695E7}" destId="{118A9699-D8B2-4801-967D-994357C934B1}" srcOrd="9" destOrd="0" presId="urn:microsoft.com/office/officeart/2005/8/layout/target3"/>
    <dgm:cxn modelId="{5C61D767-D38C-4367-8162-79A320ABBC0F}" type="presParOf" srcId="{99DF1C4B-B052-42A4-AEA1-64D9F7D695E7}" destId="{C629C294-FFF4-4FCB-B953-B961A75D4CCA}" srcOrd="10" destOrd="0" presId="urn:microsoft.com/office/officeart/2005/8/layout/target3"/>
    <dgm:cxn modelId="{BBB4B6C2-5143-4DD9-A7B3-1C0CE9E3FFAB}" type="presParOf" srcId="{99DF1C4B-B052-42A4-AEA1-64D9F7D695E7}" destId="{EDF70B76-B4A3-44D3-B5AE-5AFF194CD9FA}" srcOrd="11" destOrd="0" presId="urn:microsoft.com/office/officeart/2005/8/layout/target3"/>
    <dgm:cxn modelId="{54046347-54B1-45B9-9B1A-C47F56E3B4E7}" type="presParOf" srcId="{99DF1C4B-B052-42A4-AEA1-64D9F7D695E7}" destId="{A385D6D4-1134-4DBF-8237-7A51B523C2E0}" srcOrd="12" destOrd="0" presId="urn:microsoft.com/office/officeart/2005/8/layout/target3"/>
    <dgm:cxn modelId="{1E45AC4C-4BC7-46F2-A987-D84386F9B20E}" type="presParOf" srcId="{99DF1C4B-B052-42A4-AEA1-64D9F7D695E7}" destId="{7FABFE81-8AE6-486D-BB87-487DBF3F90D4}" srcOrd="13" destOrd="0" presId="urn:microsoft.com/office/officeart/2005/8/layout/target3"/>
    <dgm:cxn modelId="{4D737AF4-FFD6-43E8-A6BD-53337D0CB61F}" type="presParOf" srcId="{99DF1C4B-B052-42A4-AEA1-64D9F7D695E7}" destId="{8376865C-03C8-48C4-BDC0-2D3D1615297A}" srcOrd="14" destOrd="0" presId="urn:microsoft.com/office/officeart/2005/8/layout/target3"/>
    <dgm:cxn modelId="{60A46A7D-52C8-4AA1-AE8A-C7633528FD3C}" type="presParOf" srcId="{99DF1C4B-B052-42A4-AEA1-64D9F7D695E7}" destId="{5DE88D7A-9FED-4914-AC2E-F513A810A202}" srcOrd="15" destOrd="0" presId="urn:microsoft.com/office/officeart/2005/8/layout/target3"/>
    <dgm:cxn modelId="{32980FD5-EEA2-4594-A95F-67BDFDC38A90}" type="presParOf" srcId="{99DF1C4B-B052-42A4-AEA1-64D9F7D695E7}" destId="{F7BFA5B8-49A4-4EEA-B318-EBAA0D739C72}" srcOrd="16" destOrd="0" presId="urn:microsoft.com/office/officeart/2005/8/layout/target3"/>
    <dgm:cxn modelId="{F36FF515-EB51-4425-8567-F64CA4F7F422}" type="presParOf" srcId="{99DF1C4B-B052-42A4-AEA1-64D9F7D695E7}" destId="{4216E744-4B2B-40D1-9918-06093733CD5C}" srcOrd="17" destOrd="0" presId="urn:microsoft.com/office/officeart/2005/8/layout/target3"/>
    <dgm:cxn modelId="{69655D15-0D3E-43DC-BC34-77A1D9FAD298}" type="presParOf" srcId="{99DF1C4B-B052-42A4-AEA1-64D9F7D695E7}" destId="{4BC5CB1F-06AE-4663-A283-350145AC6548}" srcOrd="18" destOrd="0" presId="urn:microsoft.com/office/officeart/2005/8/layout/target3"/>
    <dgm:cxn modelId="{C125E8F7-3C3F-492C-AAE1-53D248412811}" type="presParOf" srcId="{99DF1C4B-B052-42A4-AEA1-64D9F7D695E7}" destId="{81BA4A54-F836-4909-8BBC-CFBB58E5A549}" srcOrd="19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2CC10A5-37D3-40B4-80CD-641A1B874AA9}" type="doc">
      <dgm:prSet loTypeId="urn:microsoft.com/office/officeart/2008/layout/VerticalCircle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343029A-9C9A-4433-8CB0-D55A2C881A34}">
      <dgm:prSet phldrT="[Текст]" custT="1"/>
      <dgm:spPr/>
      <dgm:t>
        <a:bodyPr/>
        <a:lstStyle/>
        <a:p>
          <a:r>
            <a:rPr lang="ru-RU" sz="1600" dirty="0" smtClean="0">
              <a:latin typeface="Arial" pitchFamily="34" charset="0"/>
              <a:cs typeface="Arial" pitchFamily="34" charset="0"/>
            </a:rPr>
            <a:t>Обязанности по организации и финансированию проведения специальной оценки условий труда возлагаются на работодателя</a:t>
          </a:r>
          <a:endParaRPr lang="ru-RU" sz="1600" dirty="0">
            <a:latin typeface="Arial" pitchFamily="34" charset="0"/>
            <a:cs typeface="Arial" pitchFamily="34" charset="0"/>
          </a:endParaRPr>
        </a:p>
      </dgm:t>
    </dgm:pt>
    <dgm:pt modelId="{0547EB6F-C14E-4139-A07A-FB63B2652667}" type="parTrans" cxnId="{60C1128D-9EA2-43D2-A99A-ECFF4663FFD2}">
      <dgm:prSet/>
      <dgm:spPr/>
      <dgm:t>
        <a:bodyPr/>
        <a:lstStyle/>
        <a:p>
          <a:endParaRPr lang="ru-RU"/>
        </a:p>
      </dgm:t>
    </dgm:pt>
    <dgm:pt modelId="{FEB4B052-B1AD-4ABD-AD29-098128EDDA17}" type="sibTrans" cxnId="{60C1128D-9EA2-43D2-A99A-ECFF4663FFD2}">
      <dgm:prSet/>
      <dgm:spPr/>
      <dgm:t>
        <a:bodyPr/>
        <a:lstStyle/>
        <a:p>
          <a:endParaRPr lang="ru-RU"/>
        </a:p>
      </dgm:t>
    </dgm:pt>
    <dgm:pt modelId="{7CE6F3E8-863C-4FEE-8912-B383883228C7}">
      <dgm:prSet phldrT="[Текст]" custT="1"/>
      <dgm:spPr/>
      <dgm:t>
        <a:bodyPr/>
        <a:lstStyle/>
        <a:p>
          <a:r>
            <a:rPr lang="ru-RU" sz="1600" dirty="0" smtClean="0">
              <a:latin typeface="Arial" pitchFamily="34" charset="0"/>
              <a:cs typeface="Arial" pitchFamily="34" charset="0"/>
            </a:rPr>
            <a:t>Специальная оценка условий труда проводится совместно работодателем и организацией (организациями), имеющей аккредитацию на право проведения специальной оценки условий труда, привлекаемой работодателем для проведения специальной оценки условий труда на основании договора гражданско-правового характера (далее – аккредитованная организация) </a:t>
          </a:r>
          <a:endParaRPr lang="ru-RU" sz="1600" dirty="0">
            <a:latin typeface="Arial" pitchFamily="34" charset="0"/>
            <a:cs typeface="Arial" pitchFamily="34" charset="0"/>
          </a:endParaRPr>
        </a:p>
      </dgm:t>
    </dgm:pt>
    <dgm:pt modelId="{E1356F31-62F3-43DC-9804-5B667EC25E4E}" type="parTrans" cxnId="{98366AE2-078C-4943-AF00-53CCDF2E746E}">
      <dgm:prSet/>
      <dgm:spPr/>
      <dgm:t>
        <a:bodyPr/>
        <a:lstStyle/>
        <a:p>
          <a:endParaRPr lang="ru-RU"/>
        </a:p>
      </dgm:t>
    </dgm:pt>
    <dgm:pt modelId="{821ABBAA-12F1-47A2-8C12-11C02D4D2E06}" type="sibTrans" cxnId="{98366AE2-078C-4943-AF00-53CCDF2E746E}">
      <dgm:prSet/>
      <dgm:spPr/>
      <dgm:t>
        <a:bodyPr/>
        <a:lstStyle/>
        <a:p>
          <a:endParaRPr lang="ru-RU"/>
        </a:p>
      </dgm:t>
    </dgm:pt>
    <dgm:pt modelId="{08F3695A-EF09-4E47-A8AD-116BA4F57693}">
      <dgm:prSet phldrT="[Текст]" custT="1"/>
      <dgm:spPr/>
      <dgm:t>
        <a:bodyPr/>
        <a:lstStyle/>
        <a:p>
          <a:r>
            <a:rPr lang="ru-RU" sz="1600" dirty="0" smtClean="0">
              <a:latin typeface="Arial" pitchFamily="34" charset="0"/>
              <a:cs typeface="Arial" pitchFamily="34" charset="0"/>
            </a:rPr>
            <a:t>Специальная оценка условий труда проводится на всех рабочих местах работодателя с учетом особенностей, установленных настоящим Федеральным законом</a:t>
          </a:r>
          <a:endParaRPr lang="ru-RU" sz="1600" dirty="0">
            <a:latin typeface="Arial" pitchFamily="34" charset="0"/>
            <a:cs typeface="Arial" pitchFamily="34" charset="0"/>
          </a:endParaRPr>
        </a:p>
      </dgm:t>
    </dgm:pt>
    <dgm:pt modelId="{48C3B0AD-130A-4556-800D-32A7A1E58CDC}" type="parTrans" cxnId="{4C3BF3C0-EAD3-40CC-8791-B796C4B5F897}">
      <dgm:prSet/>
      <dgm:spPr/>
      <dgm:t>
        <a:bodyPr/>
        <a:lstStyle/>
        <a:p>
          <a:endParaRPr lang="ru-RU"/>
        </a:p>
      </dgm:t>
    </dgm:pt>
    <dgm:pt modelId="{0688A6BA-3272-4FC2-B75F-1A76B622EA50}" type="sibTrans" cxnId="{4C3BF3C0-EAD3-40CC-8791-B796C4B5F897}">
      <dgm:prSet/>
      <dgm:spPr/>
      <dgm:t>
        <a:bodyPr/>
        <a:lstStyle/>
        <a:p>
          <a:endParaRPr lang="ru-RU"/>
        </a:p>
      </dgm:t>
    </dgm:pt>
    <dgm:pt modelId="{9658E743-40CF-4D8D-9560-E13B97B81D40}" type="pres">
      <dgm:prSet presAssocID="{A2CC10A5-37D3-40B4-80CD-641A1B874AA9}" presName="Name0" presStyleCnt="0">
        <dgm:presLayoutVars>
          <dgm:dir/>
        </dgm:presLayoutVars>
      </dgm:prSet>
      <dgm:spPr/>
      <dgm:t>
        <a:bodyPr/>
        <a:lstStyle/>
        <a:p>
          <a:endParaRPr lang="ru-RU"/>
        </a:p>
      </dgm:t>
    </dgm:pt>
    <dgm:pt modelId="{BB401732-E643-4590-8E2F-C49F5734A922}" type="pres">
      <dgm:prSet presAssocID="{D343029A-9C9A-4433-8CB0-D55A2C881A34}" presName="noChildren" presStyleCnt="0"/>
      <dgm:spPr/>
    </dgm:pt>
    <dgm:pt modelId="{F11D8052-9BF2-46A2-B541-962D7A03B598}" type="pres">
      <dgm:prSet presAssocID="{D343029A-9C9A-4433-8CB0-D55A2C881A34}" presName="gap" presStyleCnt="0"/>
      <dgm:spPr/>
    </dgm:pt>
    <dgm:pt modelId="{A5BEDF7E-697D-4125-B01D-2E44E919B5F7}" type="pres">
      <dgm:prSet presAssocID="{D343029A-9C9A-4433-8CB0-D55A2C881A34}" presName="medCircle2" presStyleLbl="vennNode1" presStyleIdx="0" presStyleCnt="3"/>
      <dgm:spPr/>
    </dgm:pt>
    <dgm:pt modelId="{5566E387-8C83-43A0-AC43-05B677ABE953}" type="pres">
      <dgm:prSet presAssocID="{D343029A-9C9A-4433-8CB0-D55A2C881A34}" presName="txLvlOnly1" presStyleLbl="revTx" presStyleIdx="0" presStyleCnt="3"/>
      <dgm:spPr/>
      <dgm:t>
        <a:bodyPr/>
        <a:lstStyle/>
        <a:p>
          <a:endParaRPr lang="ru-RU"/>
        </a:p>
      </dgm:t>
    </dgm:pt>
    <dgm:pt modelId="{F596B709-B858-4C23-BF65-3481457A9005}" type="pres">
      <dgm:prSet presAssocID="{7CE6F3E8-863C-4FEE-8912-B383883228C7}" presName="noChildren" presStyleCnt="0"/>
      <dgm:spPr/>
    </dgm:pt>
    <dgm:pt modelId="{85E4DA2A-593A-42BA-A98B-F9B3F5695CA9}" type="pres">
      <dgm:prSet presAssocID="{7CE6F3E8-863C-4FEE-8912-B383883228C7}" presName="gap" presStyleCnt="0"/>
      <dgm:spPr/>
    </dgm:pt>
    <dgm:pt modelId="{90BFA3DB-5D94-42B6-ABF2-1DA500711771}" type="pres">
      <dgm:prSet presAssocID="{7CE6F3E8-863C-4FEE-8912-B383883228C7}" presName="medCircle2" presStyleLbl="vennNode1" presStyleIdx="1" presStyleCnt="3"/>
      <dgm:spPr/>
    </dgm:pt>
    <dgm:pt modelId="{88C2F069-FB7D-4531-BDC1-C7D6D687A644}" type="pres">
      <dgm:prSet presAssocID="{7CE6F3E8-863C-4FEE-8912-B383883228C7}" presName="txLvlOnly1" presStyleLbl="revTx" presStyleIdx="1" presStyleCnt="3"/>
      <dgm:spPr/>
      <dgm:t>
        <a:bodyPr/>
        <a:lstStyle/>
        <a:p>
          <a:endParaRPr lang="ru-RU"/>
        </a:p>
      </dgm:t>
    </dgm:pt>
    <dgm:pt modelId="{D2E560CB-1DA6-499F-8680-31043589EC66}" type="pres">
      <dgm:prSet presAssocID="{08F3695A-EF09-4E47-A8AD-116BA4F57693}" presName="noChildren" presStyleCnt="0"/>
      <dgm:spPr/>
    </dgm:pt>
    <dgm:pt modelId="{60E454C3-24CA-4F91-83EF-85DECA3C4327}" type="pres">
      <dgm:prSet presAssocID="{08F3695A-EF09-4E47-A8AD-116BA4F57693}" presName="gap" presStyleCnt="0"/>
      <dgm:spPr/>
    </dgm:pt>
    <dgm:pt modelId="{00A3C5A2-958A-4B50-B283-5417084002F4}" type="pres">
      <dgm:prSet presAssocID="{08F3695A-EF09-4E47-A8AD-116BA4F57693}" presName="medCircle2" presStyleLbl="vennNode1" presStyleIdx="2" presStyleCnt="3"/>
      <dgm:spPr/>
    </dgm:pt>
    <dgm:pt modelId="{7AA9E3C3-25B6-4DD8-83E2-0232A5CB9DFB}" type="pres">
      <dgm:prSet presAssocID="{08F3695A-EF09-4E47-A8AD-116BA4F57693}" presName="txLvlOnly1" presStyleLbl="revTx" presStyleIdx="2" presStyleCnt="3"/>
      <dgm:spPr/>
      <dgm:t>
        <a:bodyPr/>
        <a:lstStyle/>
        <a:p>
          <a:endParaRPr lang="ru-RU"/>
        </a:p>
      </dgm:t>
    </dgm:pt>
  </dgm:ptLst>
  <dgm:cxnLst>
    <dgm:cxn modelId="{4C3BF3C0-EAD3-40CC-8791-B796C4B5F897}" srcId="{A2CC10A5-37D3-40B4-80CD-641A1B874AA9}" destId="{08F3695A-EF09-4E47-A8AD-116BA4F57693}" srcOrd="2" destOrd="0" parTransId="{48C3B0AD-130A-4556-800D-32A7A1E58CDC}" sibTransId="{0688A6BA-3272-4FC2-B75F-1A76B622EA50}"/>
    <dgm:cxn modelId="{D6191461-C9DC-4110-93DD-FF25C601718F}" type="presOf" srcId="{08F3695A-EF09-4E47-A8AD-116BA4F57693}" destId="{7AA9E3C3-25B6-4DD8-83E2-0232A5CB9DFB}" srcOrd="0" destOrd="0" presId="urn:microsoft.com/office/officeart/2008/layout/VerticalCircleList"/>
    <dgm:cxn modelId="{60C1128D-9EA2-43D2-A99A-ECFF4663FFD2}" srcId="{A2CC10A5-37D3-40B4-80CD-641A1B874AA9}" destId="{D343029A-9C9A-4433-8CB0-D55A2C881A34}" srcOrd="0" destOrd="0" parTransId="{0547EB6F-C14E-4139-A07A-FB63B2652667}" sibTransId="{FEB4B052-B1AD-4ABD-AD29-098128EDDA17}"/>
    <dgm:cxn modelId="{51EA60D6-517B-404D-94D7-086D7290F059}" type="presOf" srcId="{D343029A-9C9A-4433-8CB0-D55A2C881A34}" destId="{5566E387-8C83-43A0-AC43-05B677ABE953}" srcOrd="0" destOrd="0" presId="urn:microsoft.com/office/officeart/2008/layout/VerticalCircleList"/>
    <dgm:cxn modelId="{98366AE2-078C-4943-AF00-53CCDF2E746E}" srcId="{A2CC10A5-37D3-40B4-80CD-641A1B874AA9}" destId="{7CE6F3E8-863C-4FEE-8912-B383883228C7}" srcOrd="1" destOrd="0" parTransId="{E1356F31-62F3-43DC-9804-5B667EC25E4E}" sibTransId="{821ABBAA-12F1-47A2-8C12-11C02D4D2E06}"/>
    <dgm:cxn modelId="{E23A7645-FD47-4721-A25F-2844AA39D778}" type="presOf" srcId="{7CE6F3E8-863C-4FEE-8912-B383883228C7}" destId="{88C2F069-FB7D-4531-BDC1-C7D6D687A644}" srcOrd="0" destOrd="0" presId="urn:microsoft.com/office/officeart/2008/layout/VerticalCircleList"/>
    <dgm:cxn modelId="{AB6534E5-6809-428E-860D-446B5556A2FC}" type="presOf" srcId="{A2CC10A5-37D3-40B4-80CD-641A1B874AA9}" destId="{9658E743-40CF-4D8D-9560-E13B97B81D40}" srcOrd="0" destOrd="0" presId="urn:microsoft.com/office/officeart/2008/layout/VerticalCircleList"/>
    <dgm:cxn modelId="{6A1F198D-F7F1-44B1-850E-2BE9C7935BF1}" type="presParOf" srcId="{9658E743-40CF-4D8D-9560-E13B97B81D40}" destId="{BB401732-E643-4590-8E2F-C49F5734A922}" srcOrd="0" destOrd="0" presId="urn:microsoft.com/office/officeart/2008/layout/VerticalCircleList"/>
    <dgm:cxn modelId="{51FDE972-16CB-43D9-B403-B50FB1466D54}" type="presParOf" srcId="{BB401732-E643-4590-8E2F-C49F5734A922}" destId="{F11D8052-9BF2-46A2-B541-962D7A03B598}" srcOrd="0" destOrd="0" presId="urn:microsoft.com/office/officeart/2008/layout/VerticalCircleList"/>
    <dgm:cxn modelId="{48D54E09-D0B2-4226-83BB-D862E0D44A93}" type="presParOf" srcId="{BB401732-E643-4590-8E2F-C49F5734A922}" destId="{A5BEDF7E-697D-4125-B01D-2E44E919B5F7}" srcOrd="1" destOrd="0" presId="urn:microsoft.com/office/officeart/2008/layout/VerticalCircleList"/>
    <dgm:cxn modelId="{623981AE-7021-42A7-9247-48B1C3140415}" type="presParOf" srcId="{BB401732-E643-4590-8E2F-C49F5734A922}" destId="{5566E387-8C83-43A0-AC43-05B677ABE953}" srcOrd="2" destOrd="0" presId="urn:microsoft.com/office/officeart/2008/layout/VerticalCircleList"/>
    <dgm:cxn modelId="{92954435-CB8F-4B82-9D8F-B56E342D1783}" type="presParOf" srcId="{9658E743-40CF-4D8D-9560-E13B97B81D40}" destId="{F596B709-B858-4C23-BF65-3481457A9005}" srcOrd="1" destOrd="0" presId="urn:microsoft.com/office/officeart/2008/layout/VerticalCircleList"/>
    <dgm:cxn modelId="{03A629D4-C85C-4019-BE00-513536375ADE}" type="presParOf" srcId="{F596B709-B858-4C23-BF65-3481457A9005}" destId="{85E4DA2A-593A-42BA-A98B-F9B3F5695CA9}" srcOrd="0" destOrd="0" presId="urn:microsoft.com/office/officeart/2008/layout/VerticalCircleList"/>
    <dgm:cxn modelId="{27F211C5-0047-48A0-8C28-B1A4FBA3C3BE}" type="presParOf" srcId="{F596B709-B858-4C23-BF65-3481457A9005}" destId="{90BFA3DB-5D94-42B6-ABF2-1DA500711771}" srcOrd="1" destOrd="0" presId="urn:microsoft.com/office/officeart/2008/layout/VerticalCircleList"/>
    <dgm:cxn modelId="{B2B3275C-78CE-4069-A14E-97995993AB14}" type="presParOf" srcId="{F596B709-B858-4C23-BF65-3481457A9005}" destId="{88C2F069-FB7D-4531-BDC1-C7D6D687A644}" srcOrd="2" destOrd="0" presId="urn:microsoft.com/office/officeart/2008/layout/VerticalCircleList"/>
    <dgm:cxn modelId="{24EEF144-B5AC-4A6E-A8F8-3031380DA346}" type="presParOf" srcId="{9658E743-40CF-4D8D-9560-E13B97B81D40}" destId="{D2E560CB-1DA6-499F-8680-31043589EC66}" srcOrd="2" destOrd="0" presId="urn:microsoft.com/office/officeart/2008/layout/VerticalCircleList"/>
    <dgm:cxn modelId="{D8F7A6BC-D15C-4342-924A-3417BD85032A}" type="presParOf" srcId="{D2E560CB-1DA6-499F-8680-31043589EC66}" destId="{60E454C3-24CA-4F91-83EF-85DECA3C4327}" srcOrd="0" destOrd="0" presId="urn:microsoft.com/office/officeart/2008/layout/VerticalCircleList"/>
    <dgm:cxn modelId="{80C80349-2F57-4EE1-8D5C-F34CDF68F3D3}" type="presParOf" srcId="{D2E560CB-1DA6-499F-8680-31043589EC66}" destId="{00A3C5A2-958A-4B50-B283-5417084002F4}" srcOrd="1" destOrd="0" presId="urn:microsoft.com/office/officeart/2008/layout/VerticalCircleList"/>
    <dgm:cxn modelId="{670D5A15-6909-4CC1-9033-B5E274877DCA}" type="presParOf" srcId="{D2E560CB-1DA6-499F-8680-31043589EC66}" destId="{7AA9E3C3-25B6-4DD8-83E2-0232A5CB9DFB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2CC10A5-37D3-40B4-80CD-641A1B874AA9}" type="doc">
      <dgm:prSet loTypeId="urn:microsoft.com/office/officeart/2008/layout/VerticalCircle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343029A-9C9A-4433-8CB0-D55A2C881A34}">
      <dgm:prSet phldrT="[Текст]" custT="1"/>
      <dgm:spPr/>
      <dgm:t>
        <a:bodyPr/>
        <a:lstStyle/>
        <a:p>
          <a:r>
            <a:rPr lang="ru-RU" sz="1600" dirty="0" smtClean="0">
              <a:latin typeface="Arial" pitchFamily="34" charset="0"/>
              <a:cs typeface="Arial" pitchFamily="34" charset="0"/>
            </a:rPr>
            <a:t>Специальная оценка условий труда на каждом рабочем месте осуществляется не реже одного раза в пять лет, если иное не установлено настоящим Федеральным законом</a:t>
          </a:r>
          <a:endParaRPr lang="ru-RU" sz="1600" dirty="0">
            <a:latin typeface="Arial" pitchFamily="34" charset="0"/>
            <a:cs typeface="Arial" pitchFamily="34" charset="0"/>
          </a:endParaRPr>
        </a:p>
      </dgm:t>
    </dgm:pt>
    <dgm:pt modelId="{0547EB6F-C14E-4139-A07A-FB63B2652667}" type="parTrans" cxnId="{60C1128D-9EA2-43D2-A99A-ECFF4663FFD2}">
      <dgm:prSet/>
      <dgm:spPr/>
      <dgm:t>
        <a:bodyPr/>
        <a:lstStyle/>
        <a:p>
          <a:endParaRPr lang="ru-RU"/>
        </a:p>
      </dgm:t>
    </dgm:pt>
    <dgm:pt modelId="{FEB4B052-B1AD-4ABD-AD29-098128EDDA17}" type="sibTrans" cxnId="{60C1128D-9EA2-43D2-A99A-ECFF4663FFD2}">
      <dgm:prSet/>
      <dgm:spPr/>
      <dgm:t>
        <a:bodyPr/>
        <a:lstStyle/>
        <a:p>
          <a:endParaRPr lang="ru-RU"/>
        </a:p>
      </dgm:t>
    </dgm:pt>
    <dgm:pt modelId="{7CE6F3E8-863C-4FEE-8912-B383883228C7}">
      <dgm:prSet phldrT="[Текст]" custT="1"/>
      <dgm:spPr/>
      <dgm:t>
        <a:bodyPr/>
        <a:lstStyle/>
        <a:p>
          <a:r>
            <a:rPr lang="ru-RU" sz="1600" dirty="0" smtClean="0">
              <a:latin typeface="Arial" pitchFamily="34" charset="0"/>
              <a:cs typeface="Arial" pitchFamily="34" charset="0"/>
            </a:rPr>
            <a:t>Аккредитованная организация обязана приостанавливать проведение специальной оценки условий труда (не приступать к проведению специальной оценки условий труда) в случае непредставления работодателем необходимой документации или отказа работодателя обеспечить требуемые условия проведения инструментальных и (или) лабораторных измерений и оценок факторов производственной среды и трудового процесса</a:t>
          </a:r>
          <a:endParaRPr lang="ru-RU" sz="1600" dirty="0">
            <a:latin typeface="Arial" pitchFamily="34" charset="0"/>
            <a:cs typeface="Arial" pitchFamily="34" charset="0"/>
          </a:endParaRPr>
        </a:p>
      </dgm:t>
    </dgm:pt>
    <dgm:pt modelId="{E1356F31-62F3-43DC-9804-5B667EC25E4E}" type="parTrans" cxnId="{98366AE2-078C-4943-AF00-53CCDF2E746E}">
      <dgm:prSet/>
      <dgm:spPr/>
      <dgm:t>
        <a:bodyPr/>
        <a:lstStyle/>
        <a:p>
          <a:endParaRPr lang="ru-RU"/>
        </a:p>
      </dgm:t>
    </dgm:pt>
    <dgm:pt modelId="{821ABBAA-12F1-47A2-8C12-11C02D4D2E06}" type="sibTrans" cxnId="{98366AE2-078C-4943-AF00-53CCDF2E746E}">
      <dgm:prSet/>
      <dgm:spPr/>
      <dgm:t>
        <a:bodyPr/>
        <a:lstStyle/>
        <a:p>
          <a:endParaRPr lang="ru-RU"/>
        </a:p>
      </dgm:t>
    </dgm:pt>
    <dgm:pt modelId="{08F3695A-EF09-4E47-A8AD-116BA4F57693}">
      <dgm:prSet phldrT="[Текст]" custT="1"/>
      <dgm:spPr/>
      <dgm:t>
        <a:bodyPr/>
        <a:lstStyle/>
        <a:p>
          <a:r>
            <a:rPr lang="ru-RU" sz="1600" dirty="0" smtClean="0">
              <a:latin typeface="Arial" pitchFamily="34" charset="0"/>
              <a:cs typeface="Arial" pitchFamily="34" charset="0"/>
            </a:rPr>
            <a:t>Аккредитованная организация вправе отказаться от проведения специальной оценки условий труда в случае непредставления работодателем необходимой для проведения специальной оценки условий труда документации или отказа работодателя обеспечить требуемые условия проведения инструментальных и (или) лабораторных измерений и оценок факторов производственной среды и трудового процесса</a:t>
          </a:r>
          <a:endParaRPr lang="ru-RU" sz="1600" dirty="0">
            <a:latin typeface="Arial" pitchFamily="34" charset="0"/>
            <a:cs typeface="Arial" pitchFamily="34" charset="0"/>
          </a:endParaRPr>
        </a:p>
      </dgm:t>
    </dgm:pt>
    <dgm:pt modelId="{48C3B0AD-130A-4556-800D-32A7A1E58CDC}" type="parTrans" cxnId="{4C3BF3C0-EAD3-40CC-8791-B796C4B5F897}">
      <dgm:prSet/>
      <dgm:spPr/>
      <dgm:t>
        <a:bodyPr/>
        <a:lstStyle/>
        <a:p>
          <a:endParaRPr lang="ru-RU"/>
        </a:p>
      </dgm:t>
    </dgm:pt>
    <dgm:pt modelId="{0688A6BA-3272-4FC2-B75F-1A76B622EA50}" type="sibTrans" cxnId="{4C3BF3C0-EAD3-40CC-8791-B796C4B5F897}">
      <dgm:prSet/>
      <dgm:spPr/>
      <dgm:t>
        <a:bodyPr/>
        <a:lstStyle/>
        <a:p>
          <a:endParaRPr lang="ru-RU"/>
        </a:p>
      </dgm:t>
    </dgm:pt>
    <dgm:pt modelId="{9658E743-40CF-4D8D-9560-E13B97B81D40}" type="pres">
      <dgm:prSet presAssocID="{A2CC10A5-37D3-40B4-80CD-641A1B874AA9}" presName="Name0" presStyleCnt="0">
        <dgm:presLayoutVars>
          <dgm:dir/>
        </dgm:presLayoutVars>
      </dgm:prSet>
      <dgm:spPr/>
      <dgm:t>
        <a:bodyPr/>
        <a:lstStyle/>
        <a:p>
          <a:endParaRPr lang="ru-RU"/>
        </a:p>
      </dgm:t>
    </dgm:pt>
    <dgm:pt modelId="{BB401732-E643-4590-8E2F-C49F5734A922}" type="pres">
      <dgm:prSet presAssocID="{D343029A-9C9A-4433-8CB0-D55A2C881A34}" presName="noChildren" presStyleCnt="0"/>
      <dgm:spPr/>
    </dgm:pt>
    <dgm:pt modelId="{F11D8052-9BF2-46A2-B541-962D7A03B598}" type="pres">
      <dgm:prSet presAssocID="{D343029A-9C9A-4433-8CB0-D55A2C881A34}" presName="gap" presStyleCnt="0"/>
      <dgm:spPr/>
    </dgm:pt>
    <dgm:pt modelId="{A5BEDF7E-697D-4125-B01D-2E44E919B5F7}" type="pres">
      <dgm:prSet presAssocID="{D343029A-9C9A-4433-8CB0-D55A2C881A34}" presName="medCircle2" presStyleLbl="vennNode1" presStyleIdx="0" presStyleCnt="3" custLinFactNeighborX="2280" custLinFactNeighborY="-23497"/>
      <dgm:spPr/>
    </dgm:pt>
    <dgm:pt modelId="{5566E387-8C83-43A0-AC43-05B677ABE953}" type="pres">
      <dgm:prSet presAssocID="{D343029A-9C9A-4433-8CB0-D55A2C881A34}" presName="txLvlOnly1" presStyleLbl="revTx" presStyleIdx="0" presStyleCnt="3" custLinFactNeighborX="427" custLinFactNeighborY="-31377"/>
      <dgm:spPr/>
      <dgm:t>
        <a:bodyPr/>
        <a:lstStyle/>
        <a:p>
          <a:endParaRPr lang="ru-RU"/>
        </a:p>
      </dgm:t>
    </dgm:pt>
    <dgm:pt modelId="{F596B709-B858-4C23-BF65-3481457A9005}" type="pres">
      <dgm:prSet presAssocID="{7CE6F3E8-863C-4FEE-8912-B383883228C7}" presName="noChildren" presStyleCnt="0"/>
      <dgm:spPr/>
    </dgm:pt>
    <dgm:pt modelId="{85E4DA2A-593A-42BA-A98B-F9B3F5695CA9}" type="pres">
      <dgm:prSet presAssocID="{7CE6F3E8-863C-4FEE-8912-B383883228C7}" presName="gap" presStyleCnt="0"/>
      <dgm:spPr/>
    </dgm:pt>
    <dgm:pt modelId="{90BFA3DB-5D94-42B6-ABF2-1DA500711771}" type="pres">
      <dgm:prSet presAssocID="{7CE6F3E8-863C-4FEE-8912-B383883228C7}" presName="medCircle2" presStyleLbl="vennNode1" presStyleIdx="1" presStyleCnt="3" custLinFactNeighborX="-1396" custLinFactNeighborY="-16337"/>
      <dgm:spPr/>
    </dgm:pt>
    <dgm:pt modelId="{88C2F069-FB7D-4531-BDC1-C7D6D687A644}" type="pres">
      <dgm:prSet presAssocID="{7CE6F3E8-863C-4FEE-8912-B383883228C7}" presName="txLvlOnly1" presStyleLbl="revTx" presStyleIdx="1" presStyleCnt="3" custLinFactNeighborX="29" custLinFactNeighborY="-16337"/>
      <dgm:spPr/>
      <dgm:t>
        <a:bodyPr/>
        <a:lstStyle/>
        <a:p>
          <a:endParaRPr lang="ru-RU"/>
        </a:p>
      </dgm:t>
    </dgm:pt>
    <dgm:pt modelId="{D2E560CB-1DA6-499F-8680-31043589EC66}" type="pres">
      <dgm:prSet presAssocID="{08F3695A-EF09-4E47-A8AD-116BA4F57693}" presName="noChildren" presStyleCnt="0"/>
      <dgm:spPr/>
    </dgm:pt>
    <dgm:pt modelId="{60E454C3-24CA-4F91-83EF-85DECA3C4327}" type="pres">
      <dgm:prSet presAssocID="{08F3695A-EF09-4E47-A8AD-116BA4F57693}" presName="gap" presStyleCnt="0"/>
      <dgm:spPr/>
    </dgm:pt>
    <dgm:pt modelId="{00A3C5A2-958A-4B50-B283-5417084002F4}" type="pres">
      <dgm:prSet presAssocID="{08F3695A-EF09-4E47-A8AD-116BA4F57693}" presName="medCircle2" presStyleLbl="vennNode1" presStyleIdx="2" presStyleCnt="3" custLinFactNeighborX="-1396" custLinFactNeighborY="1029"/>
      <dgm:spPr/>
    </dgm:pt>
    <dgm:pt modelId="{7AA9E3C3-25B6-4DD8-83E2-0232A5CB9DFB}" type="pres">
      <dgm:prSet presAssocID="{08F3695A-EF09-4E47-A8AD-116BA4F57693}" presName="txLvlOnly1" presStyleLbl="revTx" presStyleIdx="2" presStyleCnt="3"/>
      <dgm:spPr/>
      <dgm:t>
        <a:bodyPr/>
        <a:lstStyle/>
        <a:p>
          <a:endParaRPr lang="ru-RU"/>
        </a:p>
      </dgm:t>
    </dgm:pt>
  </dgm:ptLst>
  <dgm:cxnLst>
    <dgm:cxn modelId="{98366AE2-078C-4943-AF00-53CCDF2E746E}" srcId="{A2CC10A5-37D3-40B4-80CD-641A1B874AA9}" destId="{7CE6F3E8-863C-4FEE-8912-B383883228C7}" srcOrd="1" destOrd="0" parTransId="{E1356F31-62F3-43DC-9804-5B667EC25E4E}" sibTransId="{821ABBAA-12F1-47A2-8C12-11C02D4D2E06}"/>
    <dgm:cxn modelId="{DEF78573-78F6-44CF-A1D1-2AB933CC6EB6}" type="presOf" srcId="{7CE6F3E8-863C-4FEE-8912-B383883228C7}" destId="{88C2F069-FB7D-4531-BDC1-C7D6D687A644}" srcOrd="0" destOrd="0" presId="urn:microsoft.com/office/officeart/2008/layout/VerticalCircleList"/>
    <dgm:cxn modelId="{D8475049-CDB6-417E-BE76-F2CD3AA4D18A}" type="presOf" srcId="{08F3695A-EF09-4E47-A8AD-116BA4F57693}" destId="{7AA9E3C3-25B6-4DD8-83E2-0232A5CB9DFB}" srcOrd="0" destOrd="0" presId="urn:microsoft.com/office/officeart/2008/layout/VerticalCircleList"/>
    <dgm:cxn modelId="{4C3BF3C0-EAD3-40CC-8791-B796C4B5F897}" srcId="{A2CC10A5-37D3-40B4-80CD-641A1B874AA9}" destId="{08F3695A-EF09-4E47-A8AD-116BA4F57693}" srcOrd="2" destOrd="0" parTransId="{48C3B0AD-130A-4556-800D-32A7A1E58CDC}" sibTransId="{0688A6BA-3272-4FC2-B75F-1A76B622EA50}"/>
    <dgm:cxn modelId="{60C1128D-9EA2-43D2-A99A-ECFF4663FFD2}" srcId="{A2CC10A5-37D3-40B4-80CD-641A1B874AA9}" destId="{D343029A-9C9A-4433-8CB0-D55A2C881A34}" srcOrd="0" destOrd="0" parTransId="{0547EB6F-C14E-4139-A07A-FB63B2652667}" sibTransId="{FEB4B052-B1AD-4ABD-AD29-098128EDDA17}"/>
    <dgm:cxn modelId="{0C14353B-693D-440B-AADD-F63782E3924E}" type="presOf" srcId="{D343029A-9C9A-4433-8CB0-D55A2C881A34}" destId="{5566E387-8C83-43A0-AC43-05B677ABE953}" srcOrd="0" destOrd="0" presId="urn:microsoft.com/office/officeart/2008/layout/VerticalCircleList"/>
    <dgm:cxn modelId="{630645D0-F015-4654-8D82-2DE2C2421360}" type="presOf" srcId="{A2CC10A5-37D3-40B4-80CD-641A1B874AA9}" destId="{9658E743-40CF-4D8D-9560-E13B97B81D40}" srcOrd="0" destOrd="0" presId="urn:microsoft.com/office/officeart/2008/layout/VerticalCircleList"/>
    <dgm:cxn modelId="{E5068D94-58D0-443D-A92A-2080C52BE190}" type="presParOf" srcId="{9658E743-40CF-4D8D-9560-E13B97B81D40}" destId="{BB401732-E643-4590-8E2F-C49F5734A922}" srcOrd="0" destOrd="0" presId="urn:microsoft.com/office/officeart/2008/layout/VerticalCircleList"/>
    <dgm:cxn modelId="{DB96C140-6FAC-41C8-881C-3CAB9F4E2FFF}" type="presParOf" srcId="{BB401732-E643-4590-8E2F-C49F5734A922}" destId="{F11D8052-9BF2-46A2-B541-962D7A03B598}" srcOrd="0" destOrd="0" presId="urn:microsoft.com/office/officeart/2008/layout/VerticalCircleList"/>
    <dgm:cxn modelId="{98DDFF57-81B8-4D1D-8A86-D79B97C3D034}" type="presParOf" srcId="{BB401732-E643-4590-8E2F-C49F5734A922}" destId="{A5BEDF7E-697D-4125-B01D-2E44E919B5F7}" srcOrd="1" destOrd="0" presId="urn:microsoft.com/office/officeart/2008/layout/VerticalCircleList"/>
    <dgm:cxn modelId="{08335465-972C-4789-AD7A-DFCD097CA82D}" type="presParOf" srcId="{BB401732-E643-4590-8E2F-C49F5734A922}" destId="{5566E387-8C83-43A0-AC43-05B677ABE953}" srcOrd="2" destOrd="0" presId="urn:microsoft.com/office/officeart/2008/layout/VerticalCircleList"/>
    <dgm:cxn modelId="{B0C013C4-62E7-4E0D-A1FC-D4431B861415}" type="presParOf" srcId="{9658E743-40CF-4D8D-9560-E13B97B81D40}" destId="{F596B709-B858-4C23-BF65-3481457A9005}" srcOrd="1" destOrd="0" presId="urn:microsoft.com/office/officeart/2008/layout/VerticalCircleList"/>
    <dgm:cxn modelId="{49827DBF-5FAE-4BA2-A8B0-034CB1B7C29D}" type="presParOf" srcId="{F596B709-B858-4C23-BF65-3481457A9005}" destId="{85E4DA2A-593A-42BA-A98B-F9B3F5695CA9}" srcOrd="0" destOrd="0" presId="urn:microsoft.com/office/officeart/2008/layout/VerticalCircleList"/>
    <dgm:cxn modelId="{490464F3-E4B2-4ED5-8AC9-2BD152216582}" type="presParOf" srcId="{F596B709-B858-4C23-BF65-3481457A9005}" destId="{90BFA3DB-5D94-42B6-ABF2-1DA500711771}" srcOrd="1" destOrd="0" presId="urn:microsoft.com/office/officeart/2008/layout/VerticalCircleList"/>
    <dgm:cxn modelId="{C36739B0-D822-4C83-8A2B-F9DB2D4952A8}" type="presParOf" srcId="{F596B709-B858-4C23-BF65-3481457A9005}" destId="{88C2F069-FB7D-4531-BDC1-C7D6D687A644}" srcOrd="2" destOrd="0" presId="urn:microsoft.com/office/officeart/2008/layout/VerticalCircleList"/>
    <dgm:cxn modelId="{7A9F2880-4E87-4AFF-97F3-3449449593D8}" type="presParOf" srcId="{9658E743-40CF-4D8D-9560-E13B97B81D40}" destId="{D2E560CB-1DA6-499F-8680-31043589EC66}" srcOrd="2" destOrd="0" presId="urn:microsoft.com/office/officeart/2008/layout/VerticalCircleList"/>
    <dgm:cxn modelId="{A3FC635A-6BAE-41D3-B9DD-1A01190CEEA5}" type="presParOf" srcId="{D2E560CB-1DA6-499F-8680-31043589EC66}" destId="{60E454C3-24CA-4F91-83EF-85DECA3C4327}" srcOrd="0" destOrd="0" presId="urn:microsoft.com/office/officeart/2008/layout/VerticalCircleList"/>
    <dgm:cxn modelId="{E18D9389-A71C-49BF-AA16-3E69FEA9E2E2}" type="presParOf" srcId="{D2E560CB-1DA6-499F-8680-31043589EC66}" destId="{00A3C5A2-958A-4B50-B283-5417084002F4}" srcOrd="1" destOrd="0" presId="urn:microsoft.com/office/officeart/2008/layout/VerticalCircleList"/>
    <dgm:cxn modelId="{EF88ABC1-E275-4479-817F-1E4FB4213C21}" type="presParOf" srcId="{D2E560CB-1DA6-499F-8680-31043589EC66}" destId="{7AA9E3C3-25B6-4DD8-83E2-0232A5CB9DFB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3F37F7E-188A-41C8-8FA3-8733A9A8457F}" type="doc">
      <dgm:prSet loTypeId="urn:microsoft.com/office/officeart/2005/8/layout/vProcess5" loCatId="process" qsTypeId="urn:microsoft.com/office/officeart/2005/8/quickstyle/simple3" qsCatId="simple" csTypeId="urn:microsoft.com/office/officeart/2005/8/colors/accent1_2" csCatId="accent1" phldr="1"/>
      <dgm:spPr/>
    </dgm:pt>
    <dgm:pt modelId="{FBE3E8BC-8304-445D-9D9D-74F162CA30B5}">
      <dgm:prSet phldrT="[Текст]" custT="1"/>
      <dgm:spPr/>
      <dgm:t>
        <a:bodyPr/>
        <a:lstStyle/>
        <a:p>
          <a:pPr algn="just"/>
          <a:r>
            <a:rPr lang="ru-RU" sz="2000" b="1" dirty="0" smtClean="0">
              <a:latin typeface="Arial" pitchFamily="34" charset="0"/>
              <a:cs typeface="Arial" pitchFamily="34" charset="0"/>
            </a:rPr>
            <a:t>физические факторы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2A550217-1950-43A4-847A-A0926879BEA1}" type="parTrans" cxnId="{001F6273-B6B1-4D89-81FF-55DEBA3C0D20}">
      <dgm:prSet/>
      <dgm:spPr/>
      <dgm:t>
        <a:bodyPr/>
        <a:lstStyle/>
        <a:p>
          <a:endParaRPr lang="ru-RU"/>
        </a:p>
      </dgm:t>
    </dgm:pt>
    <dgm:pt modelId="{481014B4-A680-40B7-AE9D-4A4FFB9A92CF}" type="sibTrans" cxnId="{001F6273-B6B1-4D89-81FF-55DEBA3C0D20}">
      <dgm:prSet/>
      <dgm:spPr/>
      <dgm:t>
        <a:bodyPr/>
        <a:lstStyle/>
        <a:p>
          <a:endParaRPr lang="ru-RU"/>
        </a:p>
      </dgm:t>
    </dgm:pt>
    <dgm:pt modelId="{472E1322-7A1E-4FF6-A709-8BA68B23A2C0}">
      <dgm:prSet phldrT="[Текст]" custT="1"/>
      <dgm:spPr/>
      <dgm:t>
        <a:bodyPr/>
        <a:lstStyle/>
        <a:p>
          <a:r>
            <a:rPr lang="ru-RU" sz="2000" b="1" dirty="0" smtClean="0">
              <a:latin typeface="Arial" pitchFamily="34" charset="0"/>
              <a:cs typeface="Arial" pitchFamily="34" charset="0"/>
            </a:rPr>
            <a:t>химические факторы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D076D894-7DEE-42CF-AE40-7E5E1F149AD5}" type="parTrans" cxnId="{3C8514A8-81D7-41D2-BFC5-1E382AED93EC}">
      <dgm:prSet/>
      <dgm:spPr/>
      <dgm:t>
        <a:bodyPr/>
        <a:lstStyle/>
        <a:p>
          <a:endParaRPr lang="ru-RU"/>
        </a:p>
      </dgm:t>
    </dgm:pt>
    <dgm:pt modelId="{D5FAE4A3-0BE0-4C74-AE9D-FAE8EA5F45D4}" type="sibTrans" cxnId="{3C8514A8-81D7-41D2-BFC5-1E382AED93EC}">
      <dgm:prSet/>
      <dgm:spPr/>
      <dgm:t>
        <a:bodyPr/>
        <a:lstStyle/>
        <a:p>
          <a:endParaRPr lang="ru-RU"/>
        </a:p>
      </dgm:t>
    </dgm:pt>
    <dgm:pt modelId="{1629045F-3C88-4F77-9F31-5DDB93ACCE2B}">
      <dgm:prSet phldrT="[Текст]" custT="1"/>
      <dgm:spPr/>
      <dgm:t>
        <a:bodyPr/>
        <a:lstStyle/>
        <a:p>
          <a:r>
            <a:rPr lang="ru-RU" sz="2000" b="1" dirty="0" smtClean="0">
              <a:latin typeface="Arial" pitchFamily="34" charset="0"/>
              <a:cs typeface="Arial" pitchFamily="34" charset="0"/>
            </a:rPr>
            <a:t>биологические факторы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8E2B6E59-76B1-4635-8FD9-BFE895D48DF8}" type="parTrans" cxnId="{335AD9C8-5032-444F-B6A2-3F0D38AC3781}">
      <dgm:prSet/>
      <dgm:spPr/>
      <dgm:t>
        <a:bodyPr/>
        <a:lstStyle/>
        <a:p>
          <a:endParaRPr lang="ru-RU"/>
        </a:p>
      </dgm:t>
    </dgm:pt>
    <dgm:pt modelId="{BD6894B3-D4E8-4963-9D69-2848E7183DC0}" type="sibTrans" cxnId="{335AD9C8-5032-444F-B6A2-3F0D38AC3781}">
      <dgm:prSet/>
      <dgm:spPr/>
      <dgm:t>
        <a:bodyPr/>
        <a:lstStyle/>
        <a:p>
          <a:endParaRPr lang="ru-RU"/>
        </a:p>
      </dgm:t>
    </dgm:pt>
    <dgm:pt modelId="{EA7B00BA-C3B6-48C4-92B8-C8133371DF1E}" type="pres">
      <dgm:prSet presAssocID="{B3F37F7E-188A-41C8-8FA3-8733A9A8457F}" presName="outerComposite" presStyleCnt="0">
        <dgm:presLayoutVars>
          <dgm:chMax val="5"/>
          <dgm:dir/>
          <dgm:resizeHandles val="exact"/>
        </dgm:presLayoutVars>
      </dgm:prSet>
      <dgm:spPr/>
    </dgm:pt>
    <dgm:pt modelId="{439F3816-9A5B-4581-9E9A-D54DE6E2329F}" type="pres">
      <dgm:prSet presAssocID="{B3F37F7E-188A-41C8-8FA3-8733A9A8457F}" presName="dummyMaxCanvas" presStyleCnt="0">
        <dgm:presLayoutVars/>
      </dgm:prSet>
      <dgm:spPr/>
    </dgm:pt>
    <dgm:pt modelId="{6A8E204C-DB36-4DB5-BD89-80E55BEE2DE6}" type="pres">
      <dgm:prSet presAssocID="{B3F37F7E-188A-41C8-8FA3-8733A9A8457F}" presName="ThreeNodes_1" presStyleLbl="node1" presStyleIdx="0" presStyleCnt="3" custScaleX="109670" custScaleY="59052" custLinFactNeighborX="2165" custLinFactNeighborY="120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9B4E80-608C-4E14-8C1F-52DA5AC69F11}" type="pres">
      <dgm:prSet presAssocID="{B3F37F7E-188A-41C8-8FA3-8733A9A8457F}" presName="ThreeNodes_2" presStyleLbl="node1" presStyleIdx="1" presStyleCnt="3" custScaleX="108866" custScaleY="59629" custLinFactNeighborX="-2417" custLinFactNeighborY="-163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5DAD41-4607-4A55-9BB3-0E378DBCCB4A}" type="pres">
      <dgm:prSet presAssocID="{B3F37F7E-188A-41C8-8FA3-8733A9A8457F}" presName="ThreeNodes_3" presStyleLbl="node1" presStyleIdx="2" presStyleCnt="3" custScaleX="98352" custScaleY="62410" custLinFactNeighborX="-7836" custLinFactNeighborY="-449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46C2B8-D1D2-472F-A89C-6289342FC50C}" type="pres">
      <dgm:prSet presAssocID="{B3F37F7E-188A-41C8-8FA3-8733A9A8457F}" presName="ThreeConn_1-2" presStyleLbl="fgAccFollowNode1" presStyleIdx="0" presStyleCnt="2" custLinFactNeighborX="10060" custLinFactNeighborY="80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329C2A-2EBC-4FD7-8D30-9CBA001DC1B3}" type="pres">
      <dgm:prSet presAssocID="{B3F37F7E-188A-41C8-8FA3-8733A9A8457F}" presName="ThreeConn_2-3" presStyleLbl="fgAccFollowNode1" presStyleIdx="1" presStyleCnt="2" custLinFactNeighborX="-9690" custLinFactNeighborY="-248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BA518F-CA67-46F8-8D8D-32529A2EA915}" type="pres">
      <dgm:prSet presAssocID="{B3F37F7E-188A-41C8-8FA3-8733A9A8457F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A62029-BA1E-4232-98BD-106D7915534F}" type="pres">
      <dgm:prSet presAssocID="{B3F37F7E-188A-41C8-8FA3-8733A9A8457F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947B26-637B-413E-8E8E-B16C454F479C}" type="pres">
      <dgm:prSet presAssocID="{B3F37F7E-188A-41C8-8FA3-8733A9A8457F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01F6273-B6B1-4D89-81FF-55DEBA3C0D20}" srcId="{B3F37F7E-188A-41C8-8FA3-8733A9A8457F}" destId="{FBE3E8BC-8304-445D-9D9D-74F162CA30B5}" srcOrd="0" destOrd="0" parTransId="{2A550217-1950-43A4-847A-A0926879BEA1}" sibTransId="{481014B4-A680-40B7-AE9D-4A4FFB9A92CF}"/>
    <dgm:cxn modelId="{C786594A-FA44-4FA2-A80F-72CF5B76775A}" type="presOf" srcId="{481014B4-A680-40B7-AE9D-4A4FFB9A92CF}" destId="{7846C2B8-D1D2-472F-A89C-6289342FC50C}" srcOrd="0" destOrd="0" presId="urn:microsoft.com/office/officeart/2005/8/layout/vProcess5"/>
    <dgm:cxn modelId="{AB29BFAE-CFB6-464F-9BBC-E739604DD28B}" type="presOf" srcId="{FBE3E8BC-8304-445D-9D9D-74F162CA30B5}" destId="{6A8E204C-DB36-4DB5-BD89-80E55BEE2DE6}" srcOrd="0" destOrd="0" presId="urn:microsoft.com/office/officeart/2005/8/layout/vProcess5"/>
    <dgm:cxn modelId="{3C8514A8-81D7-41D2-BFC5-1E382AED93EC}" srcId="{B3F37F7E-188A-41C8-8FA3-8733A9A8457F}" destId="{472E1322-7A1E-4FF6-A709-8BA68B23A2C0}" srcOrd="1" destOrd="0" parTransId="{D076D894-7DEE-42CF-AE40-7E5E1F149AD5}" sibTransId="{D5FAE4A3-0BE0-4C74-AE9D-FAE8EA5F45D4}"/>
    <dgm:cxn modelId="{383C81AF-BA5C-40C4-9000-82E4978414AA}" type="presOf" srcId="{D5FAE4A3-0BE0-4C74-AE9D-FAE8EA5F45D4}" destId="{36329C2A-2EBC-4FD7-8D30-9CBA001DC1B3}" srcOrd="0" destOrd="0" presId="urn:microsoft.com/office/officeart/2005/8/layout/vProcess5"/>
    <dgm:cxn modelId="{429424C1-8E6E-4093-97C0-BE4E4A8EB4E9}" type="presOf" srcId="{FBE3E8BC-8304-445D-9D9D-74F162CA30B5}" destId="{5BBA518F-CA67-46F8-8D8D-32529A2EA915}" srcOrd="1" destOrd="0" presId="urn:microsoft.com/office/officeart/2005/8/layout/vProcess5"/>
    <dgm:cxn modelId="{335AD9C8-5032-444F-B6A2-3F0D38AC3781}" srcId="{B3F37F7E-188A-41C8-8FA3-8733A9A8457F}" destId="{1629045F-3C88-4F77-9F31-5DDB93ACCE2B}" srcOrd="2" destOrd="0" parTransId="{8E2B6E59-76B1-4635-8FD9-BFE895D48DF8}" sibTransId="{BD6894B3-D4E8-4963-9D69-2848E7183DC0}"/>
    <dgm:cxn modelId="{97811EFF-66EA-4C3C-A144-B268B4A68F96}" type="presOf" srcId="{1629045F-3C88-4F77-9F31-5DDB93ACCE2B}" destId="{76947B26-637B-413E-8E8E-B16C454F479C}" srcOrd="1" destOrd="0" presId="urn:microsoft.com/office/officeart/2005/8/layout/vProcess5"/>
    <dgm:cxn modelId="{BA819BEF-378B-427A-A012-67EDA6342A59}" type="presOf" srcId="{B3F37F7E-188A-41C8-8FA3-8733A9A8457F}" destId="{EA7B00BA-C3B6-48C4-92B8-C8133371DF1E}" srcOrd="0" destOrd="0" presId="urn:microsoft.com/office/officeart/2005/8/layout/vProcess5"/>
    <dgm:cxn modelId="{27D0DC80-3B67-41C6-A4DD-073279B1108B}" type="presOf" srcId="{472E1322-7A1E-4FF6-A709-8BA68B23A2C0}" destId="{019B4E80-608C-4E14-8C1F-52DA5AC69F11}" srcOrd="0" destOrd="0" presId="urn:microsoft.com/office/officeart/2005/8/layout/vProcess5"/>
    <dgm:cxn modelId="{09B07D02-14B6-4CB8-B533-5A9C9F21FD38}" type="presOf" srcId="{1629045F-3C88-4F77-9F31-5DDB93ACCE2B}" destId="{B45DAD41-4607-4A55-9BB3-0E378DBCCB4A}" srcOrd="0" destOrd="0" presId="urn:microsoft.com/office/officeart/2005/8/layout/vProcess5"/>
    <dgm:cxn modelId="{858FCCFC-E51F-4C11-8051-CAEED6B2843A}" type="presOf" srcId="{472E1322-7A1E-4FF6-A709-8BA68B23A2C0}" destId="{4AA62029-BA1E-4232-98BD-106D7915534F}" srcOrd="1" destOrd="0" presId="urn:microsoft.com/office/officeart/2005/8/layout/vProcess5"/>
    <dgm:cxn modelId="{A21BC145-56F6-4D36-8B99-C2A15AEF4FA9}" type="presParOf" srcId="{EA7B00BA-C3B6-48C4-92B8-C8133371DF1E}" destId="{439F3816-9A5B-4581-9E9A-D54DE6E2329F}" srcOrd="0" destOrd="0" presId="urn:microsoft.com/office/officeart/2005/8/layout/vProcess5"/>
    <dgm:cxn modelId="{337792E9-EE28-43DF-8762-7DDA0B1A2CA3}" type="presParOf" srcId="{EA7B00BA-C3B6-48C4-92B8-C8133371DF1E}" destId="{6A8E204C-DB36-4DB5-BD89-80E55BEE2DE6}" srcOrd="1" destOrd="0" presId="urn:microsoft.com/office/officeart/2005/8/layout/vProcess5"/>
    <dgm:cxn modelId="{993B7C4E-5885-4838-A8FE-E8BCBD6CD0B7}" type="presParOf" srcId="{EA7B00BA-C3B6-48C4-92B8-C8133371DF1E}" destId="{019B4E80-608C-4E14-8C1F-52DA5AC69F11}" srcOrd="2" destOrd="0" presId="urn:microsoft.com/office/officeart/2005/8/layout/vProcess5"/>
    <dgm:cxn modelId="{5ED7810B-9D47-422D-9EC3-D3A8BADB778C}" type="presParOf" srcId="{EA7B00BA-C3B6-48C4-92B8-C8133371DF1E}" destId="{B45DAD41-4607-4A55-9BB3-0E378DBCCB4A}" srcOrd="3" destOrd="0" presId="urn:microsoft.com/office/officeart/2005/8/layout/vProcess5"/>
    <dgm:cxn modelId="{183BE2C3-D7A2-448D-81B6-582F28C20F1D}" type="presParOf" srcId="{EA7B00BA-C3B6-48C4-92B8-C8133371DF1E}" destId="{7846C2B8-D1D2-472F-A89C-6289342FC50C}" srcOrd="4" destOrd="0" presId="urn:microsoft.com/office/officeart/2005/8/layout/vProcess5"/>
    <dgm:cxn modelId="{5E1182AF-6C6A-4423-B546-1F394264D2D9}" type="presParOf" srcId="{EA7B00BA-C3B6-48C4-92B8-C8133371DF1E}" destId="{36329C2A-2EBC-4FD7-8D30-9CBA001DC1B3}" srcOrd="5" destOrd="0" presId="urn:microsoft.com/office/officeart/2005/8/layout/vProcess5"/>
    <dgm:cxn modelId="{4D71573B-A386-49EA-9F21-4D38951731DF}" type="presParOf" srcId="{EA7B00BA-C3B6-48C4-92B8-C8133371DF1E}" destId="{5BBA518F-CA67-46F8-8D8D-32529A2EA915}" srcOrd="6" destOrd="0" presId="urn:microsoft.com/office/officeart/2005/8/layout/vProcess5"/>
    <dgm:cxn modelId="{C8A45360-99CA-42A3-BBF2-D09E8ED48841}" type="presParOf" srcId="{EA7B00BA-C3B6-48C4-92B8-C8133371DF1E}" destId="{4AA62029-BA1E-4232-98BD-106D7915534F}" srcOrd="7" destOrd="0" presId="urn:microsoft.com/office/officeart/2005/8/layout/vProcess5"/>
    <dgm:cxn modelId="{66972320-9358-4641-8D31-C247835E306D}" type="presParOf" srcId="{EA7B00BA-C3B6-48C4-92B8-C8133371DF1E}" destId="{76947B26-637B-413E-8E8E-B16C454F479C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3F37F7E-188A-41C8-8FA3-8733A9A8457F}" type="doc">
      <dgm:prSet loTypeId="urn:microsoft.com/office/officeart/2005/8/layout/vProcess5" loCatId="process" qsTypeId="urn:microsoft.com/office/officeart/2005/8/quickstyle/simple3" qsCatId="simple" csTypeId="urn:microsoft.com/office/officeart/2005/8/colors/accent1_2" csCatId="accent1" phldr="1"/>
      <dgm:spPr/>
    </dgm:pt>
    <dgm:pt modelId="{FBE3E8BC-8304-445D-9D9D-74F162CA30B5}">
      <dgm:prSet phldrT="[Текст]" custT="1"/>
      <dgm:spPr/>
      <dgm:t>
        <a:bodyPr/>
        <a:lstStyle/>
        <a:p>
          <a:r>
            <a:rPr lang="ru-RU" sz="2000" b="1" dirty="0" smtClean="0">
              <a:latin typeface="Arial" pitchFamily="34" charset="0"/>
              <a:cs typeface="Arial" pitchFamily="34" charset="0"/>
            </a:rPr>
            <a:t>      Тяжесть </a:t>
          </a:r>
          <a:r>
            <a:rPr lang="ru-RU" sz="2000" b="1" dirty="0" smtClean="0">
              <a:latin typeface="Arial" pitchFamily="34" charset="0"/>
              <a:cs typeface="Arial" pitchFamily="34" charset="0"/>
            </a:rPr>
            <a:t>труда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2A550217-1950-43A4-847A-A0926879BEA1}" type="parTrans" cxnId="{001F6273-B6B1-4D89-81FF-55DEBA3C0D20}">
      <dgm:prSet/>
      <dgm:spPr/>
      <dgm:t>
        <a:bodyPr/>
        <a:lstStyle/>
        <a:p>
          <a:endParaRPr lang="ru-RU"/>
        </a:p>
      </dgm:t>
    </dgm:pt>
    <dgm:pt modelId="{481014B4-A680-40B7-AE9D-4A4FFB9A92CF}" type="sibTrans" cxnId="{001F6273-B6B1-4D89-81FF-55DEBA3C0D20}">
      <dgm:prSet/>
      <dgm:spPr/>
      <dgm:t>
        <a:bodyPr/>
        <a:lstStyle/>
        <a:p>
          <a:endParaRPr lang="ru-RU"/>
        </a:p>
      </dgm:t>
    </dgm:pt>
    <dgm:pt modelId="{472E1322-7A1E-4FF6-A709-8BA68B23A2C0}">
      <dgm:prSet phldrT="[Текст]" custT="1"/>
      <dgm:spPr/>
      <dgm:t>
        <a:bodyPr/>
        <a:lstStyle/>
        <a:p>
          <a:r>
            <a:rPr lang="ru-RU" sz="2000" b="1" dirty="0" smtClean="0">
              <a:latin typeface="Arial" pitchFamily="34" charset="0"/>
              <a:cs typeface="Arial" pitchFamily="34" charset="0"/>
            </a:rPr>
            <a:t>                Напряженность </a:t>
          </a:r>
          <a:r>
            <a:rPr lang="ru-RU" sz="2000" b="1" dirty="0" smtClean="0">
              <a:latin typeface="Arial" pitchFamily="34" charset="0"/>
              <a:cs typeface="Arial" pitchFamily="34" charset="0"/>
            </a:rPr>
            <a:t>труда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D076D894-7DEE-42CF-AE40-7E5E1F149AD5}" type="parTrans" cxnId="{3C8514A8-81D7-41D2-BFC5-1E382AED93EC}">
      <dgm:prSet/>
      <dgm:spPr/>
      <dgm:t>
        <a:bodyPr/>
        <a:lstStyle/>
        <a:p>
          <a:endParaRPr lang="ru-RU"/>
        </a:p>
      </dgm:t>
    </dgm:pt>
    <dgm:pt modelId="{D5FAE4A3-0BE0-4C74-AE9D-FAE8EA5F45D4}" type="sibTrans" cxnId="{3C8514A8-81D7-41D2-BFC5-1E382AED93EC}">
      <dgm:prSet/>
      <dgm:spPr/>
      <dgm:t>
        <a:bodyPr/>
        <a:lstStyle/>
        <a:p>
          <a:endParaRPr lang="ru-RU"/>
        </a:p>
      </dgm:t>
    </dgm:pt>
    <dgm:pt modelId="{EA7B00BA-C3B6-48C4-92B8-C8133371DF1E}" type="pres">
      <dgm:prSet presAssocID="{B3F37F7E-188A-41C8-8FA3-8733A9A8457F}" presName="outerComposite" presStyleCnt="0">
        <dgm:presLayoutVars>
          <dgm:chMax val="5"/>
          <dgm:dir/>
          <dgm:resizeHandles val="exact"/>
        </dgm:presLayoutVars>
      </dgm:prSet>
      <dgm:spPr/>
    </dgm:pt>
    <dgm:pt modelId="{439F3816-9A5B-4581-9E9A-D54DE6E2329F}" type="pres">
      <dgm:prSet presAssocID="{B3F37F7E-188A-41C8-8FA3-8733A9A8457F}" presName="dummyMaxCanvas" presStyleCnt="0">
        <dgm:presLayoutVars/>
      </dgm:prSet>
      <dgm:spPr/>
    </dgm:pt>
    <dgm:pt modelId="{B0B98B5B-E4BD-4636-9C85-07B13CF68EE6}" type="pres">
      <dgm:prSet presAssocID="{B3F37F7E-188A-41C8-8FA3-8733A9A8457F}" presName="TwoNodes_1" presStyleLbl="node1" presStyleIdx="0" presStyleCnt="2" custScaleY="67379" custLinFactNeighborX="-997" custLinFactNeighborY="4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D56913-7254-447A-83FC-5DF6AA4442DE}" type="pres">
      <dgm:prSet presAssocID="{B3F37F7E-188A-41C8-8FA3-8733A9A8457F}" presName="TwoNodes_2" presStyleLbl="node1" presStyleIdx="1" presStyleCnt="2" custScaleY="66579" custLinFactNeighborX="-4143" custLinFactNeighborY="-280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B3C050-0E69-479F-A7EA-3636B6BE4521}" type="pres">
      <dgm:prSet presAssocID="{B3F37F7E-188A-41C8-8FA3-8733A9A8457F}" presName="TwoConn_1-2" presStyleLbl="fgAccFollowNode1" presStyleIdx="0" presStyleCnt="1" custScaleY="70876" custLinFactNeighborX="-6896" custLinFactNeighborY="-200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6B68D6-E613-42DA-A46D-85CCC4531E71}" type="pres">
      <dgm:prSet presAssocID="{B3F37F7E-188A-41C8-8FA3-8733A9A8457F}" presName="TwoNodes_1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6777FE-6591-424C-BCBB-5A353D846122}" type="pres">
      <dgm:prSet presAssocID="{B3F37F7E-188A-41C8-8FA3-8733A9A8457F}" presName="TwoNodes_2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01F6273-B6B1-4D89-81FF-55DEBA3C0D20}" srcId="{B3F37F7E-188A-41C8-8FA3-8733A9A8457F}" destId="{FBE3E8BC-8304-445D-9D9D-74F162CA30B5}" srcOrd="0" destOrd="0" parTransId="{2A550217-1950-43A4-847A-A0926879BEA1}" sibTransId="{481014B4-A680-40B7-AE9D-4A4FFB9A92CF}"/>
    <dgm:cxn modelId="{CE419EA2-4E60-41EB-9CB0-3A9055813838}" type="presOf" srcId="{472E1322-7A1E-4FF6-A709-8BA68B23A2C0}" destId="{68D56913-7254-447A-83FC-5DF6AA4442DE}" srcOrd="0" destOrd="0" presId="urn:microsoft.com/office/officeart/2005/8/layout/vProcess5"/>
    <dgm:cxn modelId="{3C8514A8-81D7-41D2-BFC5-1E382AED93EC}" srcId="{B3F37F7E-188A-41C8-8FA3-8733A9A8457F}" destId="{472E1322-7A1E-4FF6-A709-8BA68B23A2C0}" srcOrd="1" destOrd="0" parTransId="{D076D894-7DEE-42CF-AE40-7E5E1F149AD5}" sibTransId="{D5FAE4A3-0BE0-4C74-AE9D-FAE8EA5F45D4}"/>
    <dgm:cxn modelId="{EDE00927-89DF-45CA-8BCE-533C3D484B5C}" type="presOf" srcId="{FBE3E8BC-8304-445D-9D9D-74F162CA30B5}" destId="{E96B68D6-E613-42DA-A46D-85CCC4531E71}" srcOrd="1" destOrd="0" presId="urn:microsoft.com/office/officeart/2005/8/layout/vProcess5"/>
    <dgm:cxn modelId="{11006561-408B-498C-96E1-ABB909216E46}" type="presOf" srcId="{472E1322-7A1E-4FF6-A709-8BA68B23A2C0}" destId="{136777FE-6591-424C-BCBB-5A353D846122}" srcOrd="1" destOrd="0" presId="urn:microsoft.com/office/officeart/2005/8/layout/vProcess5"/>
    <dgm:cxn modelId="{0B80E6BE-F54F-4810-A938-200C51B59093}" type="presOf" srcId="{FBE3E8BC-8304-445D-9D9D-74F162CA30B5}" destId="{B0B98B5B-E4BD-4636-9C85-07B13CF68EE6}" srcOrd="0" destOrd="0" presId="urn:microsoft.com/office/officeart/2005/8/layout/vProcess5"/>
    <dgm:cxn modelId="{DA01A3F7-21D7-49C4-BBBD-813F1F5F1D9C}" type="presOf" srcId="{B3F37F7E-188A-41C8-8FA3-8733A9A8457F}" destId="{EA7B00BA-C3B6-48C4-92B8-C8133371DF1E}" srcOrd="0" destOrd="0" presId="urn:microsoft.com/office/officeart/2005/8/layout/vProcess5"/>
    <dgm:cxn modelId="{DF8EFDCD-EFC8-421F-932E-F3948D0A83EF}" type="presOf" srcId="{481014B4-A680-40B7-AE9D-4A4FFB9A92CF}" destId="{45B3C050-0E69-479F-A7EA-3636B6BE4521}" srcOrd="0" destOrd="0" presId="urn:microsoft.com/office/officeart/2005/8/layout/vProcess5"/>
    <dgm:cxn modelId="{2B9EB23E-ADFE-4BDE-B68F-2C90084281A2}" type="presParOf" srcId="{EA7B00BA-C3B6-48C4-92B8-C8133371DF1E}" destId="{439F3816-9A5B-4581-9E9A-D54DE6E2329F}" srcOrd="0" destOrd="0" presId="urn:microsoft.com/office/officeart/2005/8/layout/vProcess5"/>
    <dgm:cxn modelId="{D9A00CAC-F334-48D7-9E40-0BA3088AB85D}" type="presParOf" srcId="{EA7B00BA-C3B6-48C4-92B8-C8133371DF1E}" destId="{B0B98B5B-E4BD-4636-9C85-07B13CF68EE6}" srcOrd="1" destOrd="0" presId="urn:microsoft.com/office/officeart/2005/8/layout/vProcess5"/>
    <dgm:cxn modelId="{07D47E5A-7773-4B49-80DE-C9E892D02290}" type="presParOf" srcId="{EA7B00BA-C3B6-48C4-92B8-C8133371DF1E}" destId="{68D56913-7254-447A-83FC-5DF6AA4442DE}" srcOrd="2" destOrd="0" presId="urn:microsoft.com/office/officeart/2005/8/layout/vProcess5"/>
    <dgm:cxn modelId="{A89ECB70-AC03-4220-AB6F-A34339A2E874}" type="presParOf" srcId="{EA7B00BA-C3B6-48C4-92B8-C8133371DF1E}" destId="{45B3C050-0E69-479F-A7EA-3636B6BE4521}" srcOrd="3" destOrd="0" presId="urn:microsoft.com/office/officeart/2005/8/layout/vProcess5"/>
    <dgm:cxn modelId="{D456E921-1C0C-4A53-888F-28314CFCB943}" type="presParOf" srcId="{EA7B00BA-C3B6-48C4-92B8-C8133371DF1E}" destId="{E96B68D6-E613-42DA-A46D-85CCC4531E71}" srcOrd="4" destOrd="0" presId="urn:microsoft.com/office/officeart/2005/8/layout/vProcess5"/>
    <dgm:cxn modelId="{B0150D32-C5BF-40F7-8497-53B62B5FDEE9}" type="presParOf" srcId="{EA7B00BA-C3B6-48C4-92B8-C8133371DF1E}" destId="{136777FE-6591-424C-BCBB-5A353D846122}" srcOrd="5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BC360B-0037-4083-BAA4-1C735BEB8C1C}">
      <dsp:nvSpPr>
        <dsp:cNvPr id="0" name=""/>
        <dsp:cNvSpPr/>
      </dsp:nvSpPr>
      <dsp:spPr>
        <a:xfrm rot="5400000">
          <a:off x="-281463" y="430161"/>
          <a:ext cx="1876423" cy="131349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1.</a:t>
          </a:r>
          <a:endParaRPr lang="ru-RU" sz="2400" kern="1200" dirty="0"/>
        </a:p>
      </dsp:txBody>
      <dsp:txXfrm rot="-5400000">
        <a:off x="1" y="805445"/>
        <a:ext cx="1313496" cy="562927"/>
      </dsp:txXfrm>
    </dsp:sp>
    <dsp:sp modelId="{D466C0FE-7E2C-419A-A399-CE24D6185B5B}">
      <dsp:nvSpPr>
        <dsp:cNvPr id="0" name=""/>
        <dsp:cNvSpPr/>
      </dsp:nvSpPr>
      <dsp:spPr>
        <a:xfrm rot="5400000">
          <a:off x="4034469" y="-2720973"/>
          <a:ext cx="1741500" cy="718344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0" lvl="1" indent="360000" algn="just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 Предмет регулирования - отношения, возникающие в сфере охраны труда в связи с осуществлением специальной оценки условий труда и реализацией обязанностей работодателя по обеспечению безопасности работников в процессе их трудовой деятельности, а также прав работников на рабочие места, соответствующие требованиям охраны труда</a:t>
          </a:r>
          <a:endParaRPr lang="ru-RU" sz="1800" kern="1200" dirty="0">
            <a:latin typeface="Arial" pitchFamily="34" charset="0"/>
            <a:cs typeface="Arial" pitchFamily="34" charset="0"/>
          </a:endParaRPr>
        </a:p>
      </dsp:txBody>
      <dsp:txXfrm rot="-5400000">
        <a:off x="1313496" y="85013"/>
        <a:ext cx="7098434" cy="1571474"/>
      </dsp:txXfrm>
    </dsp:sp>
    <dsp:sp modelId="{4A8AE374-3BE4-40D2-A1DA-467D7353F9CE}">
      <dsp:nvSpPr>
        <dsp:cNvPr id="0" name=""/>
        <dsp:cNvSpPr/>
      </dsp:nvSpPr>
      <dsp:spPr>
        <a:xfrm rot="5400000">
          <a:off x="-281463" y="2209801"/>
          <a:ext cx="1876423" cy="131349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2</a:t>
          </a:r>
          <a:r>
            <a:rPr lang="ru-RU" sz="2900" kern="1200" dirty="0" smtClean="0"/>
            <a:t>.</a:t>
          </a:r>
          <a:endParaRPr lang="ru-RU" sz="2900" kern="1200" dirty="0"/>
        </a:p>
      </dsp:txBody>
      <dsp:txXfrm rot="-5400000">
        <a:off x="1" y="2585085"/>
        <a:ext cx="1313496" cy="562927"/>
      </dsp:txXfrm>
    </dsp:sp>
    <dsp:sp modelId="{AE37DE0E-8C36-4E83-9C64-7DD1DA9F6C0D}">
      <dsp:nvSpPr>
        <dsp:cNvPr id="0" name=""/>
        <dsp:cNvSpPr/>
      </dsp:nvSpPr>
      <dsp:spPr>
        <a:xfrm rot="5400000">
          <a:off x="4074987" y="-874218"/>
          <a:ext cx="1660465" cy="718344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0" lvl="1" indent="360000" algn="just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6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800" kern="1200" dirty="0" smtClean="0">
              <a:latin typeface="Arial" pitchFamily="34" charset="0"/>
              <a:cs typeface="Arial" pitchFamily="34" charset="0"/>
            </a:rPr>
            <a:t>Устанавливаются правовые и организационные основы проведения специальной оценки условий труда, порядок проведения специальной оценки условий труда, определяет правовое положение, права и обязанности участников специальной оценки условий труда</a:t>
          </a:r>
          <a:endParaRPr lang="ru-RU" sz="1800" kern="1200" dirty="0">
            <a:latin typeface="Arial" pitchFamily="34" charset="0"/>
            <a:cs typeface="Arial" pitchFamily="34" charset="0"/>
          </a:endParaRPr>
        </a:p>
      </dsp:txBody>
      <dsp:txXfrm rot="-5400000">
        <a:off x="1313497" y="1968329"/>
        <a:ext cx="7102390" cy="1498351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3C833C-E36F-4C27-B689-9F7BF4639D3A}">
      <dsp:nvSpPr>
        <dsp:cNvPr id="0" name=""/>
        <dsp:cNvSpPr/>
      </dsp:nvSpPr>
      <dsp:spPr>
        <a:xfrm>
          <a:off x="6886" y="346515"/>
          <a:ext cx="1721934" cy="443110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0" kern="1200" dirty="0" smtClean="0">
              <a:latin typeface="Arial" pitchFamily="34" charset="0"/>
              <a:cs typeface="Arial" pitchFamily="34" charset="0"/>
            </a:rPr>
            <a:t>Оптимальные условия труда </a:t>
          </a:r>
        </a:p>
        <a:p>
          <a:pPr lvl="0" algn="ctr" defTabSz="6223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0" kern="1200" dirty="0" smtClean="0">
              <a:latin typeface="Arial" pitchFamily="34" charset="0"/>
              <a:cs typeface="Arial" pitchFamily="34" charset="0"/>
            </a:rPr>
            <a:t>(1 класс)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" pitchFamily="34" charset="0"/>
              <a:cs typeface="Arial" pitchFamily="34" charset="0"/>
            </a:rPr>
            <a:t>условия труда, при которых воздействие на организм работника факторов производственной среды и трудового процесса, способных оказать неблагоприятное воздействие на организм работника, отсутствует, либо значения показателей которых минимальны в сравнении со значениями, установленными гигиеническими нормативами условий труда, и создаются предпосылки для поддержания высокого уровня работоспособности</a:t>
          </a:r>
          <a:endParaRPr lang="ru-RU" sz="1200" kern="1200" dirty="0">
            <a:latin typeface="Arial" pitchFamily="34" charset="0"/>
            <a:cs typeface="Arial" pitchFamily="34" charset="0"/>
          </a:endParaRPr>
        </a:p>
      </dsp:txBody>
      <dsp:txXfrm>
        <a:off x="6886" y="346515"/>
        <a:ext cx="1721934" cy="4431101"/>
      </dsp:txXfrm>
    </dsp:sp>
    <dsp:sp modelId="{1BE68D24-6CDD-4AFB-B9CE-B33D145B4FCE}">
      <dsp:nvSpPr>
        <dsp:cNvPr id="0" name=""/>
        <dsp:cNvSpPr/>
      </dsp:nvSpPr>
      <dsp:spPr>
        <a:xfrm>
          <a:off x="2125602" y="340733"/>
          <a:ext cx="1850030" cy="399183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Допустимые условия труда</a:t>
          </a:r>
        </a:p>
        <a:p>
          <a:pPr lvl="0" algn="ctr" defTabSz="6223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 (2 класс)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" pitchFamily="34" charset="0"/>
              <a:cs typeface="Arial" pitchFamily="34" charset="0"/>
            </a:rPr>
            <a:t>условия труда, при которых на организм работника воздействуют факторы производственной среды и трудового процесса, значения показателей которых не превышают значений, установленных гигиеническими нормативами условий труда, а функциональные изменения в организме работника восстанавливаются во время регламентированного отдыха или к началу следующей смены</a:t>
          </a:r>
          <a:endParaRPr lang="ru-RU" sz="1800" kern="1200" dirty="0">
            <a:latin typeface="Arial" pitchFamily="34" charset="0"/>
            <a:cs typeface="Arial" pitchFamily="34" charset="0"/>
          </a:endParaRPr>
        </a:p>
      </dsp:txBody>
      <dsp:txXfrm>
        <a:off x="2125602" y="340733"/>
        <a:ext cx="1850030" cy="3991839"/>
      </dsp:txXfrm>
    </dsp:sp>
    <dsp:sp modelId="{977D7373-B1C9-4EBD-A7A5-C1DD043E6FBA}">
      <dsp:nvSpPr>
        <dsp:cNvPr id="0" name=""/>
        <dsp:cNvSpPr/>
      </dsp:nvSpPr>
      <dsp:spPr>
        <a:xfrm>
          <a:off x="4373798" y="340733"/>
          <a:ext cx="1896027" cy="2741466"/>
        </a:xfrm>
        <a:prstGeom prst="rect">
          <a:avLst/>
        </a:prstGeom>
        <a:solidFill>
          <a:schemeClr val="accent1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Вредные условия труда (3 класс)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" pitchFamily="34" charset="0"/>
              <a:cs typeface="Arial" pitchFamily="34" charset="0"/>
            </a:rPr>
            <a:t>условия труда, характеризующиеся  наличием факторов производственной среды и трудового процесса, уровни которых превышают значения, установленные гигиеническими нормативами условий труда</a:t>
          </a:r>
          <a:endParaRPr lang="ru-RU" sz="1200" kern="1200" dirty="0">
            <a:latin typeface="Arial" pitchFamily="34" charset="0"/>
            <a:cs typeface="Arial" pitchFamily="34" charset="0"/>
          </a:endParaRPr>
        </a:p>
      </dsp:txBody>
      <dsp:txXfrm>
        <a:off x="4373798" y="340733"/>
        <a:ext cx="1896027" cy="2741466"/>
      </dsp:txXfrm>
    </dsp:sp>
    <dsp:sp modelId="{9C8B37B4-4B31-4305-B422-19A026D62019}">
      <dsp:nvSpPr>
        <dsp:cNvPr id="0" name=""/>
        <dsp:cNvSpPr/>
      </dsp:nvSpPr>
      <dsp:spPr>
        <a:xfrm>
          <a:off x="6667991" y="340733"/>
          <a:ext cx="1896027" cy="311173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Опасные условия труда (4 класс)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" pitchFamily="34" charset="0"/>
              <a:cs typeface="Arial" pitchFamily="34" charset="0"/>
            </a:rPr>
            <a:t>условия труда, характеризующиеся наличием факторов производственной среды и трудового процесса, уровни которых способны в течение рабочего дня (рабочей смены) (или их частей) создать угрозу для жизни работника, а последствия из воздействия обеспечивают высокий риск развития острых профессиональных поражений</a:t>
          </a:r>
          <a:endParaRPr lang="ru-RU" sz="1200" kern="1200" dirty="0">
            <a:latin typeface="Arial" pitchFamily="34" charset="0"/>
            <a:cs typeface="Arial" pitchFamily="34" charset="0"/>
          </a:endParaRPr>
        </a:p>
      </dsp:txBody>
      <dsp:txXfrm>
        <a:off x="6667991" y="340733"/>
        <a:ext cx="1896027" cy="311173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193B73-8096-40B4-BDC7-DDE12D58FF7B}">
      <dsp:nvSpPr>
        <dsp:cNvPr id="0" name=""/>
        <dsp:cNvSpPr/>
      </dsp:nvSpPr>
      <dsp:spPr>
        <a:xfrm>
          <a:off x="-219646" y="2392283"/>
          <a:ext cx="979629" cy="844492"/>
        </a:xfrm>
        <a:prstGeom prst="chord">
          <a:avLst>
            <a:gd name="adj1" fmla="val 4800000"/>
            <a:gd name="adj2" fmla="val 1680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6B51EA-1998-4171-A873-5DE70ED4345B}">
      <dsp:nvSpPr>
        <dsp:cNvPr id="0" name=""/>
        <dsp:cNvSpPr/>
      </dsp:nvSpPr>
      <dsp:spPr>
        <a:xfrm>
          <a:off x="-90373" y="1499472"/>
          <a:ext cx="331072" cy="463678"/>
        </a:xfrm>
        <a:prstGeom prst="pie">
          <a:avLst>
            <a:gd name="adj1" fmla="val 5400000"/>
            <a:gd name="adj2" fmla="val 1620000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5C4C72-33F8-4317-93F7-FBDE090F9EFA}">
      <dsp:nvSpPr>
        <dsp:cNvPr id="0" name=""/>
        <dsp:cNvSpPr/>
      </dsp:nvSpPr>
      <dsp:spPr>
        <a:xfrm rot="16200000">
          <a:off x="-1359644" y="2324924"/>
          <a:ext cx="3428668" cy="7093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>
            <a:latin typeface="Arial" pitchFamily="34" charset="0"/>
            <a:cs typeface="Arial" pitchFamily="34" charset="0"/>
          </a:endParaRPr>
        </a:p>
      </dsp:txBody>
      <dsp:txXfrm>
        <a:off x="-1359644" y="2324924"/>
        <a:ext cx="3428668" cy="709379"/>
      </dsp:txXfrm>
    </dsp:sp>
    <dsp:sp modelId="{8ACBB025-5DDB-4800-B5EC-8E932651B6F4}">
      <dsp:nvSpPr>
        <dsp:cNvPr id="0" name=""/>
        <dsp:cNvSpPr/>
      </dsp:nvSpPr>
      <dsp:spPr>
        <a:xfrm>
          <a:off x="286555" y="155337"/>
          <a:ext cx="7996364" cy="4433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-   </a:t>
          </a:r>
          <a:r>
            <a:rPr lang="ru-RU" sz="14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800" kern="1200" dirty="0" smtClean="0">
              <a:latin typeface="Arial" pitchFamily="34" charset="0"/>
              <a:cs typeface="Arial" pitchFamily="34" charset="0"/>
            </a:rPr>
            <a:t>ввода в эксплуатацию вновь организованных рабочих мест</a:t>
          </a:r>
          <a:endParaRPr lang="ru-RU" sz="1800" kern="1200" dirty="0">
            <a:latin typeface="Arial" pitchFamily="34" charset="0"/>
            <a:cs typeface="Arial" pitchFamily="34" charset="0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-  наличия предписания государственного инспектора труда о проведении внеплановой специальной оценки условий труда</a:t>
          </a:r>
          <a:endParaRPr lang="ru-RU" sz="1800" kern="1200" dirty="0">
            <a:latin typeface="Arial" pitchFamily="34" charset="0"/>
            <a:cs typeface="Arial" pitchFamily="34" charset="0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- замены производственного оборудования, повлекшей существенное изменение технологического процесса (свыше 30 % от общего объема операций)</a:t>
          </a:r>
          <a:endParaRPr lang="ru-RU" sz="1800" kern="1200" dirty="0">
            <a:latin typeface="Arial" pitchFamily="34" charset="0"/>
            <a:cs typeface="Arial" pitchFamily="34" charset="0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-  существенное изменение технологического процесса (свыше 30 % от общего объема операций)</a:t>
          </a:r>
          <a:endParaRPr lang="ru-RU" sz="1800" kern="1200" dirty="0">
            <a:latin typeface="Arial" pitchFamily="34" charset="0"/>
            <a:cs typeface="Arial" pitchFamily="34" charset="0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-   наличия изменений в уровне индивидуальной и коллективной защиты, способных оказать влияние на степень воздействия вредных и (или) опасных факторов производственной среды и трудового процесса на организм работников численностью не менее 5 % от общего числа работников</a:t>
          </a:r>
          <a:endParaRPr lang="ru-RU" sz="1800" kern="1200" dirty="0">
            <a:latin typeface="Arial" pitchFamily="34" charset="0"/>
            <a:cs typeface="Arial" pitchFamily="34" charset="0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-   наличия предложений первичной профсоюзной организации или иного представительного органа работников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-</a:t>
          </a:r>
          <a:endParaRPr lang="ru-RU" sz="1800" kern="1200" dirty="0">
            <a:latin typeface="Arial" pitchFamily="34" charset="0"/>
            <a:cs typeface="Arial" pitchFamily="34" charset="0"/>
          </a:endParaRPr>
        </a:p>
      </dsp:txBody>
      <dsp:txXfrm>
        <a:off x="286555" y="155337"/>
        <a:ext cx="7996364" cy="443300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193B73-8096-40B4-BDC7-DDE12D58FF7B}">
      <dsp:nvSpPr>
        <dsp:cNvPr id="0" name=""/>
        <dsp:cNvSpPr/>
      </dsp:nvSpPr>
      <dsp:spPr>
        <a:xfrm>
          <a:off x="-118649" y="273598"/>
          <a:ext cx="1010986" cy="871524"/>
        </a:xfrm>
        <a:prstGeom prst="chord">
          <a:avLst>
            <a:gd name="adj1" fmla="val 4800000"/>
            <a:gd name="adj2" fmla="val 1680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6B51EA-1998-4171-A873-5DE70ED4345B}">
      <dsp:nvSpPr>
        <dsp:cNvPr id="0" name=""/>
        <dsp:cNvSpPr/>
      </dsp:nvSpPr>
      <dsp:spPr>
        <a:xfrm>
          <a:off x="272599" y="343090"/>
          <a:ext cx="341669" cy="478520"/>
        </a:xfrm>
        <a:prstGeom prst="pie">
          <a:avLst>
            <a:gd name="adj1" fmla="val 5400000"/>
            <a:gd name="adj2" fmla="val 1620000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5C4C72-33F8-4317-93F7-FBDE090F9EFA}">
      <dsp:nvSpPr>
        <dsp:cNvPr id="0" name=""/>
        <dsp:cNvSpPr/>
      </dsp:nvSpPr>
      <dsp:spPr>
        <a:xfrm rot="16200000">
          <a:off x="-1403165" y="2465311"/>
          <a:ext cx="3538416" cy="7320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Arial" pitchFamily="34" charset="0"/>
            <a:cs typeface="Arial" pitchFamily="34" charset="0"/>
          </a:endParaRPr>
        </a:p>
      </dsp:txBody>
      <dsp:txXfrm>
        <a:off x="-1403165" y="2465311"/>
        <a:ext cx="3538416" cy="732086"/>
      </dsp:txXfrm>
    </dsp:sp>
    <dsp:sp modelId="{8ACBB025-5DDB-4800-B5EC-8E932651B6F4}">
      <dsp:nvSpPr>
        <dsp:cNvPr id="0" name=""/>
        <dsp:cNvSpPr/>
      </dsp:nvSpPr>
      <dsp:spPr>
        <a:xfrm>
          <a:off x="318234" y="397100"/>
          <a:ext cx="7977883" cy="39279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-   уставные документы организации должны содержать указание на осуществление организацией в качестве основного вида деятельности специальной оценки условий труда</a:t>
          </a:r>
          <a:endParaRPr lang="ru-RU" sz="1800" kern="1200" dirty="0">
            <a:latin typeface="Arial" pitchFamily="34" charset="0"/>
            <a:cs typeface="Arial" pitchFamily="34" charset="0"/>
          </a:endParaRP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-   иметь не менее одного рабочего места, оборудованного электронно-вычислительной техникой, необходимой для передачи в установленном порядке сведений в информационную систему учета</a:t>
          </a:r>
          <a:endParaRPr lang="ru-RU" sz="1800" kern="1200" dirty="0">
            <a:latin typeface="Arial" pitchFamily="34" charset="0"/>
            <a:cs typeface="Arial" pitchFamily="34" charset="0"/>
          </a:endParaRP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-   иметь в штате организации не менее пяти экспертов, занятых в организации на постоянной основе</a:t>
          </a:r>
          <a:endParaRPr lang="ru-RU" sz="1800" kern="1200" dirty="0">
            <a:latin typeface="Arial" pitchFamily="34" charset="0"/>
            <a:cs typeface="Arial" pitchFamily="34" charset="0"/>
          </a:endParaRP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-   быть застрахованной в системе обязательного страхования гражданской ответственности аккредитованных организаций</a:t>
          </a:r>
          <a:endParaRPr lang="ru-RU" sz="1800" kern="1200" dirty="0">
            <a:latin typeface="Arial" pitchFamily="34" charset="0"/>
            <a:cs typeface="Arial" pitchFamily="34" charset="0"/>
          </a:endParaRP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-   исследовательская (измерительная) лаборатория организации должна быть способна осуществлять инструментальные и (или) лабораторные измерения и оценку факторов производственной среды и трудового процесса</a:t>
          </a:r>
          <a:endParaRPr lang="ru-RU" sz="1800" kern="1200" dirty="0">
            <a:latin typeface="Arial" pitchFamily="34" charset="0"/>
            <a:cs typeface="Arial" pitchFamily="34" charset="0"/>
          </a:endParaRPr>
        </a:p>
      </dsp:txBody>
      <dsp:txXfrm>
        <a:off x="318234" y="397100"/>
        <a:ext cx="7977883" cy="392798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22F9C4-97C1-4E0C-846E-97CD4CF9FBC7}">
      <dsp:nvSpPr>
        <dsp:cNvPr id="0" name=""/>
        <dsp:cNvSpPr/>
      </dsp:nvSpPr>
      <dsp:spPr>
        <a:xfrm>
          <a:off x="-5097503" y="-204385"/>
          <a:ext cx="5906775" cy="4956900"/>
        </a:xfrm>
        <a:prstGeom prst="blockArc">
          <a:avLst>
            <a:gd name="adj1" fmla="val 18900000"/>
            <a:gd name="adj2" fmla="val 2700000"/>
            <a:gd name="adj3" fmla="val 353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5E635F-1BF7-4B40-B6E8-CFDB85B4C484}">
      <dsp:nvSpPr>
        <dsp:cNvPr id="0" name=""/>
        <dsp:cNvSpPr/>
      </dsp:nvSpPr>
      <dsp:spPr>
        <a:xfrm>
          <a:off x="439709" y="454812"/>
          <a:ext cx="7410254" cy="90962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2015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itchFamily="34" charset="0"/>
              <a:cs typeface="Arial" pitchFamily="34" charset="0"/>
            </a:rPr>
            <a:t>обеспечить</a:t>
          </a:r>
          <a:r>
            <a:rPr lang="ru-RU" sz="16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 </a:t>
          </a:r>
          <a:r>
            <a:rPr lang="ru-RU" sz="1600" kern="1200" dirty="0" smtClean="0">
              <a:latin typeface="Arial" pitchFamily="34" charset="0"/>
              <a:cs typeface="Arial" pitchFamily="34" charset="0"/>
            </a:rPr>
            <a:t>своевременное и полноценное проведение специальной оценки условий труда, включая представление необходимых документации и разъяснений по вопросам оценки условий труда</a:t>
          </a:r>
          <a:endParaRPr lang="ru-RU" sz="1600" kern="1200" dirty="0"/>
        </a:p>
      </dsp:txBody>
      <dsp:txXfrm>
        <a:off x="439709" y="454812"/>
        <a:ext cx="7410254" cy="909625"/>
      </dsp:txXfrm>
    </dsp:sp>
    <dsp:sp modelId="{022B3563-CF06-457A-9086-724E3D0DE99C}">
      <dsp:nvSpPr>
        <dsp:cNvPr id="0" name=""/>
        <dsp:cNvSpPr/>
      </dsp:nvSpPr>
      <dsp:spPr>
        <a:xfrm>
          <a:off x="-1092" y="341109"/>
          <a:ext cx="1137032" cy="1137032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F903F1EC-670D-458F-B80F-185DB8F51CA6}">
      <dsp:nvSpPr>
        <dsp:cNvPr id="0" name=""/>
        <dsp:cNvSpPr/>
      </dsp:nvSpPr>
      <dsp:spPr>
        <a:xfrm>
          <a:off x="970306" y="1656182"/>
          <a:ext cx="6679710" cy="123576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2015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itchFamily="34" charset="0"/>
              <a:cs typeface="Arial" pitchFamily="34" charset="0"/>
            </a:rPr>
            <a:t>требовать от организации, проводящей специальную оценку условий труда, документального подтверждения наличия аккредитации на право проведения специальной оценки условий труда, сертификатов экспертов, участвующих в проведении специальной оценки условий труда</a:t>
          </a:r>
          <a:endParaRPr lang="ru-RU" sz="1600" kern="1200" dirty="0"/>
        </a:p>
      </dsp:txBody>
      <dsp:txXfrm>
        <a:off x="970306" y="1656182"/>
        <a:ext cx="6679710" cy="1235763"/>
      </dsp:txXfrm>
    </dsp:sp>
    <dsp:sp modelId="{1BD3C157-9566-46E4-85CE-8959C20170CE}">
      <dsp:nvSpPr>
        <dsp:cNvPr id="0" name=""/>
        <dsp:cNvSpPr/>
      </dsp:nvSpPr>
      <dsp:spPr>
        <a:xfrm>
          <a:off x="434134" y="1656184"/>
          <a:ext cx="1167220" cy="128106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3D638A18-FABD-498F-9909-20DE5CBB9C9A}">
      <dsp:nvSpPr>
        <dsp:cNvPr id="0" name=""/>
        <dsp:cNvSpPr/>
      </dsp:nvSpPr>
      <dsp:spPr>
        <a:xfrm>
          <a:off x="567423" y="3183690"/>
          <a:ext cx="7154827" cy="90962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2015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itchFamily="34" charset="0"/>
              <a:cs typeface="Arial" pitchFamily="34" charset="0"/>
            </a:rPr>
            <a:t>обеспечить личное участие работника в проведении специальной оценки условий труда на его рабочем месте</a:t>
          </a:r>
          <a:endParaRPr lang="ru-RU" sz="1600" kern="1200" dirty="0"/>
        </a:p>
      </dsp:txBody>
      <dsp:txXfrm>
        <a:off x="567423" y="3183690"/>
        <a:ext cx="7154827" cy="909625"/>
      </dsp:txXfrm>
    </dsp:sp>
    <dsp:sp modelId="{A840421A-0777-4867-9F4C-193104676CFD}">
      <dsp:nvSpPr>
        <dsp:cNvPr id="0" name=""/>
        <dsp:cNvSpPr/>
      </dsp:nvSpPr>
      <dsp:spPr>
        <a:xfrm>
          <a:off x="-1092" y="3069987"/>
          <a:ext cx="1137032" cy="1137032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22F9C4-97C1-4E0C-846E-97CD4CF9FBC7}">
      <dsp:nvSpPr>
        <dsp:cNvPr id="0" name=""/>
        <dsp:cNvSpPr/>
      </dsp:nvSpPr>
      <dsp:spPr>
        <a:xfrm>
          <a:off x="-5097503" y="-204385"/>
          <a:ext cx="5906775" cy="4956900"/>
        </a:xfrm>
        <a:prstGeom prst="blockArc">
          <a:avLst>
            <a:gd name="adj1" fmla="val 18900000"/>
            <a:gd name="adj2" fmla="val 2700000"/>
            <a:gd name="adj3" fmla="val 353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5E635F-1BF7-4B40-B6E8-CFDB85B4C484}">
      <dsp:nvSpPr>
        <dsp:cNvPr id="0" name=""/>
        <dsp:cNvSpPr/>
      </dsp:nvSpPr>
      <dsp:spPr>
        <a:xfrm>
          <a:off x="439709" y="454812"/>
          <a:ext cx="7410254" cy="90962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2015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itchFamily="34" charset="0"/>
              <a:cs typeface="Arial" pitchFamily="34" charset="0"/>
            </a:rPr>
            <a:t>обеспечить ознакомление работника с результатами специальной оценки условий труда на его рабочем месте</a:t>
          </a:r>
          <a:endParaRPr lang="ru-RU" sz="1600" kern="1200" dirty="0"/>
        </a:p>
      </dsp:txBody>
      <dsp:txXfrm>
        <a:off x="439709" y="454812"/>
        <a:ext cx="7410254" cy="909625"/>
      </dsp:txXfrm>
    </dsp:sp>
    <dsp:sp modelId="{022B3563-CF06-457A-9086-724E3D0DE99C}">
      <dsp:nvSpPr>
        <dsp:cNvPr id="0" name=""/>
        <dsp:cNvSpPr/>
      </dsp:nvSpPr>
      <dsp:spPr>
        <a:xfrm>
          <a:off x="-1092" y="341109"/>
          <a:ext cx="1137032" cy="1137032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F903F1EC-670D-458F-B80F-185DB8F51CA6}">
      <dsp:nvSpPr>
        <dsp:cNvPr id="0" name=""/>
        <dsp:cNvSpPr/>
      </dsp:nvSpPr>
      <dsp:spPr>
        <a:xfrm>
          <a:off x="898072" y="1819251"/>
          <a:ext cx="6824178" cy="90962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2015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itchFamily="34" charset="0"/>
              <a:cs typeface="Arial" pitchFamily="34" charset="0"/>
            </a:rPr>
            <a:t>давать работнику необходимые разъяснения по вопросам проведения специальной оценки условий труда на его рабочем месте</a:t>
          </a:r>
          <a:endParaRPr lang="ru-RU" sz="1600" kern="1200" dirty="0"/>
        </a:p>
      </dsp:txBody>
      <dsp:txXfrm>
        <a:off x="898072" y="1819251"/>
        <a:ext cx="6824178" cy="909625"/>
      </dsp:txXfrm>
    </dsp:sp>
    <dsp:sp modelId="{1BD3C157-9566-46E4-85CE-8959C20170CE}">
      <dsp:nvSpPr>
        <dsp:cNvPr id="0" name=""/>
        <dsp:cNvSpPr/>
      </dsp:nvSpPr>
      <dsp:spPr>
        <a:xfrm>
          <a:off x="449228" y="1728198"/>
          <a:ext cx="1137032" cy="1137032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3D638A18-FABD-498F-9909-20DE5CBB9C9A}">
      <dsp:nvSpPr>
        <dsp:cNvPr id="0" name=""/>
        <dsp:cNvSpPr/>
      </dsp:nvSpPr>
      <dsp:spPr>
        <a:xfrm>
          <a:off x="567423" y="3183690"/>
          <a:ext cx="7154827" cy="90962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2015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itchFamily="34" charset="0"/>
              <a:cs typeface="Arial" pitchFamily="34" charset="0"/>
            </a:rPr>
            <a:t>использовать результаты специальной оценки условий труда для реализации мероприятий, направленных на улучшение условий труда работников</a:t>
          </a:r>
          <a:endParaRPr lang="ru-RU" sz="1600" kern="1200" dirty="0"/>
        </a:p>
      </dsp:txBody>
      <dsp:txXfrm>
        <a:off x="567423" y="3183690"/>
        <a:ext cx="7154827" cy="909625"/>
      </dsp:txXfrm>
    </dsp:sp>
    <dsp:sp modelId="{A840421A-0777-4867-9F4C-193104676CFD}">
      <dsp:nvSpPr>
        <dsp:cNvPr id="0" name=""/>
        <dsp:cNvSpPr/>
      </dsp:nvSpPr>
      <dsp:spPr>
        <a:xfrm>
          <a:off x="-1092" y="3069987"/>
          <a:ext cx="1137032" cy="1137032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E58A77-5097-47D9-80D5-832F66E12982}">
      <dsp:nvSpPr>
        <dsp:cNvPr id="0" name=""/>
        <dsp:cNvSpPr/>
      </dsp:nvSpPr>
      <dsp:spPr>
        <a:xfrm>
          <a:off x="100992" y="311541"/>
          <a:ext cx="4060313" cy="181045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itchFamily="34" charset="0"/>
              <a:cs typeface="Arial" pitchFamily="34" charset="0"/>
            </a:rPr>
            <a:t>лично участвовать в проведении специальной оценки условий труда своего рабочего места</a:t>
          </a:r>
          <a:endParaRPr lang="ru-RU" sz="1500" kern="1200" dirty="0"/>
        </a:p>
      </dsp:txBody>
      <dsp:txXfrm>
        <a:off x="100992" y="311541"/>
        <a:ext cx="4060313" cy="1810456"/>
      </dsp:txXfrm>
    </dsp:sp>
    <dsp:sp modelId="{4DE8227A-8162-4F9C-A70A-3BB8F46FA561}">
      <dsp:nvSpPr>
        <dsp:cNvPr id="0" name=""/>
        <dsp:cNvSpPr/>
      </dsp:nvSpPr>
      <dsp:spPr>
        <a:xfrm>
          <a:off x="4397675" y="317497"/>
          <a:ext cx="3550698" cy="179854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itchFamily="34" charset="0"/>
              <a:cs typeface="Arial" pitchFamily="34" charset="0"/>
            </a:rPr>
            <a:t>знакомится с результатами специальной оценки условий труда своего рабочего места</a:t>
          </a:r>
          <a:endParaRPr lang="ru-RU" sz="1600" kern="1200" dirty="0"/>
        </a:p>
      </dsp:txBody>
      <dsp:txXfrm>
        <a:off x="4397675" y="317497"/>
        <a:ext cx="3550698" cy="1798545"/>
      </dsp:txXfrm>
    </dsp:sp>
    <dsp:sp modelId="{8CC957D1-F1B3-4EE1-B1AF-614642F90C8B}">
      <dsp:nvSpPr>
        <dsp:cNvPr id="0" name=""/>
        <dsp:cNvSpPr/>
      </dsp:nvSpPr>
      <dsp:spPr>
        <a:xfrm>
          <a:off x="235898" y="2501075"/>
          <a:ext cx="3868332" cy="195606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itchFamily="34" charset="0"/>
              <a:cs typeface="Arial" pitchFamily="34" charset="0"/>
            </a:rPr>
            <a:t>обращаться к работодателю (его представителю) за получением разъяснений по вопросам проведения специальной оценки условий труда своего рабочего места</a:t>
          </a:r>
          <a:endParaRPr lang="ru-RU" sz="1600" kern="1200" dirty="0"/>
        </a:p>
      </dsp:txBody>
      <dsp:txXfrm>
        <a:off x="235898" y="2501075"/>
        <a:ext cx="3868332" cy="1956063"/>
      </dsp:txXfrm>
    </dsp:sp>
    <dsp:sp modelId="{4F550570-A6D5-458A-9853-F3F708C8AACF}">
      <dsp:nvSpPr>
        <dsp:cNvPr id="0" name=""/>
        <dsp:cNvSpPr/>
      </dsp:nvSpPr>
      <dsp:spPr>
        <a:xfrm>
          <a:off x="4460687" y="2514878"/>
          <a:ext cx="3426854" cy="194226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itchFamily="34" charset="0"/>
              <a:cs typeface="Arial" pitchFamily="34" charset="0"/>
            </a:rPr>
            <a:t>обжаловать результаты специальной оценки условий труда своего рабочего места в порядке, установленном настоящим Федеральным законом и иными нормативными правовыми актами Российской Федерации</a:t>
          </a:r>
          <a:endParaRPr lang="ru-RU" sz="1600" kern="1200" dirty="0"/>
        </a:p>
      </dsp:txBody>
      <dsp:txXfrm>
        <a:off x="4460687" y="2514878"/>
        <a:ext cx="3426854" cy="194226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88C156-CD26-4A9A-9373-5B53AF431DD9}">
      <dsp:nvSpPr>
        <dsp:cNvPr id="0" name=""/>
        <dsp:cNvSpPr/>
      </dsp:nvSpPr>
      <dsp:spPr>
        <a:xfrm>
          <a:off x="0" y="0"/>
          <a:ext cx="4346649" cy="4346649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89FC0D0-36DB-41C6-A482-5AFFBC2FC394}">
      <dsp:nvSpPr>
        <dsp:cNvPr id="0" name=""/>
        <dsp:cNvSpPr/>
      </dsp:nvSpPr>
      <dsp:spPr>
        <a:xfrm>
          <a:off x="2173324" y="0"/>
          <a:ext cx="5963579" cy="434664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выявление и идентификация опасностей на рабочих местах</a:t>
          </a:r>
          <a:endParaRPr lang="ru-RU" sz="1400" kern="1200" dirty="0">
            <a:latin typeface="Arial" pitchFamily="34" charset="0"/>
            <a:cs typeface="Arial" pitchFamily="34" charset="0"/>
          </a:endParaRPr>
        </a:p>
      </dsp:txBody>
      <dsp:txXfrm>
        <a:off x="2173324" y="0"/>
        <a:ext cx="5963579" cy="695463"/>
      </dsp:txXfrm>
    </dsp:sp>
    <dsp:sp modelId="{56A9D834-F2F3-4CF6-9E5A-5A02A783BD9C}">
      <dsp:nvSpPr>
        <dsp:cNvPr id="0" name=""/>
        <dsp:cNvSpPr/>
      </dsp:nvSpPr>
      <dsp:spPr>
        <a:xfrm>
          <a:off x="456398" y="695463"/>
          <a:ext cx="3433852" cy="3433852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1CD6CA82-F651-49C5-A318-120894A3A81F}">
      <dsp:nvSpPr>
        <dsp:cNvPr id="0" name=""/>
        <dsp:cNvSpPr/>
      </dsp:nvSpPr>
      <dsp:spPr>
        <a:xfrm>
          <a:off x="2173324" y="695463"/>
          <a:ext cx="5963579" cy="343385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освобождение работодателей от уплаты страховых взносов в Пенсионный фонд Российской Федерации по дополнительным тарифам</a:t>
          </a:r>
          <a:endParaRPr lang="ru-RU" sz="700" kern="1200" dirty="0"/>
        </a:p>
      </dsp:txBody>
      <dsp:txXfrm>
        <a:off x="2173324" y="695463"/>
        <a:ext cx="5963579" cy="695463"/>
      </dsp:txXfrm>
    </dsp:sp>
    <dsp:sp modelId="{7EBD2B37-63B4-486D-8482-63E3594A711D}">
      <dsp:nvSpPr>
        <dsp:cNvPr id="0" name=""/>
        <dsp:cNvSpPr/>
      </dsp:nvSpPr>
      <dsp:spPr>
        <a:xfrm>
          <a:off x="912796" y="1390927"/>
          <a:ext cx="2521056" cy="2521056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E183ECE-AB4E-4DFE-97B0-6408AA686F8F}">
      <dsp:nvSpPr>
        <dsp:cNvPr id="0" name=""/>
        <dsp:cNvSpPr/>
      </dsp:nvSpPr>
      <dsp:spPr>
        <a:xfrm>
          <a:off x="2173324" y="1390927"/>
          <a:ext cx="5963579" cy="252105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установление работникам, занятым на рабочих местах с вредными и (или) опасными условиями труда, гарантий и компенсаций, предусмотренным трудовым законодательством</a:t>
          </a:r>
          <a:endParaRPr lang="ru-RU" sz="700" kern="1200" dirty="0"/>
        </a:p>
      </dsp:txBody>
      <dsp:txXfrm>
        <a:off x="2173324" y="1390927"/>
        <a:ext cx="5963579" cy="695463"/>
      </dsp:txXfrm>
    </dsp:sp>
    <dsp:sp modelId="{C629C294-FFF4-4FCB-B953-B961A75D4CCA}">
      <dsp:nvSpPr>
        <dsp:cNvPr id="0" name=""/>
        <dsp:cNvSpPr/>
      </dsp:nvSpPr>
      <dsp:spPr>
        <a:xfrm>
          <a:off x="1369194" y="2086391"/>
          <a:ext cx="1608260" cy="1608260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EDF70B76-B4A3-44D3-B5AE-5AFF194CD9FA}">
      <dsp:nvSpPr>
        <dsp:cNvPr id="0" name=""/>
        <dsp:cNvSpPr/>
      </dsp:nvSpPr>
      <dsp:spPr>
        <a:xfrm>
          <a:off x="2173324" y="2086391"/>
          <a:ext cx="5963579" cy="160826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мониторинг условий труда на рабочих местах с вредными и (или) опасными условиями труда</a:t>
          </a:r>
          <a:endParaRPr lang="ru-RU" sz="700" kern="1200" dirty="0"/>
        </a:p>
      </dsp:txBody>
      <dsp:txXfrm>
        <a:off x="2173324" y="2086391"/>
        <a:ext cx="5963579" cy="695463"/>
      </dsp:txXfrm>
    </dsp:sp>
    <dsp:sp modelId="{7FABFE81-8AE6-486D-BB87-487DBF3F90D4}">
      <dsp:nvSpPr>
        <dsp:cNvPr id="0" name=""/>
        <dsp:cNvSpPr/>
      </dsp:nvSpPr>
      <dsp:spPr>
        <a:xfrm>
          <a:off x="1825592" y="2781855"/>
          <a:ext cx="695463" cy="695463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376865C-03C8-48C4-BDC0-2D3D1615297A}">
      <dsp:nvSpPr>
        <dsp:cNvPr id="0" name=""/>
        <dsp:cNvSpPr/>
      </dsp:nvSpPr>
      <dsp:spPr>
        <a:xfrm>
          <a:off x="2173324" y="2781855"/>
          <a:ext cx="5963579" cy="69546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оценка соответствия условий труда на рабочих местах требованиям охраны труда</a:t>
          </a:r>
          <a:endParaRPr lang="ru-RU" sz="700" kern="1200" dirty="0"/>
        </a:p>
      </dsp:txBody>
      <dsp:txXfrm>
        <a:off x="2173324" y="2781855"/>
        <a:ext cx="5963579" cy="69546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BEDF7E-697D-4125-B01D-2E44E919B5F7}">
      <dsp:nvSpPr>
        <dsp:cNvPr id="0" name=""/>
        <dsp:cNvSpPr/>
      </dsp:nvSpPr>
      <dsp:spPr>
        <a:xfrm>
          <a:off x="369991" y="331577"/>
          <a:ext cx="1411129" cy="1411129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5566E387-8C83-43A0-AC43-05B677ABE953}">
      <dsp:nvSpPr>
        <dsp:cNvPr id="0" name=""/>
        <dsp:cNvSpPr/>
      </dsp:nvSpPr>
      <dsp:spPr>
        <a:xfrm>
          <a:off x="1075556" y="331577"/>
          <a:ext cx="7528892" cy="14111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itchFamily="34" charset="0"/>
              <a:cs typeface="Arial" pitchFamily="34" charset="0"/>
            </a:rPr>
            <a:t>Обязанности по организации и финансированию проведения специальной оценки условий труда возлагаются на работодателя</a:t>
          </a:r>
          <a:endParaRPr lang="ru-RU" sz="1600" kern="1200" dirty="0">
            <a:latin typeface="Arial" pitchFamily="34" charset="0"/>
            <a:cs typeface="Arial" pitchFamily="34" charset="0"/>
          </a:endParaRPr>
        </a:p>
      </dsp:txBody>
      <dsp:txXfrm>
        <a:off x="1075556" y="331577"/>
        <a:ext cx="7528892" cy="1411129"/>
      </dsp:txXfrm>
    </dsp:sp>
    <dsp:sp modelId="{90BFA3DB-5D94-42B6-ABF2-1DA500711771}">
      <dsp:nvSpPr>
        <dsp:cNvPr id="0" name=""/>
        <dsp:cNvSpPr/>
      </dsp:nvSpPr>
      <dsp:spPr>
        <a:xfrm>
          <a:off x="369991" y="1742706"/>
          <a:ext cx="1411129" cy="1411129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88C2F069-FB7D-4531-BDC1-C7D6D687A644}">
      <dsp:nvSpPr>
        <dsp:cNvPr id="0" name=""/>
        <dsp:cNvSpPr/>
      </dsp:nvSpPr>
      <dsp:spPr>
        <a:xfrm>
          <a:off x="1075556" y="1742706"/>
          <a:ext cx="7528892" cy="14111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itchFamily="34" charset="0"/>
              <a:cs typeface="Arial" pitchFamily="34" charset="0"/>
            </a:rPr>
            <a:t>Специальная оценка условий труда проводится совместно работодателем и организацией (организациями), имеющей аккредитацию на право проведения специальной оценки условий труда, привлекаемой работодателем для проведения специальной оценки условий труда на основании договора гражданско-правового характера (далее – аккредитованная организация) </a:t>
          </a:r>
          <a:endParaRPr lang="ru-RU" sz="1600" kern="1200" dirty="0">
            <a:latin typeface="Arial" pitchFamily="34" charset="0"/>
            <a:cs typeface="Arial" pitchFamily="34" charset="0"/>
          </a:endParaRPr>
        </a:p>
      </dsp:txBody>
      <dsp:txXfrm>
        <a:off x="1075556" y="1742706"/>
        <a:ext cx="7528892" cy="1411129"/>
      </dsp:txXfrm>
    </dsp:sp>
    <dsp:sp modelId="{00A3C5A2-958A-4B50-B283-5417084002F4}">
      <dsp:nvSpPr>
        <dsp:cNvPr id="0" name=""/>
        <dsp:cNvSpPr/>
      </dsp:nvSpPr>
      <dsp:spPr>
        <a:xfrm>
          <a:off x="369991" y="3153836"/>
          <a:ext cx="1411129" cy="1411129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7AA9E3C3-25B6-4DD8-83E2-0232A5CB9DFB}">
      <dsp:nvSpPr>
        <dsp:cNvPr id="0" name=""/>
        <dsp:cNvSpPr/>
      </dsp:nvSpPr>
      <dsp:spPr>
        <a:xfrm>
          <a:off x="1075556" y="3153836"/>
          <a:ext cx="7528892" cy="14111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itchFamily="34" charset="0"/>
              <a:cs typeface="Arial" pitchFamily="34" charset="0"/>
            </a:rPr>
            <a:t>Специальная оценка условий труда проводится на всех рабочих местах работодателя с учетом особенностей, установленных настоящим Федеральным законом</a:t>
          </a:r>
          <a:endParaRPr lang="ru-RU" sz="1600" kern="1200" dirty="0">
            <a:latin typeface="Arial" pitchFamily="34" charset="0"/>
            <a:cs typeface="Arial" pitchFamily="34" charset="0"/>
          </a:endParaRPr>
        </a:p>
      </dsp:txBody>
      <dsp:txXfrm>
        <a:off x="1075556" y="3153836"/>
        <a:ext cx="7528892" cy="141112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BEDF7E-697D-4125-B01D-2E44E919B5F7}">
      <dsp:nvSpPr>
        <dsp:cNvPr id="0" name=""/>
        <dsp:cNvSpPr/>
      </dsp:nvSpPr>
      <dsp:spPr>
        <a:xfrm>
          <a:off x="402165" y="4"/>
          <a:ext cx="1411129" cy="1411129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5566E387-8C83-43A0-AC43-05B677ABE953}">
      <dsp:nvSpPr>
        <dsp:cNvPr id="0" name=""/>
        <dsp:cNvSpPr/>
      </dsp:nvSpPr>
      <dsp:spPr>
        <a:xfrm>
          <a:off x="1075556" y="0"/>
          <a:ext cx="7528892" cy="14111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itchFamily="34" charset="0"/>
              <a:cs typeface="Arial" pitchFamily="34" charset="0"/>
            </a:rPr>
            <a:t>Специальная оценка условий труда на каждом рабочем месте осуществляется не реже одного раза в пять лет, если иное не установлено настоящим Федеральным законом</a:t>
          </a:r>
          <a:endParaRPr lang="ru-RU" sz="1600" kern="1200" dirty="0">
            <a:latin typeface="Arial" pitchFamily="34" charset="0"/>
            <a:cs typeface="Arial" pitchFamily="34" charset="0"/>
          </a:endParaRPr>
        </a:p>
      </dsp:txBody>
      <dsp:txXfrm>
        <a:off x="1075556" y="0"/>
        <a:ext cx="7528892" cy="1411129"/>
      </dsp:txXfrm>
    </dsp:sp>
    <dsp:sp modelId="{90BFA3DB-5D94-42B6-ABF2-1DA500711771}">
      <dsp:nvSpPr>
        <dsp:cNvPr id="0" name=""/>
        <dsp:cNvSpPr/>
      </dsp:nvSpPr>
      <dsp:spPr>
        <a:xfrm>
          <a:off x="350291" y="1512170"/>
          <a:ext cx="1411129" cy="1411129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88C2F069-FB7D-4531-BDC1-C7D6D687A644}">
      <dsp:nvSpPr>
        <dsp:cNvPr id="0" name=""/>
        <dsp:cNvSpPr/>
      </dsp:nvSpPr>
      <dsp:spPr>
        <a:xfrm>
          <a:off x="1075556" y="1512170"/>
          <a:ext cx="7528892" cy="14111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itchFamily="34" charset="0"/>
              <a:cs typeface="Arial" pitchFamily="34" charset="0"/>
            </a:rPr>
            <a:t>Аккредитованная организация обязана приостанавливать проведение специальной оценки условий труда (не приступать к проведению специальной оценки условий труда) в случае непредставления работодателем необходимой документации или отказа работодателя обеспечить требуемые условия проведения инструментальных и (или) лабораторных измерений и оценок факторов производственной среды и трудового процесса</a:t>
          </a:r>
          <a:endParaRPr lang="ru-RU" sz="1600" kern="1200" dirty="0">
            <a:latin typeface="Arial" pitchFamily="34" charset="0"/>
            <a:cs typeface="Arial" pitchFamily="34" charset="0"/>
          </a:endParaRPr>
        </a:p>
      </dsp:txBody>
      <dsp:txXfrm>
        <a:off x="1075556" y="1512170"/>
        <a:ext cx="7528892" cy="1411129"/>
      </dsp:txXfrm>
    </dsp:sp>
    <dsp:sp modelId="{00A3C5A2-958A-4B50-B283-5417084002F4}">
      <dsp:nvSpPr>
        <dsp:cNvPr id="0" name=""/>
        <dsp:cNvSpPr/>
      </dsp:nvSpPr>
      <dsp:spPr>
        <a:xfrm>
          <a:off x="350291" y="3168356"/>
          <a:ext cx="1411129" cy="1411129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7AA9E3C3-25B6-4DD8-83E2-0232A5CB9DFB}">
      <dsp:nvSpPr>
        <dsp:cNvPr id="0" name=""/>
        <dsp:cNvSpPr/>
      </dsp:nvSpPr>
      <dsp:spPr>
        <a:xfrm>
          <a:off x="1075556" y="3153836"/>
          <a:ext cx="7528892" cy="14111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itchFamily="34" charset="0"/>
              <a:cs typeface="Arial" pitchFamily="34" charset="0"/>
            </a:rPr>
            <a:t>Аккредитованная организация вправе отказаться от проведения специальной оценки условий труда в случае непредставления работодателем необходимой для проведения специальной оценки условий труда документации или отказа работодателя обеспечить требуемые условия проведения инструментальных и (или) лабораторных измерений и оценок факторов производственной среды и трудового процесса</a:t>
          </a:r>
          <a:endParaRPr lang="ru-RU" sz="1600" kern="1200" dirty="0">
            <a:latin typeface="Arial" pitchFamily="34" charset="0"/>
            <a:cs typeface="Arial" pitchFamily="34" charset="0"/>
          </a:endParaRPr>
        </a:p>
      </dsp:txBody>
      <dsp:txXfrm>
        <a:off x="1075556" y="3153836"/>
        <a:ext cx="7528892" cy="141112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8E204C-DB36-4DB5-BD89-80E55BEE2DE6}">
      <dsp:nvSpPr>
        <dsp:cNvPr id="0" name=""/>
        <dsp:cNvSpPr/>
      </dsp:nvSpPr>
      <dsp:spPr>
        <a:xfrm>
          <a:off x="-18236" y="519745"/>
          <a:ext cx="7920808" cy="94399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физические факторы</a:t>
          </a: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>
        <a:off x="9413" y="547394"/>
        <a:ext cx="6076410" cy="888694"/>
      </dsp:txXfrm>
    </dsp:sp>
    <dsp:sp modelId="{019B4E80-608C-4E14-8C1F-52DA5AC69F11}">
      <dsp:nvSpPr>
        <dsp:cNvPr id="0" name=""/>
        <dsp:cNvSpPr/>
      </dsp:nvSpPr>
      <dsp:spPr>
        <a:xfrm>
          <a:off x="317137" y="1927103"/>
          <a:ext cx="7862740" cy="95321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химические факторы</a:t>
          </a: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>
        <a:off x="345056" y="1955022"/>
        <a:ext cx="5981931" cy="897377"/>
      </dsp:txXfrm>
    </dsp:sp>
    <dsp:sp modelId="{B45DAD41-4607-4A55-9BB3-0E378DBCCB4A}">
      <dsp:nvSpPr>
        <dsp:cNvPr id="0" name=""/>
        <dsp:cNvSpPr/>
      </dsp:nvSpPr>
      <dsp:spPr>
        <a:xfrm>
          <a:off x="942708" y="3312370"/>
          <a:ext cx="7103377" cy="9976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биологические факторы</a:t>
          </a: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>
        <a:off x="971929" y="3341591"/>
        <a:ext cx="5396215" cy="939230"/>
      </dsp:txXfrm>
    </dsp:sp>
    <dsp:sp modelId="{7846C2B8-D1D2-472F-A89C-6289342FC50C}">
      <dsp:nvSpPr>
        <dsp:cNvPr id="0" name=""/>
        <dsp:cNvSpPr/>
      </dsp:nvSpPr>
      <dsp:spPr>
        <a:xfrm>
          <a:off x="6462459" y="1296139"/>
          <a:ext cx="1039075" cy="1039075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696251" y="1296139"/>
        <a:ext cx="571491" cy="781904"/>
      </dsp:txXfrm>
    </dsp:sp>
    <dsp:sp modelId="{36329C2A-2EBC-4FD7-8D30-9CBA001DC1B3}">
      <dsp:nvSpPr>
        <dsp:cNvPr id="0" name=""/>
        <dsp:cNvSpPr/>
      </dsp:nvSpPr>
      <dsp:spPr>
        <a:xfrm>
          <a:off x="6894512" y="2808311"/>
          <a:ext cx="1039075" cy="1039075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7128304" y="2808311"/>
        <a:ext cx="571491" cy="78190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B98B5B-E4BD-4636-9C85-07B13CF68EE6}">
      <dsp:nvSpPr>
        <dsp:cNvPr id="0" name=""/>
        <dsp:cNvSpPr/>
      </dsp:nvSpPr>
      <dsp:spPr>
        <a:xfrm>
          <a:off x="0" y="368870"/>
          <a:ext cx="7222402" cy="14873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      Тяжесть </a:t>
          </a: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труда</a:t>
          </a: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>
        <a:off x="43563" y="412433"/>
        <a:ext cx="4983043" cy="1400210"/>
      </dsp:txXfrm>
    </dsp:sp>
    <dsp:sp modelId="{68D56913-7254-447A-83FC-5DF6AA4442DE}">
      <dsp:nvSpPr>
        <dsp:cNvPr id="0" name=""/>
        <dsp:cNvSpPr/>
      </dsp:nvSpPr>
      <dsp:spPr>
        <a:xfrm>
          <a:off x="975317" y="2448263"/>
          <a:ext cx="7222402" cy="146967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                Напряженность </a:t>
          </a: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труда</a:t>
          </a: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>
        <a:off x="1018362" y="2491308"/>
        <a:ext cx="4426949" cy="1383586"/>
      </dsp:txXfrm>
    </dsp:sp>
    <dsp:sp modelId="{45B3C050-0E69-479F-A7EA-3636B6BE4521}">
      <dsp:nvSpPr>
        <dsp:cNvPr id="0" name=""/>
        <dsp:cNvSpPr/>
      </dsp:nvSpPr>
      <dsp:spPr>
        <a:xfrm>
          <a:off x="5688635" y="1656188"/>
          <a:ext cx="1434821" cy="1016944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011470" y="1656188"/>
        <a:ext cx="789151" cy="7652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9/3/layout/PieProcess">
  <dgm:title val=""/>
  <dgm:desc val=""/>
  <dgm:catLst>
    <dgm:cat type="list" pri="8600"/>
    <dgm:cat type="process" pri="4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One val="branch"/>
      <dgm:animLvl val="lvl"/>
    </dgm:varLst>
    <dgm:choose name="Name1">
      <dgm:if name="Name2" func="var" arg="dir" op="equ" val="norm">
        <dgm:alg type="lin">
          <dgm:param type="linDir" val="fromL"/>
        </dgm:alg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val="65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w" for="ch" forName="ParentComposite" refType="w" fact="0.5"/>
      <dgm:constr type="h" for="ch" forName="ParentComposite" refType="h"/>
      <dgm:constr type="w" for="ch" forName="negSibTrans" refType="h" refFor="ch" refForName="composite" fact="-0.075"/>
      <dgm:constr type="w" for="ch" forName="sibTrans" refType="w" refFor="ch" refForName="composite" fact="0.0425"/>
    </dgm:constrLst>
    <dgm:forEach name="nodesForEach" axis="ch" ptType="node" cnt="7">
      <dgm:layoutNode name="ParentComposite">
        <dgm:alg type="composite">
          <dgm:param type="ar" val="0.25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Parent" refType="w" fact="0"/>
              <dgm:constr type="t" for="ch" forName="Parent" refType="h" fact="0.275"/>
              <dgm:constr type="w" for="ch" forName="Parent" refType="w" fact="0.6"/>
              <dgm:constr type="h" for="ch" forName="Parent" refType="h" fact="0.725"/>
              <dgm:constr type="l" for="ch" forName="Chord" refType="w" fact="0"/>
              <dgm:constr type="t" for="ch" forName="Chord" refType="h" fact="0"/>
              <dgm:constr type="w" for="ch" forName="Chord" refType="w"/>
              <dgm:constr type="h" for="ch" forName="Chord" refType="h" fact="0.25"/>
              <dgm:constr type="l" for="ch" forName="Pie" refType="w" fact="0.1"/>
              <dgm:constr type="t" for="ch" forName="Pie" refType="h" fact="0.025"/>
              <dgm:constr type="w" for="ch" forName="Pie" refType="w" fact="0.8"/>
              <dgm:constr type="h" for="ch" forName="Pie" refType="h" fact="0.2"/>
            </dgm:constrLst>
          </dgm:if>
          <dgm:else name="Name6">
            <dgm:constrLst>
              <dgm:constr type="r" for="ch" forName="Parent" refType="w"/>
              <dgm:constr type="t" for="ch" forName="Parent" refType="h" fact="0.275"/>
              <dgm:constr type="w" for="ch" forName="Parent" refType="w" fact="0.6"/>
              <dgm:constr type="h" for="ch" forName="Parent" refType="h" fact="0.725"/>
              <dgm:constr type="r" for="ch" forName="Chord" refType="w"/>
              <dgm:constr type="t" for="ch" forName="Chord" refType="h" fact="0"/>
              <dgm:constr type="w" for="ch" forName="Chord" refType="w"/>
              <dgm:constr type="h" for="ch" forName="Chord" refType="h" fact="0.25"/>
              <dgm:constr type="r" for="ch" forName="Pie" refType="w" fact="0.9"/>
              <dgm:constr type="t" for="ch" forName="Pie" refType="h" fact="0.025"/>
              <dgm:constr type="w" for="ch" forName="Pie" refType="w" fact="0.8"/>
              <dgm:constr type="h" for="ch" forName="Pie" refType="h" fact="0.2"/>
            </dgm:constrLst>
          </dgm:else>
        </dgm:choose>
        <dgm:layoutNode name="Chord" styleLbl="bgShp">
          <dgm:alg type="sp"/>
          <dgm:choose name="Name7">
            <dgm:if name="Name8" func="var" arg="dir" op="equ" val="norm">
              <dgm:shape xmlns:r="http://schemas.openxmlformats.org/officeDocument/2006/relationships" type="chord" r:blip="">
                <dgm:adjLst>
                  <dgm:adj idx="1" val="80"/>
                  <dgm:adj idx="2" val="-80"/>
                </dgm:adjLst>
              </dgm:shape>
            </dgm:if>
            <dgm:else name="Name9">
              <dgm:shape xmlns:r="http://schemas.openxmlformats.org/officeDocument/2006/relationships" rot="180" type="chord" r:blip="">
                <dgm:adjLst>
                  <dgm:adj idx="1" val="80"/>
                  <dgm:adj idx="2" val="-80"/>
                </dgm:adjLst>
              </dgm:shape>
            </dgm:else>
          </dgm:choose>
          <dgm:presOf/>
        </dgm:layoutNode>
        <dgm:layoutNode name="Pie" styleLbl="alignNode1">
          <dgm:alg type="sp"/>
          <dgm:choose name="Name10">
            <dgm:if name="Name11" func="var" arg="dir" op="equ" val="norm">
              <dgm:choose name="Name12">
                <dgm:if name="Name13" axis="precedSib" ptType="node" func="cnt" op="equ" val="0">
                  <dgm:choose name="Name14">
                    <dgm:if name="Name15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16" axis="followSib" ptType="node" func="cnt" op="equ" val="1">
                      <dgm:shape xmlns:r="http://schemas.openxmlformats.org/officeDocument/2006/relationships" type="pie" r:blip="">
                        <dgm:adjLst>
                          <dgm:adj idx="1" val="180"/>
                          <dgm:adj idx="2" val="-90"/>
                        </dgm:adjLst>
                      </dgm:shape>
                    </dgm:if>
                    <dgm:if name="Name17" axis="followSib" ptType="node" func="cnt" op="equ" val="2">
                      <dgm:shape xmlns:r="http://schemas.openxmlformats.org/officeDocument/2006/relationships" type="pie" r:blip="">
                        <dgm:adjLst>
                          <dgm:adj idx="1" val="-150"/>
                          <dgm:adj idx="2" val="-90"/>
                        </dgm:adjLst>
                      </dgm:shape>
                    </dgm:if>
                    <dgm:if name="Name18" axis="followSib" ptType="node" func="cnt" op="equ" val="3">
                      <dgm:shape xmlns:r="http://schemas.openxmlformats.org/officeDocument/2006/relationships" type="pie" r:blip="">
                        <dgm:adjLst>
                          <dgm:adj idx="1" val="-135"/>
                          <dgm:adj idx="2" val="-90"/>
                        </dgm:adjLst>
                      </dgm:shape>
                    </dgm:if>
                    <dgm:if name="Name19" axis="followSib" ptType="node" func="cnt" op="equ" val="4">
                      <dgm:shape xmlns:r="http://schemas.openxmlformats.org/officeDocument/2006/relationships" type="pie" r:blip="">
                        <dgm:adjLst>
                          <dgm:adj idx="1" val="-126"/>
                          <dgm:adj idx="2" val="-90"/>
                        </dgm:adjLst>
                      </dgm:shape>
                    </dgm:if>
                    <dgm:if name="Name20" axis="followSib" ptType="node" func="cnt" op="equ" val="5">
                      <dgm:shape xmlns:r="http://schemas.openxmlformats.org/officeDocument/2006/relationships" type="pie" r:blip="">
                        <dgm:adjLst>
                          <dgm:adj idx="1" val="-120"/>
                          <dgm:adj idx="2" val="-90"/>
                        </dgm:adjLst>
                      </dgm:shape>
                    </dgm:if>
                    <dgm:else name="Name21">
                      <dgm:shape xmlns:r="http://schemas.openxmlformats.org/officeDocument/2006/relationships" type="pie" r:blip="">
                        <dgm:adjLst>
                          <dgm:adj idx="1" val="-115.7143"/>
                          <dgm:adj idx="2" val="-90"/>
                        </dgm:adjLst>
                      </dgm:shape>
                    </dgm:else>
                  </dgm:choose>
                </dgm:if>
                <dgm:if name="Name22" axis="precedSib" ptType="node" func="cnt" op="equ" val="1">
                  <dgm:choose name="Name23">
                    <dgm:if name="Name24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25" axis="followSib" ptType="node" func="cnt" op="equ" val="1">
                      <dgm:shape xmlns:r="http://schemas.openxmlformats.org/officeDocument/2006/relationships" type="pie" r:blip="">
                        <dgm:adjLst>
                          <dgm:adj idx="1" val="150"/>
                          <dgm:adj idx="2" val="-90"/>
                        </dgm:adjLst>
                      </dgm:shape>
                    </dgm:if>
                    <dgm:if name="Name26" axis="followSib" ptType="node" func="cnt" op="equ" val="2">
                      <dgm:shape xmlns:r="http://schemas.openxmlformats.org/officeDocument/2006/relationships" type="pie" r:blip="">
                        <dgm:adjLst>
                          <dgm:adj idx="1" val="180"/>
                          <dgm:adj idx="2" val="-90"/>
                        </dgm:adjLst>
                      </dgm:shape>
                    </dgm:if>
                    <dgm:if name="Name27" axis="followSib" ptType="node" func="cnt" op="equ" val="3">
                      <dgm:shape xmlns:r="http://schemas.openxmlformats.org/officeDocument/2006/relationships" type="pie" r:blip="">
                        <dgm:adjLst>
                          <dgm:adj idx="1" val="-162"/>
                          <dgm:adj idx="2" val="-90"/>
                        </dgm:adjLst>
                      </dgm:shape>
                    </dgm:if>
                    <dgm:if name="Name28" axis="followSib" ptType="node" func="cnt" op="equ" val="4">
                      <dgm:shape xmlns:r="http://schemas.openxmlformats.org/officeDocument/2006/relationships" type="pie" r:blip="">
                        <dgm:adjLst>
                          <dgm:adj idx="1" val="-150"/>
                          <dgm:adj idx="2" val="-90"/>
                        </dgm:adjLst>
                      </dgm:shape>
                    </dgm:if>
                    <dgm:else name="Name29">
                      <dgm:shape xmlns:r="http://schemas.openxmlformats.org/officeDocument/2006/relationships" type="pie" r:blip="">
                        <dgm:adjLst>
                          <dgm:adj idx="1" val="-141.4286"/>
                          <dgm:adj idx="2" val="-90"/>
                        </dgm:adjLst>
                      </dgm:shape>
                    </dgm:else>
                  </dgm:choose>
                </dgm:if>
                <dgm:if name="Name30" axis="precedSib" ptType="node" func="cnt" op="equ" val="2">
                  <dgm:choose name="Name31">
                    <dgm:if name="Name32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33" axis="followSib" ptType="node" func="cnt" op="equ" val="1">
                      <dgm:shape xmlns:r="http://schemas.openxmlformats.org/officeDocument/2006/relationships" type="pie" r:blip="">
                        <dgm:adjLst>
                          <dgm:adj idx="1" val="135"/>
                          <dgm:adj idx="2" val="-90"/>
                        </dgm:adjLst>
                      </dgm:shape>
                    </dgm:if>
                    <dgm:if name="Name34" axis="followSib" ptType="node" func="cnt" op="equ" val="2">
                      <dgm:shape xmlns:r="http://schemas.openxmlformats.org/officeDocument/2006/relationships" type="pie" r:blip="">
                        <dgm:adjLst>
                          <dgm:adj idx="1" val="162"/>
                          <dgm:adj idx="2" val="-90"/>
                        </dgm:adjLst>
                      </dgm:shape>
                    </dgm:if>
                    <dgm:if name="Name35" axis="followSib" ptType="node" func="cnt" op="equ" val="3">
                      <dgm:shape xmlns:r="http://schemas.openxmlformats.org/officeDocument/2006/relationships" type="pie" r:blip="">
                        <dgm:adjLst>
                          <dgm:adj idx="1" val="180"/>
                          <dgm:adj idx="2" val="-90"/>
                        </dgm:adjLst>
                      </dgm:shape>
                    </dgm:if>
                    <dgm:else name="Name36">
                      <dgm:shape xmlns:r="http://schemas.openxmlformats.org/officeDocument/2006/relationships" type="pie" r:blip="">
                        <dgm:adjLst>
                          <dgm:adj idx="1" val="-167.1429"/>
                          <dgm:adj idx="2" val="-90"/>
                        </dgm:adjLst>
                      </dgm:shape>
                    </dgm:else>
                  </dgm:choose>
                </dgm:if>
                <dgm:if name="Name37" axis="precedSib" ptType="node" func="cnt" op="equ" val="3">
                  <dgm:choose name="Name38">
                    <dgm:if name="Name39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40" axis="followSib" ptType="node" func="cnt" op="equ" val="1">
                      <dgm:shape xmlns:r="http://schemas.openxmlformats.org/officeDocument/2006/relationships" type="pie" r:blip="">
                        <dgm:adjLst>
                          <dgm:adj idx="1" val="126"/>
                          <dgm:adj idx="2" val="-90"/>
                        </dgm:adjLst>
                      </dgm:shape>
                    </dgm:if>
                    <dgm:if name="Name41" axis="followSib" ptType="node" func="cnt" op="equ" val="2">
                      <dgm:shape xmlns:r="http://schemas.openxmlformats.org/officeDocument/2006/relationships" type="pie" r:blip="">
                        <dgm:adjLst>
                          <dgm:adj idx="1" val="150"/>
                          <dgm:adj idx="2" val="-90"/>
                        </dgm:adjLst>
                      </dgm:shape>
                    </dgm:if>
                    <dgm:else name="Name42">
                      <dgm:shape xmlns:r="http://schemas.openxmlformats.org/officeDocument/2006/relationships" type="pie" r:blip="">
                        <dgm:adjLst>
                          <dgm:adj idx="1" val="167.1429"/>
                          <dgm:adj idx="2" val="-90"/>
                        </dgm:adjLst>
                      </dgm:shape>
                    </dgm:else>
                  </dgm:choose>
                </dgm:if>
                <dgm:if name="Name43" axis="precedSib" ptType="node" func="cnt" op="equ" val="4">
                  <dgm:choose name="Name44">
                    <dgm:if name="Name45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46" axis="followSib" ptType="node" func="cnt" op="equ" val="1">
                      <dgm:shape xmlns:r="http://schemas.openxmlformats.org/officeDocument/2006/relationships" type="pie" r:blip="">
                        <dgm:adjLst>
                          <dgm:adj idx="1" val="120"/>
                          <dgm:adj idx="2" val="-90"/>
                        </dgm:adjLst>
                      </dgm:shape>
                    </dgm:if>
                    <dgm:else name="Name47">
                      <dgm:shape xmlns:r="http://schemas.openxmlformats.org/officeDocument/2006/relationships" type="pie" r:blip="">
                        <dgm:adjLst>
                          <dgm:adj idx="1" val="141.4286"/>
                          <dgm:adj idx="2" val="-90"/>
                        </dgm:adjLst>
                      </dgm:shape>
                    </dgm:else>
                  </dgm:choose>
                </dgm:if>
                <dgm:if name="Name48" axis="precedSib" ptType="node" func="cnt" op="equ" val="5">
                  <dgm:choose name="Name49">
                    <dgm:if name="Name50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else name="Name51">
                      <dgm:shape xmlns:r="http://schemas.openxmlformats.org/officeDocument/2006/relationships" type="pie" r:blip="">
                        <dgm:adjLst>
                          <dgm:adj idx="1" val="115.7143"/>
                          <dgm:adj idx="2" val="-90"/>
                        </dgm:adjLst>
                      </dgm:shape>
                    </dgm:else>
                  </dgm:choose>
                </dgm:if>
                <dgm:else name="Name52">
                  <dgm:shape xmlns:r="http://schemas.openxmlformats.org/officeDocument/2006/relationships" type="pie" r:blip="">
                    <dgm:adjLst>
                      <dgm:adj idx="1" val="90"/>
                      <dgm:adj idx="2" val="-90"/>
                    </dgm:adjLst>
                  </dgm:shape>
                </dgm:else>
              </dgm:choose>
            </dgm:if>
            <dgm:else name="Name53">
              <dgm:choose name="Name54">
                <dgm:if name="Name55" axis="precedSib" ptType="node" func="cnt" op="equ" val="0">
                  <dgm:choose name="Name56">
                    <dgm:if name="Name57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58" axis="followSib" ptType="node" func="cnt" op="equ" val="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80"/>
                        </dgm:adjLst>
                      </dgm:shape>
                    </dgm:if>
                    <dgm:if name="Name59" axis="followSib" ptType="node" func="cnt" op="equ" val="2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50"/>
                        </dgm:adjLst>
                      </dgm:shape>
                    </dgm:if>
                    <dgm:if name="Name60" axis="followSib" ptType="node" func="cnt" op="equ" val="3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35"/>
                        </dgm:adjLst>
                      </dgm:shape>
                    </dgm:if>
                    <dgm:if name="Name61" axis="followSib" ptType="node" func="cnt" op="equ" val="4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26"/>
                        </dgm:adjLst>
                      </dgm:shape>
                    </dgm:if>
                    <dgm:if name="Name62" axis="followSib" ptType="node" func="cnt" op="equ" val="5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20"/>
                        </dgm:adjLst>
                      </dgm:shape>
                    </dgm:if>
                    <dgm:else name="Name63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15.7143"/>
                        </dgm:adjLst>
                      </dgm:shape>
                    </dgm:else>
                  </dgm:choose>
                </dgm:if>
                <dgm:if name="Name64" axis="precedSib" ptType="node" func="cnt" op="equ" val="1">
                  <dgm:choose name="Name65">
                    <dgm:if name="Name66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67" axis="followSib" ptType="node" func="cnt" op="equ" val="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50"/>
                        </dgm:adjLst>
                      </dgm:shape>
                    </dgm:if>
                    <dgm:if name="Name68" axis="followSib" ptType="node" func="cnt" op="equ" val="2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80"/>
                        </dgm:adjLst>
                      </dgm:shape>
                    </dgm:if>
                    <dgm:if name="Name69" axis="followSib" ptType="node" func="cnt" op="equ" val="3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62"/>
                        </dgm:adjLst>
                      </dgm:shape>
                    </dgm:if>
                    <dgm:if name="Name70" axis="followSib" ptType="node" func="cnt" op="equ" val="4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50"/>
                        </dgm:adjLst>
                      </dgm:shape>
                    </dgm:if>
                    <dgm:else name="Name7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41.4286"/>
                        </dgm:adjLst>
                      </dgm:shape>
                    </dgm:else>
                  </dgm:choose>
                </dgm:if>
                <dgm:if name="Name72" axis="precedSib" ptType="node" func="cnt" op="equ" val="2">
                  <dgm:choose name="Name73">
                    <dgm:if name="Name74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75" axis="followSib" ptType="node" func="cnt" op="equ" val="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35"/>
                        </dgm:adjLst>
                      </dgm:shape>
                    </dgm:if>
                    <dgm:if name="Name76" axis="followSib" ptType="node" func="cnt" op="equ" val="2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62"/>
                        </dgm:adjLst>
                      </dgm:shape>
                    </dgm:if>
                    <dgm:if name="Name77" axis="followSib" ptType="node" func="cnt" op="equ" val="3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80"/>
                        </dgm:adjLst>
                      </dgm:shape>
                    </dgm:if>
                    <dgm:else name="Name78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67.1429"/>
                        </dgm:adjLst>
                      </dgm:shape>
                    </dgm:else>
                  </dgm:choose>
                </dgm:if>
                <dgm:if name="Name79" axis="precedSib" ptType="node" func="cnt" op="equ" val="3">
                  <dgm:choose name="Name80">
                    <dgm:if name="Name81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82" axis="followSib" ptType="node" func="cnt" op="equ" val="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26"/>
                        </dgm:adjLst>
                      </dgm:shape>
                    </dgm:if>
                    <dgm:if name="Name83" axis="followSib" ptType="node" func="cnt" op="equ" val="2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50"/>
                        </dgm:adjLst>
                      </dgm:shape>
                    </dgm:if>
                    <dgm:else name="Name84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67.1429"/>
                        </dgm:adjLst>
                      </dgm:shape>
                    </dgm:else>
                  </dgm:choose>
                </dgm:if>
                <dgm:if name="Name85" axis="precedSib" ptType="node" func="cnt" op="equ" val="4">
                  <dgm:choose name="Name86">
                    <dgm:if name="Name87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88" axis="followSib" ptType="node" func="cnt" op="equ" val="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20"/>
                        </dgm:adjLst>
                      </dgm:shape>
                    </dgm:if>
                    <dgm:else name="Name89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41.4286"/>
                        </dgm:adjLst>
                      </dgm:shape>
                    </dgm:else>
                  </dgm:choose>
                </dgm:if>
                <dgm:if name="Name90" axis="precedSib" ptType="node" func="cnt" op="equ" val="5">
                  <dgm:choose name="Name91">
                    <dgm:if name="Name92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else name="Name93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15.7143"/>
                        </dgm:adjLst>
                      </dgm:shape>
                    </dgm:else>
                  </dgm:choose>
                </dgm:if>
                <dgm:else name="Name94">
                  <dgm:shape xmlns:r="http://schemas.openxmlformats.org/officeDocument/2006/relationships" rot="180" type="pie" r:blip="">
                    <dgm:adjLst>
                      <dgm:adj idx="1" val="90"/>
                      <dgm:adj idx="2" val="-90"/>
                    </dgm:adjLst>
                  </dgm:shape>
                </dgm:else>
              </dgm:choose>
            </dgm:else>
          </dgm:choose>
          <dgm:presOf/>
        </dgm:layoutNode>
        <dgm:layoutNode name="Parent" styleLbl="revTx">
          <dgm:varLst>
            <dgm:chMax val="1"/>
            <dgm:chPref val="1"/>
            <dgm:bulletEnabled val="1"/>
          </dgm:varLst>
          <dgm:choose name="Name95">
            <dgm:if name="Name96" func="var" arg="dir" op="equ" val="norm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  <dgm:param type="txAnchorVert" val="b"/>
                <dgm:param type="autoTxRot" val="grav"/>
              </dgm:alg>
            </dgm:if>
            <dgm:else name="Name97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  <dgm:param type="txAnchorVert" val="b"/>
                <dgm:param type="autoTxRot" val="grav"/>
              </dgm:alg>
            </dgm:else>
          </dgm:choose>
          <dgm:choose name="Name98">
            <dgm:if name="Name99" func="var" arg="dir" op="equ" val="norm">
              <dgm:shape xmlns:r="http://schemas.openxmlformats.org/officeDocument/2006/relationships" rot="-90" type="rect" r:blip="">
                <dgm:adjLst/>
              </dgm:shape>
            </dgm:if>
            <dgm:else name="Name100">
              <dgm:shape xmlns:r="http://schemas.openxmlformats.org/officeDocument/2006/relationships" rot="90" type="rect" r:blip="">
                <dgm:adjLst/>
              </dgm:shape>
            </dgm:else>
          </dgm:choose>
          <dgm:presOf axis="self" ptType="node"/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</dgm:layoutNode>
      <dgm:choose name="Name101">
        <dgm:if name="Name102" axis="ch" ptType="node" func="cnt" op="gte" val="1">
          <dgm:forEach name="negSibTransForEach" axis="ch" ptType="sibTrans" hideLastTrans="0" cnt="1">
            <dgm:layoutNode name="negSibTrans">
              <dgm:alg type="sp"/>
              <dgm:shape xmlns:r="http://schemas.openxmlformats.org/officeDocument/2006/relationships" r:blip="">
                <dgm:adjLst/>
              </dgm:shape>
            </dgm:layoutNode>
          </dgm:forEach>
          <dgm:layoutNode name="composite">
            <dgm:alg type="composite">
              <dgm:param type="ar" val="0.5"/>
            </dgm:alg>
            <dgm:shape xmlns:r="http://schemas.openxmlformats.org/officeDocument/2006/relationships" r:blip="">
              <dgm:adjLst/>
            </dgm:shape>
            <dgm:choose name="Name103">
              <dgm:if name="Name104" func="var" arg="dir" op="equ" val="norm">
                <dgm:constrLst>
                  <dgm:constr type="l" for="ch" forName="Child" refType="w" fact="0"/>
                  <dgm:constr type="t" for="ch" forName="Child" refType="h" fact="0"/>
                  <dgm:constr type="w" for="ch" forName="Child" refType="w"/>
                  <dgm:constr type="h" for="ch" forName="Child" refType="h"/>
                </dgm:constrLst>
              </dgm:if>
              <dgm:else name="Name105">
                <dgm:constrLst>
                  <dgm:constr type="r" for="ch" forName="Child" refType="w"/>
                  <dgm:constr type="t" for="ch" forName="Child" refType="h" fact="0"/>
                  <dgm:constr type="w" for="ch" forName="Child" refType="w"/>
                  <dgm:constr type="h" for="ch" forName="Child" refType="h"/>
                </dgm:constrLst>
              </dgm:else>
            </dgm:choose>
            <dgm:ruleLst/>
            <dgm:layoutNode name="Child" styleLbl="revTx">
              <dgm:varLst>
                <dgm:chMax val="0"/>
                <dgm:chPref val="0"/>
                <dgm:bulletEnabled val="1"/>
              </dgm:varLst>
              <dgm:choose name="Name106">
                <dgm:if name="Name107" func="var" arg="dir" op="equ" val="norm">
                  <dgm:alg type="tx">
                    <dgm:param type="parTxLTRAlign" val="l"/>
                    <dgm:param type="parTxRTLAlign" val="r"/>
                    <dgm:param type="txAnchorVert" val="t"/>
                  </dgm:alg>
                </dgm:if>
                <dgm:else name="Name108">
                  <dgm:alg type="tx">
                    <dgm:param type="parTxLTRAlign" val="r"/>
                    <dgm:param type="parTxRTLAlign" val="l"/>
                    <dgm:param type="txAnchorVert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"/>
                <dgm:constr type="rMarg" refType="primFontSz" fact="0"/>
                <dgm:constr type="tMarg" refType="primFontSz" fact="0"/>
                <dgm:constr type="bMarg" refType="primFontSz" fact="0"/>
              </dgm:constrLst>
              <dgm:ruleLst>
                <dgm:rule type="primFontSz" val="5" fact="NaN" max="NaN"/>
              </dgm:ruleLst>
            </dgm:layoutNode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</dgm:layoutNode>
          </dgm:forEach>
        </dgm:if>
        <dgm:else name="Name109"/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9/3/layout/PieProcess">
  <dgm:title val=""/>
  <dgm:desc val=""/>
  <dgm:catLst>
    <dgm:cat type="list" pri="8600"/>
    <dgm:cat type="process" pri="4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One val="branch"/>
      <dgm:animLvl val="lvl"/>
    </dgm:varLst>
    <dgm:choose name="Name1">
      <dgm:if name="Name2" func="var" arg="dir" op="equ" val="norm">
        <dgm:alg type="lin">
          <dgm:param type="linDir" val="fromL"/>
        </dgm:alg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val="65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w" for="ch" forName="ParentComposite" refType="w" fact="0.5"/>
      <dgm:constr type="h" for="ch" forName="ParentComposite" refType="h"/>
      <dgm:constr type="w" for="ch" forName="negSibTrans" refType="h" refFor="ch" refForName="composite" fact="-0.075"/>
      <dgm:constr type="w" for="ch" forName="sibTrans" refType="w" refFor="ch" refForName="composite" fact="0.0425"/>
    </dgm:constrLst>
    <dgm:forEach name="nodesForEach" axis="ch" ptType="node" cnt="7">
      <dgm:layoutNode name="ParentComposite">
        <dgm:alg type="composite">
          <dgm:param type="ar" val="0.25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Parent" refType="w" fact="0"/>
              <dgm:constr type="t" for="ch" forName="Parent" refType="h" fact="0.275"/>
              <dgm:constr type="w" for="ch" forName="Parent" refType="w" fact="0.6"/>
              <dgm:constr type="h" for="ch" forName="Parent" refType="h" fact="0.725"/>
              <dgm:constr type="l" for="ch" forName="Chord" refType="w" fact="0"/>
              <dgm:constr type="t" for="ch" forName="Chord" refType="h" fact="0"/>
              <dgm:constr type="w" for="ch" forName="Chord" refType="w"/>
              <dgm:constr type="h" for="ch" forName="Chord" refType="h" fact="0.25"/>
              <dgm:constr type="l" for="ch" forName="Pie" refType="w" fact="0.1"/>
              <dgm:constr type="t" for="ch" forName="Pie" refType="h" fact="0.025"/>
              <dgm:constr type="w" for="ch" forName="Pie" refType="w" fact="0.8"/>
              <dgm:constr type="h" for="ch" forName="Pie" refType="h" fact="0.2"/>
            </dgm:constrLst>
          </dgm:if>
          <dgm:else name="Name6">
            <dgm:constrLst>
              <dgm:constr type="r" for="ch" forName="Parent" refType="w"/>
              <dgm:constr type="t" for="ch" forName="Parent" refType="h" fact="0.275"/>
              <dgm:constr type="w" for="ch" forName="Parent" refType="w" fact="0.6"/>
              <dgm:constr type="h" for="ch" forName="Parent" refType="h" fact="0.725"/>
              <dgm:constr type="r" for="ch" forName="Chord" refType="w"/>
              <dgm:constr type="t" for="ch" forName="Chord" refType="h" fact="0"/>
              <dgm:constr type="w" for="ch" forName="Chord" refType="w"/>
              <dgm:constr type="h" for="ch" forName="Chord" refType="h" fact="0.25"/>
              <dgm:constr type="r" for="ch" forName="Pie" refType="w" fact="0.9"/>
              <dgm:constr type="t" for="ch" forName="Pie" refType="h" fact="0.025"/>
              <dgm:constr type="w" for="ch" forName="Pie" refType="w" fact="0.8"/>
              <dgm:constr type="h" for="ch" forName="Pie" refType="h" fact="0.2"/>
            </dgm:constrLst>
          </dgm:else>
        </dgm:choose>
        <dgm:layoutNode name="Chord" styleLbl="bgShp">
          <dgm:alg type="sp"/>
          <dgm:choose name="Name7">
            <dgm:if name="Name8" func="var" arg="dir" op="equ" val="norm">
              <dgm:shape xmlns:r="http://schemas.openxmlformats.org/officeDocument/2006/relationships" type="chord" r:blip="">
                <dgm:adjLst>
                  <dgm:adj idx="1" val="80"/>
                  <dgm:adj idx="2" val="-80"/>
                </dgm:adjLst>
              </dgm:shape>
            </dgm:if>
            <dgm:else name="Name9">
              <dgm:shape xmlns:r="http://schemas.openxmlformats.org/officeDocument/2006/relationships" rot="180" type="chord" r:blip="">
                <dgm:adjLst>
                  <dgm:adj idx="1" val="80"/>
                  <dgm:adj idx="2" val="-80"/>
                </dgm:adjLst>
              </dgm:shape>
            </dgm:else>
          </dgm:choose>
          <dgm:presOf/>
        </dgm:layoutNode>
        <dgm:layoutNode name="Pie" styleLbl="alignNode1">
          <dgm:alg type="sp"/>
          <dgm:choose name="Name10">
            <dgm:if name="Name11" func="var" arg="dir" op="equ" val="norm">
              <dgm:choose name="Name12">
                <dgm:if name="Name13" axis="precedSib" ptType="node" func="cnt" op="equ" val="0">
                  <dgm:choose name="Name14">
                    <dgm:if name="Name15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16" axis="followSib" ptType="node" func="cnt" op="equ" val="1">
                      <dgm:shape xmlns:r="http://schemas.openxmlformats.org/officeDocument/2006/relationships" type="pie" r:blip="">
                        <dgm:adjLst>
                          <dgm:adj idx="1" val="180"/>
                          <dgm:adj idx="2" val="-90"/>
                        </dgm:adjLst>
                      </dgm:shape>
                    </dgm:if>
                    <dgm:if name="Name17" axis="followSib" ptType="node" func="cnt" op="equ" val="2">
                      <dgm:shape xmlns:r="http://schemas.openxmlformats.org/officeDocument/2006/relationships" type="pie" r:blip="">
                        <dgm:adjLst>
                          <dgm:adj idx="1" val="-150"/>
                          <dgm:adj idx="2" val="-90"/>
                        </dgm:adjLst>
                      </dgm:shape>
                    </dgm:if>
                    <dgm:if name="Name18" axis="followSib" ptType="node" func="cnt" op="equ" val="3">
                      <dgm:shape xmlns:r="http://schemas.openxmlformats.org/officeDocument/2006/relationships" type="pie" r:blip="">
                        <dgm:adjLst>
                          <dgm:adj idx="1" val="-135"/>
                          <dgm:adj idx="2" val="-90"/>
                        </dgm:adjLst>
                      </dgm:shape>
                    </dgm:if>
                    <dgm:if name="Name19" axis="followSib" ptType="node" func="cnt" op="equ" val="4">
                      <dgm:shape xmlns:r="http://schemas.openxmlformats.org/officeDocument/2006/relationships" type="pie" r:blip="">
                        <dgm:adjLst>
                          <dgm:adj idx="1" val="-126"/>
                          <dgm:adj idx="2" val="-90"/>
                        </dgm:adjLst>
                      </dgm:shape>
                    </dgm:if>
                    <dgm:if name="Name20" axis="followSib" ptType="node" func="cnt" op="equ" val="5">
                      <dgm:shape xmlns:r="http://schemas.openxmlformats.org/officeDocument/2006/relationships" type="pie" r:blip="">
                        <dgm:adjLst>
                          <dgm:adj idx="1" val="-120"/>
                          <dgm:adj idx="2" val="-90"/>
                        </dgm:adjLst>
                      </dgm:shape>
                    </dgm:if>
                    <dgm:else name="Name21">
                      <dgm:shape xmlns:r="http://schemas.openxmlformats.org/officeDocument/2006/relationships" type="pie" r:blip="">
                        <dgm:adjLst>
                          <dgm:adj idx="1" val="-115.7143"/>
                          <dgm:adj idx="2" val="-90"/>
                        </dgm:adjLst>
                      </dgm:shape>
                    </dgm:else>
                  </dgm:choose>
                </dgm:if>
                <dgm:if name="Name22" axis="precedSib" ptType="node" func="cnt" op="equ" val="1">
                  <dgm:choose name="Name23">
                    <dgm:if name="Name24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25" axis="followSib" ptType="node" func="cnt" op="equ" val="1">
                      <dgm:shape xmlns:r="http://schemas.openxmlformats.org/officeDocument/2006/relationships" type="pie" r:blip="">
                        <dgm:adjLst>
                          <dgm:adj idx="1" val="150"/>
                          <dgm:adj idx="2" val="-90"/>
                        </dgm:adjLst>
                      </dgm:shape>
                    </dgm:if>
                    <dgm:if name="Name26" axis="followSib" ptType="node" func="cnt" op="equ" val="2">
                      <dgm:shape xmlns:r="http://schemas.openxmlformats.org/officeDocument/2006/relationships" type="pie" r:blip="">
                        <dgm:adjLst>
                          <dgm:adj idx="1" val="180"/>
                          <dgm:adj idx="2" val="-90"/>
                        </dgm:adjLst>
                      </dgm:shape>
                    </dgm:if>
                    <dgm:if name="Name27" axis="followSib" ptType="node" func="cnt" op="equ" val="3">
                      <dgm:shape xmlns:r="http://schemas.openxmlformats.org/officeDocument/2006/relationships" type="pie" r:blip="">
                        <dgm:adjLst>
                          <dgm:adj idx="1" val="-162"/>
                          <dgm:adj idx="2" val="-90"/>
                        </dgm:adjLst>
                      </dgm:shape>
                    </dgm:if>
                    <dgm:if name="Name28" axis="followSib" ptType="node" func="cnt" op="equ" val="4">
                      <dgm:shape xmlns:r="http://schemas.openxmlformats.org/officeDocument/2006/relationships" type="pie" r:blip="">
                        <dgm:adjLst>
                          <dgm:adj idx="1" val="-150"/>
                          <dgm:adj idx="2" val="-90"/>
                        </dgm:adjLst>
                      </dgm:shape>
                    </dgm:if>
                    <dgm:else name="Name29">
                      <dgm:shape xmlns:r="http://schemas.openxmlformats.org/officeDocument/2006/relationships" type="pie" r:blip="">
                        <dgm:adjLst>
                          <dgm:adj idx="1" val="-141.4286"/>
                          <dgm:adj idx="2" val="-90"/>
                        </dgm:adjLst>
                      </dgm:shape>
                    </dgm:else>
                  </dgm:choose>
                </dgm:if>
                <dgm:if name="Name30" axis="precedSib" ptType="node" func="cnt" op="equ" val="2">
                  <dgm:choose name="Name31">
                    <dgm:if name="Name32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33" axis="followSib" ptType="node" func="cnt" op="equ" val="1">
                      <dgm:shape xmlns:r="http://schemas.openxmlformats.org/officeDocument/2006/relationships" type="pie" r:blip="">
                        <dgm:adjLst>
                          <dgm:adj idx="1" val="135"/>
                          <dgm:adj idx="2" val="-90"/>
                        </dgm:adjLst>
                      </dgm:shape>
                    </dgm:if>
                    <dgm:if name="Name34" axis="followSib" ptType="node" func="cnt" op="equ" val="2">
                      <dgm:shape xmlns:r="http://schemas.openxmlformats.org/officeDocument/2006/relationships" type="pie" r:blip="">
                        <dgm:adjLst>
                          <dgm:adj idx="1" val="162"/>
                          <dgm:adj idx="2" val="-90"/>
                        </dgm:adjLst>
                      </dgm:shape>
                    </dgm:if>
                    <dgm:if name="Name35" axis="followSib" ptType="node" func="cnt" op="equ" val="3">
                      <dgm:shape xmlns:r="http://schemas.openxmlformats.org/officeDocument/2006/relationships" type="pie" r:blip="">
                        <dgm:adjLst>
                          <dgm:adj idx="1" val="180"/>
                          <dgm:adj idx="2" val="-90"/>
                        </dgm:adjLst>
                      </dgm:shape>
                    </dgm:if>
                    <dgm:else name="Name36">
                      <dgm:shape xmlns:r="http://schemas.openxmlformats.org/officeDocument/2006/relationships" type="pie" r:blip="">
                        <dgm:adjLst>
                          <dgm:adj idx="1" val="-167.1429"/>
                          <dgm:adj idx="2" val="-90"/>
                        </dgm:adjLst>
                      </dgm:shape>
                    </dgm:else>
                  </dgm:choose>
                </dgm:if>
                <dgm:if name="Name37" axis="precedSib" ptType="node" func="cnt" op="equ" val="3">
                  <dgm:choose name="Name38">
                    <dgm:if name="Name39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40" axis="followSib" ptType="node" func="cnt" op="equ" val="1">
                      <dgm:shape xmlns:r="http://schemas.openxmlformats.org/officeDocument/2006/relationships" type="pie" r:blip="">
                        <dgm:adjLst>
                          <dgm:adj idx="1" val="126"/>
                          <dgm:adj idx="2" val="-90"/>
                        </dgm:adjLst>
                      </dgm:shape>
                    </dgm:if>
                    <dgm:if name="Name41" axis="followSib" ptType="node" func="cnt" op="equ" val="2">
                      <dgm:shape xmlns:r="http://schemas.openxmlformats.org/officeDocument/2006/relationships" type="pie" r:blip="">
                        <dgm:adjLst>
                          <dgm:adj idx="1" val="150"/>
                          <dgm:adj idx="2" val="-90"/>
                        </dgm:adjLst>
                      </dgm:shape>
                    </dgm:if>
                    <dgm:else name="Name42">
                      <dgm:shape xmlns:r="http://schemas.openxmlformats.org/officeDocument/2006/relationships" type="pie" r:blip="">
                        <dgm:adjLst>
                          <dgm:adj idx="1" val="167.1429"/>
                          <dgm:adj idx="2" val="-90"/>
                        </dgm:adjLst>
                      </dgm:shape>
                    </dgm:else>
                  </dgm:choose>
                </dgm:if>
                <dgm:if name="Name43" axis="precedSib" ptType="node" func="cnt" op="equ" val="4">
                  <dgm:choose name="Name44">
                    <dgm:if name="Name45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46" axis="followSib" ptType="node" func="cnt" op="equ" val="1">
                      <dgm:shape xmlns:r="http://schemas.openxmlformats.org/officeDocument/2006/relationships" type="pie" r:blip="">
                        <dgm:adjLst>
                          <dgm:adj idx="1" val="120"/>
                          <dgm:adj idx="2" val="-90"/>
                        </dgm:adjLst>
                      </dgm:shape>
                    </dgm:if>
                    <dgm:else name="Name47">
                      <dgm:shape xmlns:r="http://schemas.openxmlformats.org/officeDocument/2006/relationships" type="pie" r:blip="">
                        <dgm:adjLst>
                          <dgm:adj idx="1" val="141.4286"/>
                          <dgm:adj idx="2" val="-90"/>
                        </dgm:adjLst>
                      </dgm:shape>
                    </dgm:else>
                  </dgm:choose>
                </dgm:if>
                <dgm:if name="Name48" axis="precedSib" ptType="node" func="cnt" op="equ" val="5">
                  <dgm:choose name="Name49">
                    <dgm:if name="Name50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else name="Name51">
                      <dgm:shape xmlns:r="http://schemas.openxmlformats.org/officeDocument/2006/relationships" type="pie" r:blip="">
                        <dgm:adjLst>
                          <dgm:adj idx="1" val="115.7143"/>
                          <dgm:adj idx="2" val="-90"/>
                        </dgm:adjLst>
                      </dgm:shape>
                    </dgm:else>
                  </dgm:choose>
                </dgm:if>
                <dgm:else name="Name52">
                  <dgm:shape xmlns:r="http://schemas.openxmlformats.org/officeDocument/2006/relationships" type="pie" r:blip="">
                    <dgm:adjLst>
                      <dgm:adj idx="1" val="90"/>
                      <dgm:adj idx="2" val="-90"/>
                    </dgm:adjLst>
                  </dgm:shape>
                </dgm:else>
              </dgm:choose>
            </dgm:if>
            <dgm:else name="Name53">
              <dgm:choose name="Name54">
                <dgm:if name="Name55" axis="precedSib" ptType="node" func="cnt" op="equ" val="0">
                  <dgm:choose name="Name56">
                    <dgm:if name="Name57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58" axis="followSib" ptType="node" func="cnt" op="equ" val="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80"/>
                        </dgm:adjLst>
                      </dgm:shape>
                    </dgm:if>
                    <dgm:if name="Name59" axis="followSib" ptType="node" func="cnt" op="equ" val="2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50"/>
                        </dgm:adjLst>
                      </dgm:shape>
                    </dgm:if>
                    <dgm:if name="Name60" axis="followSib" ptType="node" func="cnt" op="equ" val="3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35"/>
                        </dgm:adjLst>
                      </dgm:shape>
                    </dgm:if>
                    <dgm:if name="Name61" axis="followSib" ptType="node" func="cnt" op="equ" val="4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26"/>
                        </dgm:adjLst>
                      </dgm:shape>
                    </dgm:if>
                    <dgm:if name="Name62" axis="followSib" ptType="node" func="cnt" op="equ" val="5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20"/>
                        </dgm:adjLst>
                      </dgm:shape>
                    </dgm:if>
                    <dgm:else name="Name63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15.7143"/>
                        </dgm:adjLst>
                      </dgm:shape>
                    </dgm:else>
                  </dgm:choose>
                </dgm:if>
                <dgm:if name="Name64" axis="precedSib" ptType="node" func="cnt" op="equ" val="1">
                  <dgm:choose name="Name65">
                    <dgm:if name="Name66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67" axis="followSib" ptType="node" func="cnt" op="equ" val="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50"/>
                        </dgm:adjLst>
                      </dgm:shape>
                    </dgm:if>
                    <dgm:if name="Name68" axis="followSib" ptType="node" func="cnt" op="equ" val="2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80"/>
                        </dgm:adjLst>
                      </dgm:shape>
                    </dgm:if>
                    <dgm:if name="Name69" axis="followSib" ptType="node" func="cnt" op="equ" val="3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62"/>
                        </dgm:adjLst>
                      </dgm:shape>
                    </dgm:if>
                    <dgm:if name="Name70" axis="followSib" ptType="node" func="cnt" op="equ" val="4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50"/>
                        </dgm:adjLst>
                      </dgm:shape>
                    </dgm:if>
                    <dgm:else name="Name7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41.4286"/>
                        </dgm:adjLst>
                      </dgm:shape>
                    </dgm:else>
                  </dgm:choose>
                </dgm:if>
                <dgm:if name="Name72" axis="precedSib" ptType="node" func="cnt" op="equ" val="2">
                  <dgm:choose name="Name73">
                    <dgm:if name="Name74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75" axis="followSib" ptType="node" func="cnt" op="equ" val="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35"/>
                        </dgm:adjLst>
                      </dgm:shape>
                    </dgm:if>
                    <dgm:if name="Name76" axis="followSib" ptType="node" func="cnt" op="equ" val="2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62"/>
                        </dgm:adjLst>
                      </dgm:shape>
                    </dgm:if>
                    <dgm:if name="Name77" axis="followSib" ptType="node" func="cnt" op="equ" val="3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80"/>
                        </dgm:adjLst>
                      </dgm:shape>
                    </dgm:if>
                    <dgm:else name="Name78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67.1429"/>
                        </dgm:adjLst>
                      </dgm:shape>
                    </dgm:else>
                  </dgm:choose>
                </dgm:if>
                <dgm:if name="Name79" axis="precedSib" ptType="node" func="cnt" op="equ" val="3">
                  <dgm:choose name="Name80">
                    <dgm:if name="Name81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82" axis="followSib" ptType="node" func="cnt" op="equ" val="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26"/>
                        </dgm:adjLst>
                      </dgm:shape>
                    </dgm:if>
                    <dgm:if name="Name83" axis="followSib" ptType="node" func="cnt" op="equ" val="2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50"/>
                        </dgm:adjLst>
                      </dgm:shape>
                    </dgm:if>
                    <dgm:else name="Name84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67.1429"/>
                        </dgm:adjLst>
                      </dgm:shape>
                    </dgm:else>
                  </dgm:choose>
                </dgm:if>
                <dgm:if name="Name85" axis="precedSib" ptType="node" func="cnt" op="equ" val="4">
                  <dgm:choose name="Name86">
                    <dgm:if name="Name87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88" axis="followSib" ptType="node" func="cnt" op="equ" val="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20"/>
                        </dgm:adjLst>
                      </dgm:shape>
                    </dgm:if>
                    <dgm:else name="Name89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41.4286"/>
                        </dgm:adjLst>
                      </dgm:shape>
                    </dgm:else>
                  </dgm:choose>
                </dgm:if>
                <dgm:if name="Name90" axis="precedSib" ptType="node" func="cnt" op="equ" val="5">
                  <dgm:choose name="Name91">
                    <dgm:if name="Name92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else name="Name93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15.7143"/>
                        </dgm:adjLst>
                      </dgm:shape>
                    </dgm:else>
                  </dgm:choose>
                </dgm:if>
                <dgm:else name="Name94">
                  <dgm:shape xmlns:r="http://schemas.openxmlformats.org/officeDocument/2006/relationships" rot="180" type="pie" r:blip="">
                    <dgm:adjLst>
                      <dgm:adj idx="1" val="90"/>
                      <dgm:adj idx="2" val="-90"/>
                    </dgm:adjLst>
                  </dgm:shape>
                </dgm:else>
              </dgm:choose>
            </dgm:else>
          </dgm:choose>
          <dgm:presOf/>
        </dgm:layoutNode>
        <dgm:layoutNode name="Parent" styleLbl="revTx">
          <dgm:varLst>
            <dgm:chMax val="1"/>
            <dgm:chPref val="1"/>
            <dgm:bulletEnabled val="1"/>
          </dgm:varLst>
          <dgm:choose name="Name95">
            <dgm:if name="Name96" func="var" arg="dir" op="equ" val="norm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  <dgm:param type="txAnchorVert" val="b"/>
                <dgm:param type="autoTxRot" val="grav"/>
              </dgm:alg>
            </dgm:if>
            <dgm:else name="Name97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  <dgm:param type="txAnchorVert" val="b"/>
                <dgm:param type="autoTxRot" val="grav"/>
              </dgm:alg>
            </dgm:else>
          </dgm:choose>
          <dgm:choose name="Name98">
            <dgm:if name="Name99" func="var" arg="dir" op="equ" val="norm">
              <dgm:shape xmlns:r="http://schemas.openxmlformats.org/officeDocument/2006/relationships" rot="-90" type="rect" r:blip="">
                <dgm:adjLst/>
              </dgm:shape>
            </dgm:if>
            <dgm:else name="Name100">
              <dgm:shape xmlns:r="http://schemas.openxmlformats.org/officeDocument/2006/relationships" rot="90" type="rect" r:blip="">
                <dgm:adjLst/>
              </dgm:shape>
            </dgm:else>
          </dgm:choose>
          <dgm:presOf axis="self" ptType="node"/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</dgm:layoutNode>
      <dgm:choose name="Name101">
        <dgm:if name="Name102" axis="ch" ptType="node" func="cnt" op="gte" val="1">
          <dgm:forEach name="negSibTransForEach" axis="ch" ptType="sibTrans" hideLastTrans="0" cnt="1">
            <dgm:layoutNode name="negSibTrans">
              <dgm:alg type="sp"/>
              <dgm:shape xmlns:r="http://schemas.openxmlformats.org/officeDocument/2006/relationships" r:blip="">
                <dgm:adjLst/>
              </dgm:shape>
            </dgm:layoutNode>
          </dgm:forEach>
          <dgm:layoutNode name="composite">
            <dgm:alg type="composite">
              <dgm:param type="ar" val="0.5"/>
            </dgm:alg>
            <dgm:shape xmlns:r="http://schemas.openxmlformats.org/officeDocument/2006/relationships" r:blip="">
              <dgm:adjLst/>
            </dgm:shape>
            <dgm:choose name="Name103">
              <dgm:if name="Name104" func="var" arg="dir" op="equ" val="norm">
                <dgm:constrLst>
                  <dgm:constr type="l" for="ch" forName="Child" refType="w" fact="0"/>
                  <dgm:constr type="t" for="ch" forName="Child" refType="h" fact="0"/>
                  <dgm:constr type="w" for="ch" forName="Child" refType="w"/>
                  <dgm:constr type="h" for="ch" forName="Child" refType="h"/>
                </dgm:constrLst>
              </dgm:if>
              <dgm:else name="Name105">
                <dgm:constrLst>
                  <dgm:constr type="r" for="ch" forName="Child" refType="w"/>
                  <dgm:constr type="t" for="ch" forName="Child" refType="h" fact="0"/>
                  <dgm:constr type="w" for="ch" forName="Child" refType="w"/>
                  <dgm:constr type="h" for="ch" forName="Child" refType="h"/>
                </dgm:constrLst>
              </dgm:else>
            </dgm:choose>
            <dgm:ruleLst/>
            <dgm:layoutNode name="Child" styleLbl="revTx">
              <dgm:varLst>
                <dgm:chMax val="0"/>
                <dgm:chPref val="0"/>
                <dgm:bulletEnabled val="1"/>
              </dgm:varLst>
              <dgm:choose name="Name106">
                <dgm:if name="Name107" func="var" arg="dir" op="equ" val="norm">
                  <dgm:alg type="tx">
                    <dgm:param type="parTxLTRAlign" val="l"/>
                    <dgm:param type="parTxRTLAlign" val="r"/>
                    <dgm:param type="txAnchorVert" val="t"/>
                  </dgm:alg>
                </dgm:if>
                <dgm:else name="Name108">
                  <dgm:alg type="tx">
                    <dgm:param type="parTxLTRAlign" val="r"/>
                    <dgm:param type="parTxRTLAlign" val="l"/>
                    <dgm:param type="txAnchorVert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"/>
                <dgm:constr type="rMarg" refType="primFontSz" fact="0"/>
                <dgm:constr type="tMarg" refType="primFontSz" fact="0"/>
                <dgm:constr type="bMarg" refType="primFontSz" fact="0"/>
              </dgm:constrLst>
              <dgm:ruleLst>
                <dgm:rule type="primFontSz" val="5" fact="NaN" max="NaN"/>
              </dgm:ruleLst>
            </dgm:layoutNode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</dgm:layoutNode>
          </dgm:forEach>
        </dgm:if>
        <dgm:else name="Name109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AutoShape 1"/>
          <p:cNvSpPr>
            <a:spLocks noChangeArrowheads="1"/>
          </p:cNvSpPr>
          <p:nvPr/>
        </p:nvSpPr>
        <p:spPr bwMode="auto">
          <a:xfrm>
            <a:off x="0" y="0"/>
            <a:ext cx="6858000" cy="994727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36867" name="AutoShape 2"/>
          <p:cNvSpPr>
            <a:spLocks noChangeArrowheads="1"/>
          </p:cNvSpPr>
          <p:nvPr/>
        </p:nvSpPr>
        <p:spPr bwMode="auto">
          <a:xfrm>
            <a:off x="0" y="0"/>
            <a:ext cx="6858000" cy="994727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36868" name="AutoShape 3"/>
          <p:cNvSpPr>
            <a:spLocks noChangeArrowheads="1"/>
          </p:cNvSpPr>
          <p:nvPr/>
        </p:nvSpPr>
        <p:spPr bwMode="auto">
          <a:xfrm>
            <a:off x="0" y="0"/>
            <a:ext cx="6858000" cy="994727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36869" name="AutoShape 4"/>
          <p:cNvSpPr>
            <a:spLocks noChangeArrowheads="1"/>
          </p:cNvSpPr>
          <p:nvPr/>
        </p:nvSpPr>
        <p:spPr bwMode="auto">
          <a:xfrm>
            <a:off x="0" y="0"/>
            <a:ext cx="6858000" cy="994727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36870" name="AutoShape 5"/>
          <p:cNvSpPr>
            <a:spLocks noChangeArrowheads="1"/>
          </p:cNvSpPr>
          <p:nvPr/>
        </p:nvSpPr>
        <p:spPr bwMode="auto">
          <a:xfrm>
            <a:off x="0" y="0"/>
            <a:ext cx="6858000" cy="994727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36871" name="Rectangle 6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874713" y="884238"/>
            <a:ext cx="5799137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9" name="Rectangle 7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524538"/>
            <a:ext cx="6038850" cy="5224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  <p:sp>
        <p:nvSpPr>
          <p:cNvPr id="36873" name="Text Box 8"/>
          <p:cNvSpPr txBox="1">
            <a:spLocks noChangeArrowheads="1"/>
          </p:cNvSpPr>
          <p:nvPr/>
        </p:nvSpPr>
        <p:spPr bwMode="auto">
          <a:xfrm>
            <a:off x="0" y="0"/>
            <a:ext cx="3275013" cy="575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36874" name="Text Box 9"/>
          <p:cNvSpPr txBox="1">
            <a:spLocks noChangeArrowheads="1"/>
          </p:cNvSpPr>
          <p:nvPr/>
        </p:nvSpPr>
        <p:spPr bwMode="auto">
          <a:xfrm>
            <a:off x="4278313" y="0"/>
            <a:ext cx="3275012" cy="575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36875" name="Text Box 10"/>
          <p:cNvSpPr txBox="1">
            <a:spLocks noChangeArrowheads="1"/>
          </p:cNvSpPr>
          <p:nvPr/>
        </p:nvSpPr>
        <p:spPr bwMode="auto">
          <a:xfrm>
            <a:off x="0" y="11047348"/>
            <a:ext cx="3275013" cy="575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sldNum"/>
          </p:nvPr>
        </p:nvSpPr>
        <p:spPr bwMode="auto">
          <a:xfrm>
            <a:off x="4278314" y="11047348"/>
            <a:ext cx="3271837" cy="571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icrosoft YaHei" pitchFamily="32" charset="0"/>
                <a:cs typeface="Microsoft YaHei" pitchFamily="32" charset="0"/>
              </a:defRPr>
            </a:lvl1pPr>
          </a:lstStyle>
          <a:p>
            <a:pPr>
              <a:defRPr/>
            </a:pPr>
            <a:fld id="{8B44877A-927C-45BA-AA6E-951D4A8427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17341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74713" y="884238"/>
            <a:ext cx="5799137" cy="4349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B44877A-927C-45BA-AA6E-951D4A8427BB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5676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74713" y="884238"/>
            <a:ext cx="5799137" cy="4349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B44877A-927C-45BA-AA6E-951D4A8427BB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5676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74713" y="884238"/>
            <a:ext cx="5799137" cy="4349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B44877A-927C-45BA-AA6E-951D4A8427BB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5676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74713" y="884238"/>
            <a:ext cx="5799137" cy="4349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B44877A-927C-45BA-AA6E-951D4A8427BB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5676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74713" y="884238"/>
            <a:ext cx="5799137" cy="4349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B44877A-927C-45BA-AA6E-951D4A8427BB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5676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74713" y="884238"/>
            <a:ext cx="5799137" cy="4349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B44877A-927C-45BA-AA6E-951D4A8427BB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5676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74713" y="884238"/>
            <a:ext cx="5799137" cy="4349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B44877A-927C-45BA-AA6E-951D4A8427BB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5676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74713" y="884238"/>
            <a:ext cx="5799137" cy="4349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B44877A-927C-45BA-AA6E-951D4A8427BB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5676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74713" y="884238"/>
            <a:ext cx="5799137" cy="4349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B44877A-927C-45BA-AA6E-951D4A8427BB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5676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74713" y="884238"/>
            <a:ext cx="5799137" cy="4349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B44877A-927C-45BA-AA6E-951D4A8427BB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5676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74713" y="884238"/>
            <a:ext cx="5799137" cy="4349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B44877A-927C-45BA-AA6E-951D4A8427BB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567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74713" y="884238"/>
            <a:ext cx="5799137" cy="4349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B44877A-927C-45BA-AA6E-951D4A8427BB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5676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74713" y="884238"/>
            <a:ext cx="5799137" cy="4349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B44877A-927C-45BA-AA6E-951D4A8427BB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5676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74713" y="884238"/>
            <a:ext cx="5799137" cy="4349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B44877A-927C-45BA-AA6E-951D4A8427BB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5676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74713" y="884238"/>
            <a:ext cx="5799137" cy="4349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B44877A-927C-45BA-AA6E-951D4A8427BB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5676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74713" y="884238"/>
            <a:ext cx="5799137" cy="4349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B44877A-927C-45BA-AA6E-951D4A8427BB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5676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74713" y="884238"/>
            <a:ext cx="5799137" cy="4349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B44877A-927C-45BA-AA6E-951D4A8427BB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5676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74713" y="884238"/>
            <a:ext cx="5799137" cy="4349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B44877A-927C-45BA-AA6E-951D4A8427BB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5676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74713" y="884238"/>
            <a:ext cx="5799137" cy="4349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B44877A-927C-45BA-AA6E-951D4A8427BB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5676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74713" y="884238"/>
            <a:ext cx="5799137" cy="4349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B44877A-927C-45BA-AA6E-951D4A8427BB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5676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74713" y="884238"/>
            <a:ext cx="5799137" cy="4349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B44877A-927C-45BA-AA6E-951D4A8427BB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5676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74713" y="884238"/>
            <a:ext cx="5799137" cy="4349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B44877A-927C-45BA-AA6E-951D4A8427BB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567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14.6.12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8EBB2-C605-46EB-96BA-D1DC296644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05946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14.6.12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B0577B-C44D-432C-A4EE-9DA7FEE167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807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3050" y="274638"/>
            <a:ext cx="2054225" cy="584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3450" cy="5842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14.6.12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342550-05B9-4F3B-B051-703CDFCC44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820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14.6.12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565564-B9A3-4610-81DF-F3122970D1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4159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14.6.12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043B6-ED96-4763-B8F9-0BE14C6F30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48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3838" cy="4516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3438" y="1600200"/>
            <a:ext cx="4033837" cy="4516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14.6.12</a:t>
            </a: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2CD034-161B-4ADB-A205-7B314070FB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3537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14.6.12</a:t>
            </a: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3F993F-14AE-4B85-9062-55BEC217B6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9702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14.6.12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1982D-DA39-4575-B2E5-3C9AEA3553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9708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14.6.12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415C6D-E227-4F58-A058-12414A7D8E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0148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14.6.12</a:t>
            </a: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BD0E6A-8F00-4F79-B99E-10C6540295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97913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14.6.12</a:t>
            </a: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0FF364-5ED1-49D6-8E18-8DD82D30B5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9391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1000">
              <a:srgbClr val="00B0F0">
                <a:alpha val="69000"/>
              </a:srgbClr>
            </a:gs>
            <a:gs pos="11000">
              <a:schemeClr val="bg1"/>
            </a:gs>
          </a:gsLst>
          <a:lin ang="156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0075" cy="133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0075" cy="4516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24075" cy="45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hangingPunct="1">
              <a:lnSpc>
                <a:spcPct val="100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</a:tabLst>
              <a:defRPr sz="2400" smtClean="0">
                <a:solidFill>
                  <a:srgbClr val="000000"/>
                </a:solidFill>
                <a:latin typeface="+mn-lt"/>
                <a:ea typeface="Lucida Sans Unicode" charset="0"/>
                <a:cs typeface="Lucida Sans Unicode" charset="0"/>
              </a:defRPr>
            </a:lvl1pPr>
          </a:lstStyle>
          <a:p>
            <a:pPr>
              <a:defRPr/>
            </a:pPr>
            <a:r>
              <a:rPr lang="ru-RU" smtClean="0"/>
              <a:t>14.6.12</a:t>
            </a:r>
            <a:endParaRPr lang="ru-RU"/>
          </a:p>
        </p:txBody>
      </p:sp>
      <p:sp>
        <p:nvSpPr>
          <p:cNvPr id="2053" name="Text Box 4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24075" cy="45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hangingPunct="1">
              <a:lnSpc>
                <a:spcPct val="100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</a:tabLst>
              <a:defRPr sz="2400">
                <a:solidFill>
                  <a:srgbClr val="000000"/>
                </a:solidFill>
                <a:latin typeface="+mn-lt"/>
                <a:ea typeface="Lucida Sans Unicode" charset="0"/>
                <a:cs typeface="Lucida Sans Unicode" charset="0"/>
              </a:defRPr>
            </a:lvl1pPr>
          </a:lstStyle>
          <a:p>
            <a:pPr>
              <a:defRPr/>
            </a:pPr>
            <a:fld id="{607960EE-A935-4BAD-B902-13A1E9EAF2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icrosoft YaHei" pitchFamily="32" charset="0"/>
          <a:cs typeface="Microsoft YaHei" pitchFamily="32" charset="0"/>
        </a:defRPr>
      </a:lvl2pPr>
      <a:lvl3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icrosoft YaHei" pitchFamily="32" charset="0"/>
          <a:cs typeface="Microsoft YaHei" pitchFamily="32" charset="0"/>
        </a:defRPr>
      </a:lvl3pPr>
      <a:lvl4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icrosoft YaHei" pitchFamily="32" charset="0"/>
          <a:cs typeface="Microsoft YaHei" pitchFamily="32" charset="0"/>
        </a:defRPr>
      </a:lvl4pPr>
      <a:lvl5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icrosoft YaHei" pitchFamily="32" charset="0"/>
          <a:cs typeface="Microsoft YaHei" pitchFamily="32" charset="0"/>
        </a:defRPr>
      </a:lvl5pPr>
      <a:lvl6pPr marL="2514600" indent="-2286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pitchFamily="32" charset="0"/>
          <a:cs typeface="Microsoft YaHei" pitchFamily="32" charset="0"/>
        </a:defRPr>
      </a:lvl6pPr>
      <a:lvl7pPr marL="2971800" indent="-2286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pitchFamily="32" charset="0"/>
          <a:cs typeface="Microsoft YaHei" pitchFamily="32" charset="0"/>
        </a:defRPr>
      </a:lvl7pPr>
      <a:lvl8pPr marL="3429000" indent="-2286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pitchFamily="32" charset="0"/>
          <a:cs typeface="Microsoft YaHei" pitchFamily="32" charset="0"/>
        </a:defRPr>
      </a:lvl8pPr>
      <a:lvl9pPr marL="3886200" indent="-2286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pitchFamily="32" charset="0"/>
          <a:cs typeface="Microsoft YaHei" pitchFamily="32" charset="0"/>
        </a:defRPr>
      </a:lvl9pPr>
    </p:titleStyle>
    <p:bodyStyle>
      <a:lvl1pPr marL="342900" indent="-342900" algn="l" defTabSz="449263" rtl="0" eaLnBrk="0" fontAlgn="base" hangingPunct="0">
        <a:lnSpc>
          <a:spcPct val="102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102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lnSpc>
          <a:spcPct val="102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lnSpc>
          <a:spcPct val="102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eaLnBrk="0" fontAlgn="base" hangingPunct="0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eaLnBrk="0" fontAlgn="base" hangingPunct="0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eaLnBrk="0" fontAlgn="base" hangingPunct="0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eaLnBrk="0" fontAlgn="base" hangingPunct="0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1196752"/>
            <a:ext cx="813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 специальной оценке  условий труда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algn="r">
              <a:defRPr/>
            </a:pPr>
            <a:fld id="{1B415C6D-E227-4F58-A058-12414A7D8EC0}" type="slidenum">
              <a:rPr lang="ru-RU" smtClean="0"/>
              <a:pPr algn="r">
                <a:defRPr/>
              </a:pPr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663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12290" y="571327"/>
            <a:ext cx="8099970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2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Организация проведения специальной оценки условий труда</a:t>
            </a:r>
          </a:p>
        </p:txBody>
      </p:sp>
      <p:graphicFrame>
        <p:nvGraphicFramePr>
          <p:cNvPr id="8" name="Схема 7"/>
          <p:cNvGraphicFramePr/>
          <p:nvPr/>
        </p:nvGraphicFramePr>
        <p:xfrm>
          <a:off x="189255" y="1196752"/>
          <a:ext cx="8604448" cy="48965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algn="r">
              <a:defRPr/>
            </a:pPr>
            <a:fld id="{1B415C6D-E227-4F58-A058-12414A7D8EC0}" type="slidenum">
              <a:rPr lang="ru-RU" smtClean="0"/>
              <a:pPr algn="r">
                <a:defRPr/>
              </a:pPr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9924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12290" y="427311"/>
            <a:ext cx="8099970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2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Организация проведения специальной оценки условий труда</a:t>
            </a:r>
          </a:p>
        </p:txBody>
      </p:sp>
      <p:graphicFrame>
        <p:nvGraphicFramePr>
          <p:cNvPr id="6" name="Схема 5"/>
          <p:cNvGraphicFramePr/>
          <p:nvPr/>
        </p:nvGraphicFramePr>
        <p:xfrm>
          <a:off x="189255" y="1196752"/>
          <a:ext cx="8604448" cy="48965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algn="r">
              <a:defRPr/>
            </a:pPr>
            <a:fld id="{1B415C6D-E227-4F58-A058-12414A7D8EC0}" type="slidenum">
              <a:rPr lang="ru-RU" smtClean="0"/>
              <a:pPr algn="r">
                <a:defRPr/>
              </a:pPr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214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395372"/>
            <a:ext cx="889248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2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Факторы производственной среды, </a:t>
            </a:r>
            <a:r>
              <a:rPr lang="ru-RU" sz="220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оценивающиеся</a:t>
            </a:r>
            <a:r>
              <a:rPr lang="ru-RU" sz="22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в ходе </a:t>
            </a:r>
            <a:r>
              <a:rPr lang="ru-RU" sz="2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СОУТ</a:t>
            </a:r>
            <a:endParaRPr lang="ru-RU" sz="22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187699730"/>
              </p:ext>
            </p:extLst>
          </p:nvPr>
        </p:nvGraphicFramePr>
        <p:xfrm>
          <a:off x="197768" y="1052736"/>
          <a:ext cx="8496944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algn="r">
              <a:defRPr/>
            </a:pPr>
            <a:fld id="{1B415C6D-E227-4F58-A058-12414A7D8EC0}" type="slidenum">
              <a:rPr lang="ru-RU" smtClean="0"/>
              <a:pPr algn="r">
                <a:defRPr/>
              </a:pPr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35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7503" y="549841"/>
            <a:ext cx="878497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2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Факторы трудового процесса, </a:t>
            </a:r>
            <a:r>
              <a:rPr lang="ru-RU" sz="220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оценивающиеся</a:t>
            </a:r>
            <a:r>
              <a:rPr lang="ru-RU" sz="22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в ходе </a:t>
            </a:r>
            <a:r>
              <a:rPr lang="ru-RU" sz="2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СОУТ</a:t>
            </a:r>
            <a:endParaRPr lang="ru-RU" sz="22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352694413"/>
              </p:ext>
            </p:extLst>
          </p:nvPr>
        </p:nvGraphicFramePr>
        <p:xfrm>
          <a:off x="179512" y="1115915"/>
          <a:ext cx="8496944" cy="49053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algn="r">
              <a:defRPr/>
            </a:pPr>
            <a:fld id="{1B415C6D-E227-4F58-A058-12414A7D8EC0}" type="slidenum">
              <a:rPr lang="ru-RU" smtClean="0"/>
              <a:pPr algn="r">
                <a:defRPr/>
              </a:pPr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4412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0241" y="344850"/>
            <a:ext cx="7883946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2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Классификация условий труда</a:t>
            </a:r>
          </a:p>
          <a:p>
            <a:pPr>
              <a:defRPr/>
            </a:pPr>
            <a:endParaRPr lang="ru-RU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492687174"/>
              </p:ext>
            </p:extLst>
          </p:nvPr>
        </p:nvGraphicFramePr>
        <p:xfrm>
          <a:off x="375224" y="836712"/>
          <a:ext cx="8569522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Стрелка вниз 6"/>
          <p:cNvSpPr/>
          <p:nvPr/>
        </p:nvSpPr>
        <p:spPr>
          <a:xfrm>
            <a:off x="5292080" y="4005064"/>
            <a:ext cx="720725" cy="1885925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algn="r">
              <a:defRPr/>
            </a:pPr>
            <a:fld id="{1B415C6D-E227-4F58-A058-12414A7D8EC0}" type="slidenum">
              <a:rPr lang="ru-RU" smtClean="0"/>
              <a:pPr algn="r"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2234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28159" y="384430"/>
            <a:ext cx="7883946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2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Классификация условий труда</a:t>
            </a:r>
          </a:p>
          <a:p>
            <a:pPr>
              <a:defRPr/>
            </a:pPr>
            <a:endParaRPr lang="ru-RU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3688583" y="894080"/>
            <a:ext cx="1896027" cy="545871"/>
            <a:chOff x="3490380" y="-1302781"/>
            <a:chExt cx="1896027" cy="1126902"/>
          </a:xfrm>
          <a:scene3d>
            <a:camera prst="orthographicFront"/>
            <a:lightRig rig="flat" dir="t"/>
          </a:scene3d>
        </p:grpSpPr>
        <p:sp>
          <p:nvSpPr>
            <p:cNvPr id="7" name="Прямоугольник 6"/>
            <p:cNvSpPr/>
            <p:nvPr/>
          </p:nvSpPr>
          <p:spPr>
            <a:xfrm>
              <a:off x="3490380" y="-1302781"/>
              <a:ext cx="1896027" cy="1126902"/>
            </a:xfrm>
            <a:prstGeom prst="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8" name="Прямоугольник 7"/>
            <p:cNvSpPr/>
            <p:nvPr/>
          </p:nvSpPr>
          <p:spPr>
            <a:xfrm>
              <a:off x="3490381" y="-1302781"/>
              <a:ext cx="1860680" cy="104999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7620" tIns="7620" rIns="7620" bIns="7620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200" b="1" dirty="0">
                  <a:latin typeface="Arial" pitchFamily="34" charset="0"/>
                  <a:cs typeface="Arial" pitchFamily="34" charset="0"/>
                </a:rPr>
                <a:t>Вредные условия труда (3 класс)  </a:t>
              </a:r>
              <a:endParaRPr lang="ru-RU" sz="1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357548" y="815169"/>
            <a:ext cx="1977581" cy="4737447"/>
            <a:chOff x="4315348" y="318927"/>
            <a:chExt cx="1977581" cy="2289962"/>
          </a:xfrm>
          <a:scene3d>
            <a:camera prst="orthographicFront"/>
            <a:lightRig rig="flat" dir="t"/>
          </a:scene3d>
        </p:grpSpPr>
        <p:sp>
          <p:nvSpPr>
            <p:cNvPr id="10" name="Прямоугольник 9"/>
            <p:cNvSpPr/>
            <p:nvPr/>
          </p:nvSpPr>
          <p:spPr>
            <a:xfrm>
              <a:off x="4315348" y="694513"/>
              <a:ext cx="1977581" cy="1914376"/>
            </a:xfrm>
            <a:prstGeom prst="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1" name="Прямоугольник 10"/>
            <p:cNvSpPr/>
            <p:nvPr/>
          </p:nvSpPr>
          <p:spPr>
            <a:xfrm>
              <a:off x="4373799" y="318927"/>
              <a:ext cx="1860680" cy="104999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7620" tIns="7620" rIns="7620" bIns="7620" spcCol="1270" anchor="ctr"/>
            <a:lstStyle/>
            <a:p>
              <a:pPr>
                <a:defRPr/>
              </a:pPr>
              <a:endParaRPr lang="ru-RU" sz="1200" dirty="0"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endParaRPr lang="ru-RU" sz="1200" dirty="0"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endParaRPr lang="ru-RU" sz="1200" dirty="0"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endParaRPr lang="ru-RU" sz="1200" dirty="0"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endParaRPr lang="ru-RU" sz="1200" dirty="0"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endParaRPr lang="ru-RU" sz="1200" dirty="0"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endParaRPr lang="ru-RU" sz="1200" dirty="0"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endParaRPr lang="ru-RU" sz="1200" dirty="0"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endParaRPr lang="ru-RU" sz="1200" dirty="0"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endParaRPr lang="ru-RU" sz="1200" dirty="0"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endParaRPr lang="ru-RU" sz="1200" dirty="0"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endParaRPr lang="ru-RU" sz="1200" dirty="0"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endParaRPr lang="ru-RU" sz="1200" dirty="0"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endParaRPr lang="ru-RU" sz="1200" dirty="0"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endParaRPr lang="ru-RU" sz="1200" dirty="0"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endParaRPr lang="ru-RU" sz="1200" dirty="0"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endParaRPr lang="ru-RU" sz="1200" dirty="0"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endParaRPr lang="ru-RU" sz="1200" dirty="0"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r>
                <a:rPr lang="ru-RU" sz="1200" b="1" dirty="0">
                  <a:latin typeface="Arial" pitchFamily="34" charset="0"/>
                  <a:cs typeface="Arial" pitchFamily="34" charset="0"/>
                </a:rPr>
                <a:t>подкласс 3.1 (вредные условия труда 1-й степени)</a:t>
              </a:r>
              <a:r>
                <a:rPr lang="ru-RU" sz="1200" dirty="0">
                  <a:latin typeface="Arial" pitchFamily="34" charset="0"/>
                  <a:cs typeface="Arial" pitchFamily="34" charset="0"/>
                </a:rPr>
                <a:t> - условия труда, при которых на организм работника воздействуют факторы производственной среды и трудового процесса, уровни которых способны вызвать функциональные изменения в организме человека, </a:t>
              </a:r>
              <a:r>
                <a:rPr lang="ru-RU" sz="1200" dirty="0" err="1">
                  <a:latin typeface="Arial" pitchFamily="34" charset="0"/>
                  <a:cs typeface="Arial" pitchFamily="34" charset="0"/>
                </a:rPr>
                <a:t>восстанавливающиеся</a:t>
              </a:r>
              <a:r>
                <a:rPr lang="ru-RU" sz="1200" dirty="0">
                  <a:latin typeface="Arial" pitchFamily="34" charset="0"/>
                  <a:cs typeface="Arial" pitchFamily="34" charset="0"/>
                </a:rPr>
                <a:t>, как правило, при более длительном (чем к началу следующей смены) прерывании воздействия данных факторов, и увеличить риск повреждения здоровья</a:t>
              </a: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2592551" y="1442969"/>
            <a:ext cx="1977581" cy="5010366"/>
            <a:chOff x="4315348" y="318927"/>
            <a:chExt cx="1977581" cy="2421884"/>
          </a:xfrm>
          <a:scene3d>
            <a:camera prst="orthographicFront"/>
            <a:lightRig rig="flat" dir="t"/>
          </a:scene3d>
        </p:grpSpPr>
        <p:sp>
          <p:nvSpPr>
            <p:cNvPr id="13" name="Прямоугольник 12"/>
            <p:cNvSpPr/>
            <p:nvPr/>
          </p:nvSpPr>
          <p:spPr>
            <a:xfrm>
              <a:off x="4315348" y="582788"/>
              <a:ext cx="1977581" cy="2158023"/>
            </a:xfrm>
            <a:prstGeom prst="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4" name="Прямоугольник 13"/>
            <p:cNvSpPr/>
            <p:nvPr/>
          </p:nvSpPr>
          <p:spPr>
            <a:xfrm>
              <a:off x="4373799" y="318927"/>
              <a:ext cx="1860680" cy="104999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7620" tIns="7620" rIns="7620" bIns="7620" spcCol="1270" anchor="ctr"/>
            <a:lstStyle/>
            <a:p>
              <a:pPr>
                <a:defRPr/>
              </a:pPr>
              <a:endParaRPr lang="ru-RU" sz="1200" dirty="0"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endParaRPr lang="ru-RU" sz="1200" dirty="0"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endParaRPr lang="ru-RU" sz="1200" dirty="0"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endParaRPr lang="ru-RU" sz="1200" dirty="0"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endParaRPr lang="ru-RU" sz="1200" dirty="0"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endParaRPr lang="ru-RU" sz="1200" dirty="0"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endParaRPr lang="ru-RU" sz="1200" dirty="0"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endParaRPr lang="ru-RU" sz="1200" dirty="0"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endParaRPr lang="ru-RU" sz="1200" dirty="0"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endParaRPr lang="ru-RU" sz="1200" dirty="0"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endParaRPr lang="ru-RU" sz="1200" dirty="0"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endParaRPr lang="ru-RU" sz="1200" dirty="0"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endParaRPr lang="ru-RU" sz="1200" dirty="0"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endParaRPr lang="ru-RU" sz="1200" dirty="0"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endParaRPr lang="ru-RU" sz="1200" dirty="0"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endParaRPr lang="ru-RU" sz="1200" dirty="0"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endParaRPr lang="ru-RU" sz="1200" dirty="0"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endParaRPr lang="ru-RU" sz="1200" dirty="0"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r>
                <a:rPr lang="ru-RU" sz="1200" b="1" dirty="0">
                  <a:latin typeface="Arial" pitchFamily="34" charset="0"/>
                  <a:cs typeface="Arial" pitchFamily="34" charset="0"/>
                </a:rPr>
                <a:t>подкласс 3.2 (вредные условия труда 2-й степени) </a:t>
              </a:r>
              <a:r>
                <a:rPr lang="ru-RU" sz="1200" dirty="0">
                  <a:latin typeface="Arial" pitchFamily="34" charset="0"/>
                  <a:cs typeface="Arial" pitchFamily="34" charset="0"/>
                </a:rPr>
                <a:t>- условия труда, при которых на организм работника воздействуют факторы производственной среды и трудового </a:t>
              </a:r>
              <a:r>
                <a:rPr lang="ru-RU" sz="1200" dirty="0">
                  <a:latin typeface="Arial" pitchFamily="34" charset="0"/>
                  <a:cs typeface="Arial" pitchFamily="34" charset="0"/>
                </a:rPr>
                <a:t>процесса</a:t>
              </a:r>
              <a:r>
                <a:rPr lang="ru-RU" sz="1200" dirty="0">
                  <a:latin typeface="Arial" pitchFamily="34" charset="0"/>
                  <a:cs typeface="Arial" pitchFamily="34" charset="0"/>
                </a:rPr>
                <a:t>, уровни  которых способны вызвать стойкие функциональные изменения в организме работника либо привести к развитию и появлению  профессиональных заболеваний легкой степени тяжести (без потери профессиональной трудоспособности), возникающих после продолжительной экспозиции (после 15 и более лет)</a:t>
              </a:r>
            </a:p>
          </p:txBody>
        </p:sp>
      </p:grpSp>
      <p:sp>
        <p:nvSpPr>
          <p:cNvPr id="15" name="TextBox 21504"/>
          <p:cNvSpPr txBox="1">
            <a:spLocks noChangeArrowheads="1"/>
          </p:cNvSpPr>
          <p:nvPr/>
        </p:nvSpPr>
        <p:spPr bwMode="auto">
          <a:xfrm>
            <a:off x="4787900" y="1719263"/>
            <a:ext cx="1860550" cy="4708525"/>
          </a:xfrm>
          <a:prstGeom prst="rect">
            <a:avLst/>
          </a:prstGeom>
          <a:sp3d prstMaterial="dkEdge">
            <a:bevelT w="82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1200" b="1" dirty="0"/>
              <a:t>подкласс 3.3 (вредные условия труда 3-й степени)</a:t>
            </a:r>
            <a:r>
              <a:rPr lang="ru-RU" sz="1200" dirty="0"/>
              <a:t> - условия труда, при которых на организм работника воздействуют факторы производственной среды и трудового процесса, уровни которых способны вызвать стойкие функциональные изменения в организме работника либо привести к  развитию профессиональных заболеваний легкой и средней степеней тяжести (с потерей профессиональной трудоспособности) в периоде трудовой деятельности </a:t>
            </a:r>
          </a:p>
          <a:p>
            <a:pPr eaLnBrk="1" hangingPunct="1"/>
            <a:endParaRPr lang="ru-RU" sz="1200" dirty="0"/>
          </a:p>
        </p:txBody>
      </p:sp>
      <p:sp>
        <p:nvSpPr>
          <p:cNvPr id="16" name="TextBox 21507"/>
          <p:cNvSpPr txBox="1">
            <a:spLocks noChangeArrowheads="1"/>
          </p:cNvSpPr>
          <p:nvPr/>
        </p:nvSpPr>
        <p:spPr bwMode="auto">
          <a:xfrm>
            <a:off x="6908800" y="1203325"/>
            <a:ext cx="1860550" cy="4893647"/>
          </a:xfrm>
          <a:prstGeom prst="rect">
            <a:avLst/>
          </a:prstGeom>
          <a:sp3d prstMaterial="dkEdge">
            <a:bevelT w="82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en-GB"/>
            </a:defPPr>
            <a:lvl1pPr eaLnBrk="1" hangingPunct="1">
              <a:defRPr sz="1200" b="1">
                <a:solidFill>
                  <a:schemeClr val="tx1"/>
                </a:solidFill>
                <a:ea typeface="+mn-ea"/>
                <a:cs typeface="Arial" charset="0"/>
              </a:defRPr>
            </a:lvl1pPr>
            <a:lvl2pPr eaLnBrk="0" hangingPunct="0">
              <a:defRPr>
                <a:solidFill>
                  <a:schemeClr val="tx1"/>
                </a:solidFill>
                <a:ea typeface="+mn-ea"/>
                <a:cs typeface="Arial" charset="0"/>
              </a:defRPr>
            </a:lvl2pPr>
            <a:lvl3pPr eaLnBrk="0" hangingPunct="0">
              <a:defRPr>
                <a:solidFill>
                  <a:schemeClr val="tx1"/>
                </a:solidFill>
                <a:ea typeface="+mn-ea"/>
                <a:cs typeface="Arial" charset="0"/>
              </a:defRPr>
            </a:lvl3pPr>
            <a:lvl4pPr eaLnBrk="0" hangingPunct="0">
              <a:defRPr>
                <a:solidFill>
                  <a:schemeClr val="tx1"/>
                </a:solidFill>
                <a:ea typeface="+mn-ea"/>
                <a:cs typeface="Arial" charset="0"/>
              </a:defRPr>
            </a:lvl4pPr>
            <a:lvl5pPr eaLnBrk="0" hangingPunct="0">
              <a:defRPr>
                <a:solidFill>
                  <a:schemeClr val="tx1"/>
                </a:solidFill>
                <a:ea typeface="+mn-ea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ea typeface="+mn-ea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ea typeface="+mn-ea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ea typeface="+mn-ea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ea typeface="+mn-ea"/>
                <a:cs typeface="Arial" charset="0"/>
              </a:defRPr>
            </a:lvl9pPr>
          </a:lstStyle>
          <a:p>
            <a:r>
              <a:rPr lang="ru-RU" dirty="0"/>
              <a:t>подкласс 3.4 (вредные условия труда 4-й степени) - условия труда, при которых на организм работника воздействуют факторы производственной среды и трудового процесса, уровни которых способны вызвать стойкие функциональные изменения в организме работника либо привести к развитию профессиональных заболеваний тяжелой степени тяжести (с потерей общей трудоспособности) в периоде трудовой деятельности </a:t>
            </a:r>
          </a:p>
          <a:p>
            <a:endParaRPr lang="ru-RU" dirty="0"/>
          </a:p>
        </p:txBody>
      </p:sp>
      <p:cxnSp>
        <p:nvCxnSpPr>
          <p:cNvPr id="17" name="Прямая со стрелкой 16"/>
          <p:cNvCxnSpPr>
            <a:stCxn id="8" idx="1"/>
          </p:cNvCxnSpPr>
          <p:nvPr/>
        </p:nvCxnSpPr>
        <p:spPr>
          <a:xfrm flipH="1">
            <a:off x="1908175" y="1147763"/>
            <a:ext cx="1781175" cy="4206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3924300" y="1443038"/>
            <a:ext cx="360363" cy="5461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endCxn id="15" idx="0"/>
          </p:cNvCxnSpPr>
          <p:nvPr/>
        </p:nvCxnSpPr>
        <p:spPr>
          <a:xfrm>
            <a:off x="5435600" y="1443038"/>
            <a:ext cx="282575" cy="2762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584825" y="1104900"/>
            <a:ext cx="1266825" cy="3095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algn="r">
              <a:defRPr/>
            </a:pPr>
            <a:fld id="{1B415C6D-E227-4F58-A058-12414A7D8EC0}" type="slidenum">
              <a:rPr lang="ru-RU" smtClean="0"/>
              <a:pPr algn="r">
                <a:defRPr/>
              </a:pPr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0193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25070" y="404664"/>
            <a:ext cx="7434692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Оформление результатов специальной оценки условий труда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1463" y="1557338"/>
            <a:ext cx="8783637" cy="2892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ü"/>
              <a:defRPr/>
            </a:pPr>
            <a:r>
              <a:rPr lang="ru-RU" sz="1400" dirty="0">
                <a:solidFill>
                  <a:schemeClr val="tx1"/>
                </a:solidFill>
              </a:rPr>
              <a:t>Результаты специальной оценки условий труда оформляются комиссией в виде отчета</a:t>
            </a:r>
          </a:p>
          <a:p>
            <a:pPr marL="285750" indent="-285750">
              <a:buFont typeface="Wingdings" pitchFamily="2" charset="2"/>
              <a:buChar char="ü"/>
              <a:defRPr/>
            </a:pPr>
            <a:endParaRPr lang="ru-RU" sz="1400" dirty="0">
              <a:solidFill>
                <a:schemeClr val="tx1"/>
              </a:solidFill>
            </a:endParaRPr>
          </a:p>
          <a:p>
            <a:pPr marL="285750" indent="-285750">
              <a:buFont typeface="Wingdings" pitchFamily="2" charset="2"/>
              <a:buChar char="ü"/>
              <a:defRPr/>
            </a:pPr>
            <a:r>
              <a:rPr lang="ru-RU" sz="1400" dirty="0">
                <a:solidFill>
                  <a:schemeClr val="tx1"/>
                </a:solidFill>
              </a:rPr>
              <a:t>Отчет комиссии подписывается всеми членами комиссии и утверждается председателем комиссии. Член комиссии, несогласный с результатами специальной оценки условий труда, имеет право в письменной форме изложить особое мнение, которое прилагается к отчету комиссии</a:t>
            </a:r>
          </a:p>
          <a:p>
            <a:pPr marL="285750" indent="-285750">
              <a:buFont typeface="Wingdings" pitchFamily="2" charset="2"/>
              <a:buChar char="ü"/>
              <a:defRPr/>
            </a:pPr>
            <a:endParaRPr lang="ru-RU" sz="1400" dirty="0">
              <a:solidFill>
                <a:schemeClr val="tx1"/>
              </a:solidFill>
            </a:endParaRPr>
          </a:p>
          <a:p>
            <a:pPr marL="285750" indent="-285750">
              <a:buFont typeface="Wingdings" pitchFamily="2" charset="2"/>
              <a:buChar char="ü"/>
              <a:defRPr/>
            </a:pPr>
            <a:endParaRPr lang="ru-RU" sz="1400" dirty="0">
              <a:solidFill>
                <a:schemeClr val="tx1"/>
              </a:solidFill>
            </a:endParaRPr>
          </a:p>
          <a:p>
            <a:pPr marL="285750" indent="-285750">
              <a:buFont typeface="Wingdings" pitchFamily="2" charset="2"/>
              <a:buChar char="ü"/>
              <a:defRPr/>
            </a:pPr>
            <a:r>
              <a:rPr lang="ru-RU" sz="1400" dirty="0">
                <a:solidFill>
                  <a:schemeClr val="tx1"/>
                </a:solidFill>
              </a:rPr>
              <a:t>Работодатель организует ознакомление работников с результатами специальной оценки условий труда под роспись в карте специальной оценки условий труда на его рабочем месте в срок не позднее тридцати дней с момента утверждения отчета комиссии. В указанные сроки не включаются периоды временной нетрудоспособности работника, нахождения его в отпуске или в командировке</a:t>
            </a:r>
          </a:p>
          <a:p>
            <a:pPr marL="342900" indent="-342900">
              <a:buFont typeface="Wingdings" pitchFamily="2" charset="2"/>
              <a:buChar char="ü"/>
              <a:defRPr/>
            </a:pPr>
            <a:endParaRPr lang="ru-RU" sz="1400" dirty="0">
              <a:solidFill>
                <a:schemeClr val="tx1"/>
              </a:solidFill>
            </a:endParaRPr>
          </a:p>
          <a:p>
            <a:pPr marL="342900" indent="-342900">
              <a:buFont typeface="Wingdings" pitchFamily="2" charset="2"/>
              <a:buChar char="ü"/>
              <a:defRPr/>
            </a:pP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algn="r">
              <a:defRPr/>
            </a:pPr>
            <a:fld id="{1B415C6D-E227-4F58-A058-12414A7D8EC0}" type="slidenum">
              <a:rPr lang="ru-RU" smtClean="0"/>
              <a:pPr algn="r">
                <a:defRPr/>
              </a:pPr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4246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11052" y="404664"/>
            <a:ext cx="7848872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2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Особенности проведения специальной оценки условий труда на отдельных рабочих местах</a:t>
            </a:r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736600" y="1266825"/>
            <a:ext cx="8424863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buFont typeface="Wingdings" pitchFamily="2" charset="2"/>
              <a:buChar char="ü"/>
            </a:pPr>
            <a:r>
              <a:rPr lang="ru-RU" sz="1600"/>
              <a:t>При выявлении аналогичных рабочих мест специальная оценка условий труда на данных рабочих местах непосредственно производится только на 20 % рабочих мест от общего числа таких рабочих мест (но не менее двух), результаты которой применяются ко всем аналогичным рабочим местам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sz="1600"/>
              <a:t>На аналогичные рабочие места заполняется единая карта специальной оценки условий труда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sz="1600"/>
              <a:t>Условия труда и меры по их улучшению, установленные хотя бы для одного рабочего места из числа 20 % аналогичных рабочих мест, являются едиными для всех аналогичных рабочих мест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sz="1600"/>
              <a:t>Специальная оценка условий труда на рабочих местах с территориально меняющимися рабочими зонами, где рабочей зоной считается часть рабочего места, оснащенная необходимыми средствами производства, в которой один или несколько работников выполняют схожую по характеру работу или операцию, проводится путем предварительного определения типичных технологических операций со стабильным набором опасностей травмирования и повреждения здоровья и последующей их оценки при выполнении этих операций. Время выполнения каждой операции определяется экспертным путем (на основании локальных нормативных актов), путем опроса работников и их непосредственных руководителей</a:t>
            </a:r>
          </a:p>
          <a:p>
            <a:pPr eaLnBrk="1" hangingPunct="1">
              <a:buFont typeface="Wingdings" pitchFamily="2" charset="2"/>
              <a:buChar char="ü"/>
            </a:pPr>
            <a:endParaRPr lang="ru-RU" sz="160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algn="r">
              <a:defRPr/>
            </a:pPr>
            <a:fld id="{1B415C6D-E227-4F58-A058-12414A7D8EC0}" type="slidenum">
              <a:rPr lang="ru-RU" smtClean="0"/>
              <a:pPr algn="r">
                <a:defRPr/>
              </a:pPr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3073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39552" y="404664"/>
            <a:ext cx="7848872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2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Проведение внеплановой специальной оценки условий труда предусмотрено в следующих </a:t>
            </a:r>
            <a:r>
              <a:rPr lang="ru-RU" sz="2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случаях</a:t>
            </a:r>
            <a:endParaRPr lang="ru-RU" sz="22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965477512"/>
              </p:ext>
            </p:extLst>
          </p:nvPr>
        </p:nvGraphicFramePr>
        <p:xfrm>
          <a:off x="380333" y="1216929"/>
          <a:ext cx="8728742" cy="53451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algn="r">
              <a:defRPr/>
            </a:pPr>
            <a:fld id="{1B415C6D-E227-4F58-A058-12414A7D8EC0}" type="slidenum">
              <a:rPr lang="ru-RU" smtClean="0"/>
              <a:pPr algn="r">
                <a:defRPr/>
              </a:pPr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212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395536" y="1988840"/>
            <a:ext cx="8352928" cy="648072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3200" b="1" dirty="0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endParaRPr lang="ru-RU" sz="3200" b="1" dirty="0">
              <a:solidFill>
                <a:srgbClr val="0070C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404664"/>
            <a:ext cx="7848872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200" dirty="0">
                <a:solidFill>
                  <a:schemeClr val="tx1"/>
                </a:solidFill>
              </a:rPr>
              <a:t>Предоставление сведений о результатах в федеральную информационную систему</a:t>
            </a:r>
            <a:endParaRPr lang="ru-RU" sz="22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288" y="1617935"/>
            <a:ext cx="1584325" cy="5905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latin typeface="Arial" pitchFamily="34" charset="0"/>
                <a:cs typeface="Arial" pitchFamily="34" charset="0"/>
              </a:rPr>
              <a:t>Аккредитованная организация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263775" y="1617935"/>
            <a:ext cx="1862138" cy="7366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latin typeface="Arial" pitchFamily="34" charset="0"/>
                <a:cs typeface="Arial" pitchFamily="34" charset="0"/>
              </a:rPr>
              <a:t>Результаты специальной оценки условий труда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911725" y="1162323"/>
            <a:ext cx="2001838" cy="11080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latin typeface="Arial" pitchFamily="34" charset="0"/>
                <a:cs typeface="Arial" pitchFamily="34" charset="0"/>
              </a:rPr>
              <a:t>Федеральная информационная система учета результатов специальной оценки условий труда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51200" y="2860948"/>
            <a:ext cx="2536825" cy="366439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1100" dirty="0"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1100" b="1" dirty="0" smtClean="0">
                <a:latin typeface="Arial" pitchFamily="34" charset="0"/>
                <a:cs typeface="Arial" pitchFamily="34" charset="0"/>
              </a:rPr>
              <a:t>Сведения </a:t>
            </a:r>
            <a:r>
              <a:rPr lang="ru-RU" sz="1100" b="1" dirty="0">
                <a:latin typeface="Arial" pitchFamily="34" charset="0"/>
                <a:cs typeface="Arial" pitchFamily="34" charset="0"/>
              </a:rPr>
              <a:t>о работодателе:</a:t>
            </a:r>
          </a:p>
          <a:p>
            <a:pPr>
              <a:defRPr/>
            </a:pPr>
            <a:r>
              <a:rPr lang="ru-RU" sz="1100" dirty="0">
                <a:latin typeface="Arial" pitchFamily="34" charset="0"/>
                <a:cs typeface="Arial" pitchFamily="34" charset="0"/>
              </a:rPr>
              <a:t>в отношении работодателя:</a:t>
            </a:r>
          </a:p>
          <a:p>
            <a:pPr>
              <a:defRPr/>
            </a:pPr>
            <a:r>
              <a:rPr lang="ru-RU" sz="1100" dirty="0">
                <a:latin typeface="Arial" pitchFamily="34" charset="0"/>
                <a:cs typeface="Arial" pitchFamily="34" charset="0"/>
              </a:rPr>
              <a:t>а) наименование;</a:t>
            </a:r>
          </a:p>
          <a:p>
            <a:pPr>
              <a:defRPr/>
            </a:pPr>
            <a:r>
              <a:rPr lang="ru-RU" sz="1100" dirty="0">
                <a:latin typeface="Arial" pitchFamily="34" charset="0"/>
                <a:cs typeface="Arial" pitchFamily="34" charset="0"/>
              </a:rPr>
              <a:t>б) 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юр. и 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фактический адрес;</a:t>
            </a:r>
          </a:p>
          <a:p>
            <a:pPr>
              <a:defRPr/>
            </a:pPr>
            <a:r>
              <a:rPr lang="ru-RU" sz="1100" dirty="0">
                <a:latin typeface="Arial" pitchFamily="34" charset="0"/>
                <a:cs typeface="Arial" pitchFamily="34" charset="0"/>
              </a:rPr>
              <a:t>в) форма собственности;</a:t>
            </a:r>
          </a:p>
          <a:p>
            <a:pPr>
              <a:defRPr/>
            </a:pPr>
            <a:r>
              <a:rPr lang="ru-RU" sz="1100" dirty="0">
                <a:latin typeface="Arial" pitchFamily="34" charset="0"/>
                <a:cs typeface="Arial" pitchFamily="34" charset="0"/>
              </a:rPr>
              <a:t>г) идентификационный номер налогоплательщика;</a:t>
            </a:r>
          </a:p>
          <a:p>
            <a:pPr>
              <a:defRPr/>
            </a:pPr>
            <a:r>
              <a:rPr lang="ru-RU" sz="1100" dirty="0">
                <a:latin typeface="Arial" pitchFamily="34" charset="0"/>
                <a:cs typeface="Arial" pitchFamily="34" charset="0"/>
              </a:rPr>
              <a:t>д) основной 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гос. 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регистрационный номер; </a:t>
            </a:r>
          </a:p>
          <a:p>
            <a:pPr>
              <a:defRPr/>
            </a:pPr>
            <a:r>
              <a:rPr lang="ru-RU" sz="1100" dirty="0">
                <a:latin typeface="Arial" pitchFamily="34" charset="0"/>
                <a:cs typeface="Arial" pitchFamily="34" charset="0"/>
              </a:rPr>
              <a:t>е) код по Общероссийскому классификатору предприятий и организаций; </a:t>
            </a:r>
          </a:p>
          <a:p>
            <a:pPr>
              <a:defRPr/>
            </a:pPr>
            <a:r>
              <a:rPr lang="ru-RU" sz="1100" dirty="0">
                <a:latin typeface="Arial" pitchFamily="34" charset="0"/>
                <a:cs typeface="Arial" pitchFamily="34" charset="0"/>
              </a:rPr>
              <a:t>ж) код по Общероссийскому классификатору видов экономической деятельности; </a:t>
            </a:r>
          </a:p>
          <a:p>
            <a:pPr>
              <a:defRPr/>
            </a:pPr>
            <a:r>
              <a:rPr lang="ru-RU" sz="1100" dirty="0">
                <a:latin typeface="Arial" pitchFamily="34" charset="0"/>
                <a:cs typeface="Arial" pitchFamily="34" charset="0"/>
              </a:rPr>
              <a:t>з) код по Общероссийскому классификатору объектов административно-территориального деления;</a:t>
            </a:r>
          </a:p>
          <a:p>
            <a:pPr>
              <a:defRPr/>
            </a:pPr>
            <a:r>
              <a:rPr lang="ru-RU" sz="1100" dirty="0">
                <a:latin typeface="Arial" pitchFamily="34" charset="0"/>
                <a:cs typeface="Arial" pitchFamily="34" charset="0"/>
              </a:rPr>
              <a:t>и) численность работников;</a:t>
            </a:r>
          </a:p>
          <a:p>
            <a:pPr>
              <a:defRPr/>
            </a:pPr>
            <a:r>
              <a:rPr lang="ru-RU" sz="1100" dirty="0">
                <a:latin typeface="Arial" pitchFamily="34" charset="0"/>
                <a:cs typeface="Arial" pitchFamily="34" charset="0"/>
              </a:rPr>
              <a:t>к) количество рабочих мест и т.д.</a:t>
            </a:r>
            <a:endParaRPr lang="ru-RU" sz="1200" dirty="0"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5288" y="2860948"/>
            <a:ext cx="2451100" cy="24495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100" b="1" dirty="0">
                <a:latin typeface="Arial" pitchFamily="34" charset="0"/>
                <a:cs typeface="Arial" pitchFamily="34" charset="0"/>
              </a:rPr>
              <a:t>Сведения о рабочих местах:</a:t>
            </a:r>
          </a:p>
          <a:p>
            <a:pPr>
              <a:defRPr/>
            </a:pPr>
            <a:r>
              <a:rPr lang="ru-RU" sz="1100" dirty="0">
                <a:latin typeface="Arial" pitchFamily="34" charset="0"/>
                <a:cs typeface="Arial" pitchFamily="34" charset="0"/>
              </a:rPr>
              <a:t>а) индивидуальный номер рабочего места;</a:t>
            </a:r>
          </a:p>
          <a:p>
            <a:pPr>
              <a:defRPr/>
            </a:pPr>
            <a:r>
              <a:rPr lang="ru-RU" sz="1100" dirty="0">
                <a:latin typeface="Arial" pitchFamily="34" charset="0"/>
                <a:cs typeface="Arial" pitchFamily="34" charset="0"/>
              </a:rPr>
              <a:t>б) наименование рабочего места;</a:t>
            </a:r>
          </a:p>
          <a:p>
            <a:pPr>
              <a:defRPr/>
            </a:pPr>
            <a:r>
              <a:rPr lang="ru-RU" sz="1100" dirty="0">
                <a:latin typeface="Arial" pitchFamily="34" charset="0"/>
                <a:cs typeface="Arial" pitchFamily="34" charset="0"/>
              </a:rPr>
              <a:t>в) код профессии в соответствии с Общероссийским классификатором профессий рабочих, должностей служащих и тарифных разрядов;</a:t>
            </a:r>
          </a:p>
          <a:p>
            <a:pPr>
              <a:defRPr/>
            </a:pPr>
            <a:r>
              <a:rPr lang="ru-RU" sz="1100" dirty="0">
                <a:latin typeface="Arial" pitchFamily="34" charset="0"/>
                <a:cs typeface="Arial" pitchFamily="34" charset="0"/>
              </a:rPr>
              <a:t>г) численность работников, занятых на рабочем месте (из них женщин);</a:t>
            </a:r>
          </a:p>
          <a:p>
            <a:pPr>
              <a:defRPr/>
            </a:pPr>
            <a:r>
              <a:rPr lang="ru-RU" sz="1100" dirty="0">
                <a:latin typeface="Arial" pitchFamily="34" charset="0"/>
                <a:cs typeface="Arial" pitchFamily="34" charset="0"/>
              </a:rPr>
              <a:t>д) основание для предоставления пенсионных льгот и 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т.д.</a:t>
            </a:r>
            <a:endParaRPr 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262688" y="2833960"/>
            <a:ext cx="2449512" cy="33750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1100" b="1" dirty="0"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1100" b="1" dirty="0">
                <a:latin typeface="Arial" pitchFamily="34" charset="0"/>
                <a:cs typeface="Arial" pitchFamily="34" charset="0"/>
              </a:rPr>
              <a:t>Сведения о работниках:</a:t>
            </a:r>
          </a:p>
          <a:p>
            <a:pPr>
              <a:defRPr/>
            </a:pPr>
            <a:r>
              <a:rPr lang="ru-RU" sz="1100" dirty="0">
                <a:latin typeface="Arial" pitchFamily="34" charset="0"/>
                <a:cs typeface="Arial" pitchFamily="34" charset="0"/>
              </a:rPr>
              <a:t>а) фамилия, имя, отчество;</a:t>
            </a:r>
          </a:p>
          <a:p>
            <a:pPr>
              <a:defRPr/>
            </a:pPr>
            <a:r>
              <a:rPr lang="ru-RU" sz="1100" dirty="0">
                <a:latin typeface="Arial" pitchFamily="34" charset="0"/>
                <a:cs typeface="Arial" pitchFamily="34" charset="0"/>
              </a:rPr>
              <a:t>б) страховой номер индивидуального лицевого счета, содержащийся в страховом свидетельстве обязательного пенсионного страхования (СНИЛС);</a:t>
            </a:r>
          </a:p>
          <a:p>
            <a:pPr>
              <a:defRPr/>
            </a:pPr>
            <a:r>
              <a:rPr lang="ru-RU" sz="1100" dirty="0">
                <a:latin typeface="Arial" pitchFamily="34" charset="0"/>
                <a:cs typeface="Arial" pitchFamily="34" charset="0"/>
              </a:rPr>
              <a:t>в) дата рождения;</a:t>
            </a:r>
          </a:p>
          <a:p>
            <a:pPr>
              <a:defRPr/>
            </a:pPr>
            <a:r>
              <a:rPr lang="ru-RU" sz="1100" dirty="0">
                <a:latin typeface="Arial" pitchFamily="34" charset="0"/>
                <a:cs typeface="Arial" pitchFamily="34" charset="0"/>
              </a:rPr>
              <a:t>г) место рождения (населенный пункт);</a:t>
            </a:r>
          </a:p>
          <a:p>
            <a:pPr>
              <a:defRPr/>
            </a:pPr>
            <a:r>
              <a:rPr lang="ru-RU" sz="1100" dirty="0">
                <a:latin typeface="Arial" pitchFamily="34" charset="0"/>
                <a:cs typeface="Arial" pitchFamily="34" charset="0"/>
              </a:rPr>
              <a:t>д) пол;</a:t>
            </a:r>
          </a:p>
          <a:p>
            <a:pPr>
              <a:defRPr/>
            </a:pPr>
            <a:r>
              <a:rPr lang="ru-RU" sz="1100" dirty="0">
                <a:latin typeface="Arial" pitchFamily="34" charset="0"/>
                <a:cs typeface="Arial" pitchFamily="34" charset="0"/>
              </a:rPr>
              <a:t>е) стаж работы на текущем рабочем месте; </a:t>
            </a:r>
          </a:p>
          <a:p>
            <a:pPr>
              <a:defRPr/>
            </a:pPr>
            <a:r>
              <a:rPr lang="ru-RU" sz="1100" dirty="0">
                <a:latin typeface="Arial" pitchFamily="34" charset="0"/>
                <a:cs typeface="Arial" pitchFamily="34" charset="0"/>
              </a:rPr>
              <a:t>ж) общий стаж работы;</a:t>
            </a:r>
          </a:p>
          <a:p>
            <a:pPr>
              <a:defRPr/>
            </a:pPr>
            <a:r>
              <a:rPr lang="ru-RU" sz="1100" dirty="0">
                <a:latin typeface="Arial" pitchFamily="34" charset="0"/>
                <a:cs typeface="Arial" pitchFamily="34" charset="0"/>
              </a:rPr>
              <a:t>з) общий стаж работы во вредных условиях труда;</a:t>
            </a:r>
          </a:p>
          <a:p>
            <a:pPr>
              <a:defRPr/>
            </a:pPr>
            <a:r>
              <a:rPr lang="ru-RU" sz="1100" dirty="0">
                <a:latin typeface="Arial" pitchFamily="34" charset="0"/>
                <a:cs typeface="Arial" pitchFamily="34" charset="0"/>
              </a:rPr>
              <a:t>и) общий стаж работы в опасных условиях</a:t>
            </a:r>
          </a:p>
          <a:p>
            <a:pPr algn="ctr">
              <a:defRPr/>
            </a:pPr>
            <a:endParaRPr lang="ru-RU" sz="11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Прямая со стрелкой 12"/>
          <p:cNvCxnSpPr>
            <a:stCxn id="7" idx="3"/>
          </p:cNvCxnSpPr>
          <p:nvPr/>
        </p:nvCxnSpPr>
        <p:spPr>
          <a:xfrm>
            <a:off x="1979613" y="1913210"/>
            <a:ext cx="28416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8" idx="3"/>
          </p:cNvCxnSpPr>
          <p:nvPr/>
        </p:nvCxnSpPr>
        <p:spPr>
          <a:xfrm flipV="1">
            <a:off x="4125913" y="1986235"/>
            <a:ext cx="78581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stCxn id="9" idx="2"/>
          </p:cNvCxnSpPr>
          <p:nvPr/>
        </p:nvCxnSpPr>
        <p:spPr>
          <a:xfrm>
            <a:off x="5911850" y="2270398"/>
            <a:ext cx="0" cy="2762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1835150" y="2546623"/>
            <a:ext cx="59055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1835150" y="2546623"/>
            <a:ext cx="0" cy="3143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7740650" y="2546623"/>
            <a:ext cx="0" cy="2873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4787900" y="2546623"/>
            <a:ext cx="0" cy="2873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stCxn id="8" idx="2"/>
          </p:cNvCxnSpPr>
          <p:nvPr/>
        </p:nvCxnSpPr>
        <p:spPr>
          <a:xfrm flipH="1">
            <a:off x="3195638" y="2354535"/>
            <a:ext cx="0" cy="192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algn="r">
              <a:defRPr/>
            </a:pPr>
            <a:fld id="{1B415C6D-E227-4F58-A058-12414A7D8EC0}" type="slidenum">
              <a:rPr lang="ru-RU" smtClean="0"/>
              <a:pPr algn="r">
                <a:defRPr/>
              </a:pPr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5628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7504" y="715343"/>
            <a:ext cx="885698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2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+mj-lt"/>
                <a:cs typeface="Arial" pitchFamily="34" charset="0"/>
              </a:rPr>
              <a:t>Причины разработки Федерального </a:t>
            </a:r>
            <a:r>
              <a:rPr lang="ru-RU" sz="2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+mj-lt"/>
                <a:cs typeface="Arial" pitchFamily="34" charset="0"/>
              </a:rPr>
              <a:t>закона 28.12.2013 № 426-ФЗ «О </a:t>
            </a:r>
            <a:r>
              <a:rPr lang="ru-RU" sz="22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+mj-lt"/>
                <a:cs typeface="Arial" pitchFamily="34" charset="0"/>
              </a:rPr>
              <a:t>специальной оценке условий труда»</a:t>
            </a:r>
          </a:p>
        </p:txBody>
      </p:sp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503238" y="1844675"/>
            <a:ext cx="8137525" cy="397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indent="360000" algn="just">
              <a:buFont typeface="Wingdings" pitchFamily="2" charset="2"/>
              <a:buChar char="ü"/>
            </a:pPr>
            <a:r>
              <a:rPr lang="ru-RU" sz="1400" dirty="0"/>
              <a:t>Федеральный закон от 03.12.2012 № 243-ФЗ «О внесении изменений в отдельные законодательные акты Российской Федерации по вопросам обязательного пенсионного страхования». В соответствии с указанным законом в </a:t>
            </a:r>
            <a:r>
              <a:rPr lang="ru-RU" sz="1400" dirty="0" smtClean="0"/>
              <a:t>Федеральном законе </a:t>
            </a:r>
            <a:r>
              <a:rPr lang="ru-RU" sz="1400" dirty="0"/>
              <a:t>от </a:t>
            </a:r>
            <a:r>
              <a:rPr lang="ru-RU" sz="1400" dirty="0" smtClean="0"/>
              <a:t>24.07.2009</a:t>
            </a:r>
            <a:r>
              <a:rPr lang="ru-RU" sz="1400" dirty="0"/>
              <a:t> </a:t>
            </a:r>
            <a:r>
              <a:rPr lang="ru-RU" sz="1400" dirty="0" smtClean="0"/>
              <a:t> №212-ФЗ </a:t>
            </a:r>
            <a:r>
              <a:rPr lang="ru-RU" sz="1400" dirty="0"/>
              <a:t>«О   страховых взносах в Пенсионный фонд Российской Федерации, Фонд социального страхования Российской Федерации, Федеральный фонд обязательного медицинского страхования» введена новая статья 58.3 «Дополнительные тарифы страховых взносов для отдельных категорий плательщиков страховых взносов с 1 января 2013 года». Освобождение от данных взносов возможно на основе </a:t>
            </a:r>
            <a:r>
              <a:rPr lang="ru-RU" sz="1400" dirty="0" smtClean="0"/>
              <a:t>системы </a:t>
            </a:r>
            <a:r>
              <a:rPr lang="ru-RU" sz="1400" dirty="0"/>
              <a:t>специальной </a:t>
            </a:r>
            <a:r>
              <a:rPr lang="ru-RU" sz="1400" dirty="0" smtClean="0"/>
              <a:t>оценки </a:t>
            </a:r>
            <a:r>
              <a:rPr lang="ru-RU" sz="1400" dirty="0"/>
              <a:t>условий труда.</a:t>
            </a:r>
          </a:p>
          <a:p>
            <a:pPr marL="0" indent="360000" algn="just">
              <a:buFont typeface="Arial" charset="0"/>
              <a:buChar char="•"/>
            </a:pPr>
            <a:endParaRPr lang="ru-RU" sz="1400" dirty="0"/>
          </a:p>
          <a:p>
            <a:pPr marL="0" indent="360000" algn="just">
              <a:buFont typeface="Wingdings" pitchFamily="2" charset="2"/>
              <a:buChar char="ü"/>
            </a:pPr>
            <a:r>
              <a:rPr lang="ru-RU" sz="1400" dirty="0"/>
              <a:t>Необходимость создания единой системы специальной оценки условий труда обеспечивающей назначения компенсаций, страховых тарифов, скидок  (надбавок), а также размеров отчислений в Пенсионный фонд Российской Федерации с целью установления ответственности работодателя за  состояние условий охраны труда находящегося в его введении рабочих местах. Указанное поручение утверждено Президентом Российской Федерации  22.12.2012 г. (п. 22 Перечня Поручений по реализации Послания Президента Российской Федерации Федеральному Собранию Российской Федерации от 12.12.2012 г.).</a:t>
            </a:r>
          </a:p>
          <a:p>
            <a:pPr marL="0" indent="360000" algn="just" eaLnBrk="1" hangingPunct="1">
              <a:lnSpc>
                <a:spcPct val="80000"/>
              </a:lnSpc>
              <a:buFont typeface="Wingdings" pitchFamily="2" charset="2"/>
              <a:buChar char="ü"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algn="r">
              <a:defRPr/>
            </a:pPr>
            <a:fld id="{1B415C6D-E227-4F58-A058-12414A7D8EC0}" type="slidenum">
              <a:rPr lang="ru-RU" smtClean="0"/>
              <a:pPr algn="r"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1981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>
            <a:spLocks noChangeArrowheads="1"/>
          </p:cNvSpPr>
          <p:nvPr/>
        </p:nvSpPr>
        <p:spPr bwMode="auto">
          <a:xfrm>
            <a:off x="539750" y="404813"/>
            <a:ext cx="78486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200" dirty="0">
                <a:solidFill>
                  <a:schemeClr val="tx1"/>
                </a:solidFill>
              </a:rPr>
              <a:t>Требования </a:t>
            </a:r>
            <a:r>
              <a:rPr lang="ru-RU" sz="2200" dirty="0" smtClean="0">
                <a:solidFill>
                  <a:schemeClr val="tx1"/>
                </a:solidFill>
              </a:rPr>
              <a:t>к организациям, осуществляющим </a:t>
            </a:r>
            <a:r>
              <a:rPr lang="ru-RU" sz="2200" dirty="0">
                <a:solidFill>
                  <a:schemeClr val="tx1"/>
                </a:solidFill>
              </a:rPr>
              <a:t>специальную оценку условий </a:t>
            </a:r>
            <a:r>
              <a:rPr lang="ru-RU" sz="2200" dirty="0" smtClean="0">
                <a:solidFill>
                  <a:schemeClr val="tx1"/>
                </a:solidFill>
              </a:rPr>
              <a:t>труда</a:t>
            </a:r>
            <a:endParaRPr lang="ru-RU" sz="2200" dirty="0">
              <a:solidFill>
                <a:schemeClr val="tx1"/>
              </a:solidFill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75649100"/>
              </p:ext>
            </p:extLst>
          </p:nvPr>
        </p:nvGraphicFramePr>
        <p:xfrm>
          <a:off x="415258" y="1174254"/>
          <a:ext cx="8728742" cy="53451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algn="r">
              <a:defRPr/>
            </a:pPr>
            <a:fld id="{1B415C6D-E227-4F58-A058-12414A7D8EC0}" type="slidenum">
              <a:rPr lang="ru-RU" smtClean="0"/>
              <a:pPr algn="r">
                <a:defRPr/>
              </a:pPr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4145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11"/>
          <p:cNvSpPr>
            <a:spLocks noChangeArrowheads="1"/>
          </p:cNvSpPr>
          <p:nvPr/>
        </p:nvSpPr>
        <p:spPr bwMode="auto">
          <a:xfrm>
            <a:off x="319633" y="859359"/>
            <a:ext cx="842883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solidFill>
                  <a:schemeClr val="tx1"/>
                </a:solidFill>
              </a:rPr>
              <a:t>Органы государственного контроля </a:t>
            </a:r>
            <a:r>
              <a:rPr lang="ru-RU" sz="2200" dirty="0" smtClean="0">
                <a:solidFill>
                  <a:schemeClr val="tx1"/>
                </a:solidFill>
              </a:rPr>
              <a:t>за </a:t>
            </a:r>
            <a:r>
              <a:rPr lang="ru-RU" sz="2200" dirty="0">
                <a:solidFill>
                  <a:schemeClr val="tx1"/>
                </a:solidFill>
              </a:rPr>
              <a:t>соблюдением требований </a:t>
            </a:r>
            <a:r>
              <a:rPr lang="ru-RU" sz="2200" dirty="0" smtClean="0">
                <a:solidFill>
                  <a:schemeClr val="tx1"/>
                </a:solidFill>
              </a:rPr>
              <a:t>федерального </a:t>
            </a:r>
            <a:r>
              <a:rPr lang="ru-RU" sz="2200" dirty="0">
                <a:solidFill>
                  <a:schemeClr val="tx1"/>
                </a:solidFill>
              </a:rPr>
              <a:t>закона </a:t>
            </a: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755650" y="2229098"/>
            <a:ext cx="7993063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buFont typeface="Wingdings" pitchFamily="2" charset="2"/>
              <a:buChar char="ü"/>
            </a:pPr>
            <a:r>
              <a:rPr lang="ru-RU" sz="2000" dirty="0" err="1"/>
              <a:t>Роструд</a:t>
            </a:r>
            <a:r>
              <a:rPr lang="ru-RU" sz="2000" dirty="0"/>
              <a:t> (за деятельностью организаций)</a:t>
            </a:r>
          </a:p>
          <a:p>
            <a:pPr eaLnBrk="1" hangingPunct="1">
              <a:buFont typeface="Wingdings" pitchFamily="2" charset="2"/>
              <a:buChar char="ü"/>
            </a:pPr>
            <a:endParaRPr lang="ru-RU" sz="2000" dirty="0"/>
          </a:p>
          <a:p>
            <a:pPr eaLnBrk="1" hangingPunct="1">
              <a:buFont typeface="Wingdings" pitchFamily="2" charset="2"/>
              <a:buChar char="ü"/>
            </a:pPr>
            <a:r>
              <a:rPr lang="ru-RU" sz="2000" dirty="0" err="1" smtClean="0"/>
              <a:t>Росаккредитация</a:t>
            </a:r>
            <a:r>
              <a:rPr lang="ru-RU" sz="2000" dirty="0" smtClean="0"/>
              <a:t> </a:t>
            </a:r>
            <a:r>
              <a:rPr lang="ru-RU" sz="2000" dirty="0"/>
              <a:t>(за деятельностью лабораторий)</a:t>
            </a:r>
          </a:p>
          <a:p>
            <a:pPr eaLnBrk="1" hangingPunct="1">
              <a:buFont typeface="Wingdings" pitchFamily="2" charset="2"/>
              <a:buChar char="ü"/>
            </a:pPr>
            <a:endParaRPr lang="ru-RU" sz="2000" dirty="0"/>
          </a:p>
          <a:p>
            <a:pPr eaLnBrk="1" hangingPunct="1">
              <a:buFont typeface="Wingdings" pitchFamily="2" charset="2"/>
              <a:buChar char="ü"/>
            </a:pPr>
            <a:r>
              <a:rPr lang="ru-RU" sz="2000" dirty="0"/>
              <a:t>Минтруд (за деятельностью экспертов)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algn="r">
              <a:defRPr/>
            </a:pPr>
            <a:fld id="{1B415C6D-E227-4F58-A058-12414A7D8EC0}" type="slidenum">
              <a:rPr lang="ru-RU" smtClean="0"/>
              <a:pPr algn="r">
                <a:defRPr/>
              </a:pPr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7480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1"/>
          <p:cNvSpPr>
            <a:spLocks noChangeArrowheads="1"/>
          </p:cNvSpPr>
          <p:nvPr/>
        </p:nvSpPr>
        <p:spPr bwMode="auto">
          <a:xfrm>
            <a:off x="539750" y="404813"/>
            <a:ext cx="78486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200" dirty="0">
                <a:solidFill>
                  <a:schemeClr val="tx1"/>
                </a:solidFill>
              </a:rPr>
              <a:t>Контроль и надзор за проведением специальной оценки условий труда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400675" y="1235075"/>
            <a:ext cx="2189163" cy="8651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458913" y="1300163"/>
            <a:ext cx="2159000" cy="93662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223000" y="2587625"/>
            <a:ext cx="2374900" cy="8651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989138" y="2646363"/>
            <a:ext cx="2879725" cy="71913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55638" y="3951288"/>
            <a:ext cx="2482850" cy="8636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725988" y="3814763"/>
            <a:ext cx="2376487" cy="71913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178050" y="5157788"/>
            <a:ext cx="2286000" cy="84137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059363" y="5157788"/>
            <a:ext cx="2043112" cy="84137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29" name="Прямая со стрелкой 28"/>
          <p:cNvCxnSpPr/>
          <p:nvPr/>
        </p:nvCxnSpPr>
        <p:spPr>
          <a:xfrm>
            <a:off x="7235825" y="2111375"/>
            <a:ext cx="0" cy="4762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23" idx="1"/>
            <a:endCxn id="24" idx="3"/>
          </p:cNvCxnSpPr>
          <p:nvPr/>
        </p:nvCxnSpPr>
        <p:spPr>
          <a:xfrm flipH="1" flipV="1">
            <a:off x="4868863" y="3005138"/>
            <a:ext cx="1354137" cy="142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2870200" y="2236788"/>
            <a:ext cx="0" cy="4238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H="1">
            <a:off x="3851275" y="4533900"/>
            <a:ext cx="1208088" cy="5937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6223000" y="4562475"/>
            <a:ext cx="0" cy="5953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H="1">
            <a:off x="2771775" y="3389313"/>
            <a:ext cx="504825" cy="5619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H="1">
            <a:off x="395288" y="5373688"/>
            <a:ext cx="1782762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V="1">
            <a:off x="395288" y="1882775"/>
            <a:ext cx="0" cy="3490913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395288" y="1882775"/>
            <a:ext cx="106362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8" name="TextBox 26633"/>
          <p:cNvSpPr txBox="1">
            <a:spLocks noChangeArrowheads="1"/>
          </p:cNvSpPr>
          <p:nvPr/>
        </p:nvSpPr>
        <p:spPr bwMode="auto">
          <a:xfrm>
            <a:off x="5597525" y="1450975"/>
            <a:ext cx="18303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  ПРОФСОЮЗ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4725988" y="3814763"/>
            <a:ext cx="2376487" cy="71913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0" name="TextBox 26635"/>
          <p:cNvSpPr txBox="1">
            <a:spLocks noChangeArrowheads="1"/>
          </p:cNvSpPr>
          <p:nvPr/>
        </p:nvSpPr>
        <p:spPr bwMode="auto">
          <a:xfrm>
            <a:off x="1698625" y="1584325"/>
            <a:ext cx="1800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dirty="0"/>
              <a:t>Работодатель</a:t>
            </a:r>
          </a:p>
        </p:txBody>
      </p:sp>
      <p:sp>
        <p:nvSpPr>
          <p:cNvPr id="41" name="TextBox 26636"/>
          <p:cNvSpPr txBox="1">
            <a:spLocks noChangeArrowheads="1"/>
          </p:cNvSpPr>
          <p:nvPr/>
        </p:nvSpPr>
        <p:spPr bwMode="auto">
          <a:xfrm>
            <a:off x="927100" y="4173538"/>
            <a:ext cx="21955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1600"/>
              <a:t>    Нет нарушений</a:t>
            </a:r>
          </a:p>
        </p:txBody>
      </p:sp>
      <p:sp>
        <p:nvSpPr>
          <p:cNvPr id="42" name="TextBox 26637"/>
          <p:cNvSpPr txBox="1">
            <a:spLocks noChangeArrowheads="1"/>
          </p:cNvSpPr>
          <p:nvPr/>
        </p:nvSpPr>
        <p:spPr bwMode="auto">
          <a:xfrm>
            <a:off x="2043113" y="2754313"/>
            <a:ext cx="260191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1600"/>
              <a:t>Специальная оценка     условий труда</a:t>
            </a:r>
          </a:p>
        </p:txBody>
      </p:sp>
      <p:sp>
        <p:nvSpPr>
          <p:cNvPr id="43" name="TextBox 26641"/>
          <p:cNvSpPr txBox="1">
            <a:spLocks noChangeArrowheads="1"/>
          </p:cNvSpPr>
          <p:nvPr/>
        </p:nvSpPr>
        <p:spPr bwMode="auto">
          <a:xfrm>
            <a:off x="5059363" y="4019550"/>
            <a:ext cx="20796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1400" dirty="0"/>
              <a:t>Нарушения имеются</a:t>
            </a:r>
          </a:p>
        </p:txBody>
      </p:sp>
      <p:sp>
        <p:nvSpPr>
          <p:cNvPr id="44" name="TextBox 26634"/>
          <p:cNvSpPr txBox="1">
            <a:spLocks noChangeArrowheads="1"/>
          </p:cNvSpPr>
          <p:nvPr/>
        </p:nvSpPr>
        <p:spPr bwMode="auto">
          <a:xfrm>
            <a:off x="6642100" y="2854325"/>
            <a:ext cx="18938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dirty="0"/>
              <a:t>РОСТРУД</a:t>
            </a:r>
          </a:p>
        </p:txBody>
      </p:sp>
      <p:sp>
        <p:nvSpPr>
          <p:cNvPr id="45" name="TextBox 26642"/>
          <p:cNvSpPr txBox="1">
            <a:spLocks noChangeArrowheads="1"/>
          </p:cNvSpPr>
          <p:nvPr/>
        </p:nvSpPr>
        <p:spPr bwMode="auto">
          <a:xfrm>
            <a:off x="2268538" y="5229225"/>
            <a:ext cx="2087562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1400"/>
              <a:t>Штраф, приостановление аккредитации</a:t>
            </a:r>
          </a:p>
        </p:txBody>
      </p:sp>
      <p:sp>
        <p:nvSpPr>
          <p:cNvPr id="46" name="TextBox 26643"/>
          <p:cNvSpPr txBox="1">
            <a:spLocks noChangeArrowheads="1"/>
          </p:cNvSpPr>
          <p:nvPr/>
        </p:nvSpPr>
        <p:spPr bwMode="auto">
          <a:xfrm>
            <a:off x="5059363" y="5229225"/>
            <a:ext cx="188912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1400"/>
              <a:t>Информация в Россаккредитацию и Минтруд России</a:t>
            </a:r>
          </a:p>
        </p:txBody>
      </p:sp>
      <p:cxnSp>
        <p:nvCxnSpPr>
          <p:cNvPr id="47" name="Прямая со стрелкой 46"/>
          <p:cNvCxnSpPr/>
          <p:nvPr/>
        </p:nvCxnSpPr>
        <p:spPr>
          <a:xfrm>
            <a:off x="4725988" y="3360738"/>
            <a:ext cx="1189037" cy="4540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algn="r">
              <a:defRPr/>
            </a:pPr>
            <a:fld id="{1B415C6D-E227-4F58-A058-12414A7D8EC0}" type="slidenum">
              <a:rPr lang="ru-RU" smtClean="0"/>
              <a:pPr algn="r">
                <a:defRPr/>
              </a:pPr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706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рямоугольник 11"/>
          <p:cNvSpPr>
            <a:spLocks noChangeArrowheads="1"/>
          </p:cNvSpPr>
          <p:nvPr/>
        </p:nvSpPr>
        <p:spPr bwMode="auto">
          <a:xfrm>
            <a:off x="438150" y="499319"/>
            <a:ext cx="837723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solidFill>
                  <a:schemeClr val="tx1"/>
                </a:solidFill>
              </a:rPr>
              <a:t>Информатизация системы учета результатов специальной оценки условий </a:t>
            </a:r>
            <a:r>
              <a:rPr lang="ru-RU" sz="2200" dirty="0" smtClean="0">
                <a:solidFill>
                  <a:schemeClr val="tx1"/>
                </a:solidFill>
              </a:rPr>
              <a:t>труда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3419475" y="3012852"/>
            <a:ext cx="2881313" cy="125888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Федеральная государственная информационная система учета результатов специальной оценки условий труда</a:t>
            </a:r>
            <a:endParaRPr lang="ru-RU" sz="1400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4725988" y="1598389"/>
            <a:ext cx="1944687" cy="9350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Организации, проводящие специальную оценку условий труда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2627313" y="1598389"/>
            <a:ext cx="1944687" cy="9350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Организации, проводящие специальную оценку условий труда</a:t>
            </a: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539750" y="2990627"/>
            <a:ext cx="2370138" cy="126047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Индивидуальный (персонифицированный) учет в системе обязательного пенсионного страхования</a:t>
            </a: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88975" y="4941664"/>
            <a:ext cx="2220913" cy="8636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Arial" pitchFamily="34" charset="0"/>
                <a:cs typeface="Arial" pitchFamily="34" charset="0"/>
              </a:rPr>
              <a:t>Пенсионный фонд Российской Федерации</a:t>
            </a: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3851275" y="4913089"/>
            <a:ext cx="2222500" cy="8636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Arial" pitchFamily="34" charset="0"/>
                <a:cs typeface="Arial" pitchFamily="34" charset="0"/>
              </a:rPr>
              <a:t>Минтруд России</a:t>
            </a: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732588" y="4797202"/>
            <a:ext cx="2220912" cy="8636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Фонд социального страхования Российской Федерации</a:t>
            </a: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732588" y="3209702"/>
            <a:ext cx="2220912" cy="86518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Федеральная служба по труду и занятости Российской Федерации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438150" y="1598389"/>
            <a:ext cx="1944688" cy="9350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Организации, проводящие специальную оценку условий труда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6870700" y="1598389"/>
            <a:ext cx="1944688" cy="9350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Организации, проводящие специальную оценку условий труда</a:t>
            </a:r>
          </a:p>
        </p:txBody>
      </p:sp>
      <p:cxnSp>
        <p:nvCxnSpPr>
          <p:cNvPr id="58" name="Прямая со стрелкой 57"/>
          <p:cNvCxnSpPr/>
          <p:nvPr/>
        </p:nvCxnSpPr>
        <p:spPr>
          <a:xfrm>
            <a:off x="2195513" y="2533427"/>
            <a:ext cx="1851025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/>
          <p:nvPr/>
        </p:nvCxnSpPr>
        <p:spPr>
          <a:xfrm>
            <a:off x="4356100" y="2533427"/>
            <a:ext cx="369888" cy="4794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 flipH="1">
            <a:off x="5699125" y="2533427"/>
            <a:ext cx="374650" cy="4794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 flipH="1">
            <a:off x="6073775" y="2533427"/>
            <a:ext cx="1377950" cy="4794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/>
          <p:nvPr/>
        </p:nvCxnSpPr>
        <p:spPr>
          <a:xfrm>
            <a:off x="2909888" y="3357339"/>
            <a:ext cx="50958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 flipH="1">
            <a:off x="2909888" y="3933602"/>
            <a:ext cx="50958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>
            <a:stCxn id="48" idx="3"/>
            <a:endCxn id="55" idx="1"/>
          </p:cNvCxnSpPr>
          <p:nvPr/>
        </p:nvCxnSpPr>
        <p:spPr>
          <a:xfrm>
            <a:off x="6300788" y="3643089"/>
            <a:ext cx="4318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>
            <a:off x="6156325" y="4271739"/>
            <a:ext cx="714375" cy="5254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>
            <a:stCxn id="53" idx="0"/>
          </p:cNvCxnSpPr>
          <p:nvPr/>
        </p:nvCxnSpPr>
        <p:spPr>
          <a:xfrm flipV="1">
            <a:off x="4962525" y="4271739"/>
            <a:ext cx="0" cy="6413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>
            <a:stCxn id="52" idx="0"/>
          </p:cNvCxnSpPr>
          <p:nvPr/>
        </p:nvCxnSpPr>
        <p:spPr>
          <a:xfrm flipV="1">
            <a:off x="1800225" y="4271739"/>
            <a:ext cx="0" cy="6699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algn="r">
              <a:defRPr/>
            </a:pPr>
            <a:fld id="{1B415C6D-E227-4F58-A058-12414A7D8EC0}" type="slidenum">
              <a:rPr lang="ru-RU" smtClean="0"/>
              <a:pPr algn="r">
                <a:defRPr/>
              </a:pPr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45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67544" y="499319"/>
            <a:ext cx="8496944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2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+mj-lt"/>
                <a:cs typeface="Arial" pitchFamily="34" charset="0"/>
              </a:rPr>
              <a:t>Предмет регулирования Федерального закона </a:t>
            </a:r>
          </a:p>
          <a:p>
            <a:pPr algn="ctr">
              <a:defRPr/>
            </a:pPr>
            <a:r>
              <a:rPr lang="ru-RU" sz="22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+mj-lt"/>
                <a:cs typeface="Arial" pitchFamily="34" charset="0"/>
              </a:rPr>
              <a:t>«О специальной оценке условий труда» </a:t>
            </a: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3224036134"/>
              </p:ext>
            </p:extLst>
          </p:nvPr>
        </p:nvGraphicFramePr>
        <p:xfrm>
          <a:off x="107504" y="1628800"/>
          <a:ext cx="8496944" cy="39861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algn="r">
              <a:defRPr/>
            </a:pPr>
            <a:fld id="{1B415C6D-E227-4F58-A058-12414A7D8EC0}" type="slidenum">
              <a:rPr lang="ru-RU" smtClean="0"/>
              <a:pPr algn="r">
                <a:defRPr/>
              </a:pPr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284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42446" y="513443"/>
            <a:ext cx="8496944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2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Права работодателя в связи с проведением специальной оценке условий труда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7688" y="2492375"/>
            <a:ext cx="7993062" cy="2954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требовать от организации, проводящей специальную оценку условий труда, обоснования результатов специальной оценки условий труда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проводить внеплановую специальную оценку условий труда в порядке, установленном настоящим Федеральным законом</a:t>
            </a: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1907704" y="1841429"/>
            <a:ext cx="48244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400" b="1" dirty="0"/>
              <a:t>РАБОТОДАТЕЛЬ ВПРАВЕ: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00088" y="2492896"/>
            <a:ext cx="7993062" cy="2954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требовать от организации, проводящей специальную оценку условий труда, обоснования результатов специальной оценки условий труда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sz="2400" b="1" dirty="0">
              <a:solidFill>
                <a:schemeClr val="tx1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проводить внеплановую специальную оценку условий труда в порядке, установленном настоящим Федеральным законом</a:t>
            </a:r>
            <a:endParaRPr lang="ru-RU" sz="2400" b="1" dirty="0">
              <a:solidFill>
                <a:schemeClr val="tx1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algn="r">
              <a:defRPr/>
            </a:pPr>
            <a:fld id="{1B415C6D-E227-4F58-A058-12414A7D8EC0}" type="slidenum">
              <a:rPr lang="ru-RU" smtClean="0"/>
              <a:pPr algn="r">
                <a:defRPr/>
              </a:pPr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8256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95536" y="437763"/>
            <a:ext cx="8352928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2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Обязанности работодателя в связи  с проведением специальной оценке условий труда</a:t>
            </a:r>
          </a:p>
        </p:txBody>
      </p:sp>
      <p:graphicFrame>
        <p:nvGraphicFramePr>
          <p:cNvPr id="10" name="Схема 9"/>
          <p:cNvGraphicFramePr/>
          <p:nvPr/>
        </p:nvGraphicFramePr>
        <p:xfrm>
          <a:off x="738399" y="1340768"/>
          <a:ext cx="7848872" cy="45481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TextBox 7"/>
          <p:cNvSpPr txBox="1">
            <a:spLocks noChangeArrowheads="1"/>
          </p:cNvSpPr>
          <p:nvPr/>
        </p:nvSpPr>
        <p:spPr bwMode="auto">
          <a:xfrm>
            <a:off x="1547813" y="1304925"/>
            <a:ext cx="56165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u="sng"/>
              <a:t>Работодатель обязан: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algn="r">
              <a:defRPr/>
            </a:pPr>
            <a:fld id="{1B415C6D-E227-4F58-A058-12414A7D8EC0}" type="slidenum">
              <a:rPr lang="ru-RU" smtClean="0"/>
              <a:pPr algn="r"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905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95536" y="365755"/>
            <a:ext cx="8352928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2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Обязанности работодателя в связи  с проведением специальной оценке условий труда</a:t>
            </a:r>
          </a:p>
        </p:txBody>
      </p:sp>
      <p:graphicFrame>
        <p:nvGraphicFramePr>
          <p:cNvPr id="12" name="Схема 11"/>
          <p:cNvGraphicFramePr/>
          <p:nvPr/>
        </p:nvGraphicFramePr>
        <p:xfrm>
          <a:off x="738399" y="1340768"/>
          <a:ext cx="7848872" cy="45481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TextBox 7"/>
          <p:cNvSpPr txBox="1">
            <a:spLocks noChangeArrowheads="1"/>
          </p:cNvSpPr>
          <p:nvPr/>
        </p:nvSpPr>
        <p:spPr bwMode="auto">
          <a:xfrm>
            <a:off x="1547813" y="1304925"/>
            <a:ext cx="56165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u="sng"/>
              <a:t>Работодатель обязан: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algn="r">
              <a:defRPr/>
            </a:pPr>
            <a:fld id="{1B415C6D-E227-4F58-A058-12414A7D8EC0}" type="slidenum">
              <a:rPr lang="ru-RU" smtClean="0"/>
              <a:pPr algn="r"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136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95536" y="427311"/>
            <a:ext cx="8496944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2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Права работников в связи с проведением специальной оценке условий труда</a:t>
            </a: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2726991015"/>
              </p:ext>
            </p:extLst>
          </p:nvPr>
        </p:nvGraphicFramePr>
        <p:xfrm>
          <a:off x="799197" y="1340768"/>
          <a:ext cx="8077660" cy="44571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900113" y="1277938"/>
            <a:ext cx="3387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2000" u="sng"/>
              <a:t>Работник имеет право: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algn="r">
              <a:defRPr/>
            </a:pPr>
            <a:fld id="{1B415C6D-E227-4F58-A058-12414A7D8EC0}" type="slidenum">
              <a:rPr lang="ru-RU" smtClean="0"/>
              <a:pPr algn="r"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3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95536" y="643335"/>
            <a:ext cx="8496944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2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Обязанности работников в связи с проведением специальной оценке условий труда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9288" y="2204864"/>
            <a:ext cx="8099425" cy="2492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algn="just">
              <a:buFont typeface="Wingdings" pitchFamily="2" charset="2"/>
              <a:buChar char="ü"/>
              <a:defRPr/>
            </a:pP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Работник </a:t>
            </a:r>
            <a:r>
              <a:rPr lang="ru-RU" sz="2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обязан принимать участие в идентификации вредных и опасных факторов производственной среды и трудового процесса при проведении специальной оценки условий труда своего рабочего места</a:t>
            </a:r>
          </a:p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 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ü"/>
              <a:defRPr/>
            </a:pP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algn="r">
              <a:defRPr/>
            </a:pPr>
            <a:fld id="{1B415C6D-E227-4F58-A058-12414A7D8EC0}" type="slidenum">
              <a:rPr lang="ru-RU" smtClean="0"/>
              <a:pPr algn="r"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4648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/>
        </p:nvGraphicFramePr>
        <p:xfrm>
          <a:off x="395536" y="1700808"/>
          <a:ext cx="8136904" cy="4346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39552" y="571327"/>
            <a:ext cx="8208912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2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Цели и задачи применения результатов специальной оценке условий труда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algn="r">
              <a:defRPr/>
            </a:pPr>
            <a:fld id="{1B415C6D-E227-4F58-A058-12414A7D8EC0}" type="slidenum">
              <a:rPr lang="ru-RU" smtClean="0"/>
              <a:pPr algn="r">
                <a:defRPr/>
              </a:pPr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8941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Microsoft YaHei"/>
        <a:cs typeface="Microsoft YaHei"/>
      </a:majorFont>
      <a:minorFont>
        <a:latin typeface="Calibri"/>
        <a:ea typeface="Microsoft YaHei"/>
        <a:cs typeface="Microsoft YaHei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15826</TotalTime>
  <Words>2133</Words>
  <Application>Microsoft Office PowerPoint</Application>
  <PresentationFormat>Экран (4:3)</PresentationFormat>
  <Paragraphs>244</Paragraphs>
  <Slides>23</Slides>
  <Notes>22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Airat</dc:creator>
  <cp:lastModifiedBy>Булатова Марзян Габдулхаковна</cp:lastModifiedBy>
  <cp:revision>1131</cp:revision>
  <cp:lastPrinted>2014-03-19T08:19:13Z</cp:lastPrinted>
  <dcterms:created xsi:type="dcterms:W3CDTF">1601-01-01T00:00:00Z</dcterms:created>
  <dcterms:modified xsi:type="dcterms:W3CDTF">2014-03-19T08:21:51Z</dcterms:modified>
</cp:coreProperties>
</file>