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7" r:id="rId2"/>
    <p:sldId id="279" r:id="rId3"/>
    <p:sldId id="338" r:id="rId4"/>
    <p:sldId id="283" r:id="rId5"/>
    <p:sldId id="284" r:id="rId6"/>
    <p:sldId id="285" r:id="rId7"/>
    <p:sldId id="325" r:id="rId8"/>
    <p:sldId id="344" r:id="rId9"/>
    <p:sldId id="322" r:id="rId10"/>
    <p:sldId id="323" r:id="rId11"/>
    <p:sldId id="324" r:id="rId12"/>
    <p:sldId id="290" r:id="rId13"/>
    <p:sldId id="326" r:id="rId14"/>
    <p:sldId id="345" r:id="rId15"/>
    <p:sldId id="291" r:id="rId16"/>
    <p:sldId id="339" r:id="rId17"/>
    <p:sldId id="342" r:id="rId18"/>
    <p:sldId id="349" r:id="rId19"/>
    <p:sldId id="327" r:id="rId20"/>
    <p:sldId id="352" r:id="rId21"/>
    <p:sldId id="353" r:id="rId22"/>
    <p:sldId id="348" r:id="rId23"/>
    <p:sldId id="351" r:id="rId24"/>
    <p:sldId id="355" r:id="rId25"/>
    <p:sldId id="35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3A8CE-33AA-4C43-9A57-06DEB2715955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587C1-BA57-4D73-8874-727744F8F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71678"/>
            <a:ext cx="7786742" cy="34290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Семейное направление защиты детей </a:t>
            </a:r>
            <a:r>
              <a:rPr lang="ru-RU" b="1" dirty="0" smtClean="0">
                <a:solidFill>
                  <a:srgbClr val="FF0000"/>
                </a:solidFill>
              </a:rPr>
              <a:t>и подростков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саморазрушения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100" dirty="0" smtClean="0"/>
              <a:t> (семейное </a:t>
            </a:r>
            <a:r>
              <a:rPr lang="ru-RU" sz="3100" dirty="0" smtClean="0"/>
              <a:t>направление профилактики саморазрушения, расстройств  личности</a:t>
            </a:r>
            <a:r>
              <a:rPr lang="en-US" sz="3100" dirty="0" smtClean="0"/>
              <a:t> </a:t>
            </a:r>
            <a:r>
              <a:rPr lang="ru-RU" sz="3100" dirty="0" smtClean="0"/>
              <a:t>и социальной </a:t>
            </a:r>
            <a:r>
              <a:rPr lang="ru-RU" sz="3100" dirty="0" err="1" smtClean="0"/>
              <a:t>дезадаптации</a:t>
            </a:r>
            <a:r>
              <a:rPr lang="ru-RU" sz="3100" dirty="0" smtClean="0"/>
              <a:t>)</a:t>
            </a:r>
            <a:endParaRPr lang="ru-RU" sz="3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725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7121" y="0"/>
            <a:ext cx="1356879" cy="866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071538" y="0"/>
            <a:ext cx="6357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rgbClr val="002060"/>
                </a:solidFill>
              </a:rPr>
              <a:t>Государственное бюджетное образовательное учреждение дополнительного профессионального образования</a:t>
            </a:r>
          </a:p>
          <a:p>
            <a:pPr algn="ctr"/>
            <a:r>
              <a:rPr lang="ru-RU" altLang="ru-RU" sz="1400" b="1" dirty="0" smtClean="0">
                <a:solidFill>
                  <a:srgbClr val="002060"/>
                </a:solidFill>
              </a:rPr>
              <a:t> 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Семья - инструмент внешней политики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Браки между </a:t>
            </a:r>
            <a:r>
              <a:rPr lang="ru-RU" b="1" dirty="0" smtClean="0"/>
              <a:t>членами глав государства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создавали связи между странами,</a:t>
            </a:r>
          </a:p>
          <a:p>
            <a:pPr>
              <a:buFontTx/>
              <a:buChar char="-"/>
            </a:pPr>
            <a:r>
              <a:rPr lang="ru-RU" b="1" dirty="0" smtClean="0"/>
              <a:t>расширяли культурное, экономическое, политическое сотрудничество, </a:t>
            </a:r>
          </a:p>
          <a:p>
            <a:pPr>
              <a:buFontTx/>
              <a:buChar char="-"/>
            </a:pPr>
            <a:r>
              <a:rPr lang="ru-RU" b="1" dirty="0" smtClean="0"/>
              <a:t>создавали военно-политические блоки, укрепляли или нарушали  мир и стабильность </a:t>
            </a:r>
          </a:p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Семья и  политика сегодня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429684" cy="53578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- Семьи глав государств распадаются</a:t>
            </a:r>
          </a:p>
          <a:p>
            <a:pPr>
              <a:buNone/>
            </a:pPr>
            <a:r>
              <a:rPr lang="ru-RU" b="1" dirty="0" smtClean="0"/>
              <a:t>  - Дети вывозятся за границу,  получают образование, собственность, работу в других странах. </a:t>
            </a:r>
          </a:p>
          <a:p>
            <a:pPr>
              <a:buFontTx/>
              <a:buChar char="-"/>
            </a:pPr>
            <a:r>
              <a:rPr lang="ru-RU" b="1" dirty="0" smtClean="0"/>
              <a:t>Традиционный семейный уклад разрушается. Пропагандируется нетрадиционный секс, исключающий рождение детей. </a:t>
            </a:r>
          </a:p>
          <a:p>
            <a:pPr>
              <a:buFontTx/>
              <a:buChar char="-"/>
            </a:pPr>
            <a:r>
              <a:rPr lang="ru-RU" b="1" dirty="0" smtClean="0"/>
              <a:t>Дети отчуждаются от родителей, подвергаются сексуальному и моральному насилию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Насилие повышает риск развития алкоголизма  наркомании, </a:t>
            </a:r>
            <a:r>
              <a:rPr lang="ru-RU" b="1" dirty="0" err="1" smtClean="0">
                <a:solidFill>
                  <a:srgbClr val="FF0000"/>
                </a:solidFill>
              </a:rPr>
              <a:t>игромании</a:t>
            </a:r>
            <a:r>
              <a:rPr lang="ru-RU" b="1" dirty="0" smtClean="0">
                <a:solidFill>
                  <a:srgbClr val="FF0000"/>
                </a:solidFill>
              </a:rPr>
              <a:t> и др. в 7 раз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Последствия замены матерей менеджерами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/>
              <a:t>Чтобы обеспечить биологические потребности семьи матери маленьких детей стали вынуждены много работать, сокращать время для общения с детьми.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Только мать может и должна до 3-х лет поставить речевые функции ребенка – стратегию духовно-психического развития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Из-за дефицита общения с матерью у 70-80% современных детей выявляются признаки аутизма, падают учебно-познавательные способности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Последствия замены матрицы </a:t>
            </a:r>
            <a:r>
              <a:rPr lang="ru-RU" sz="3600" b="1" dirty="0" smtClean="0"/>
              <a:t>отца матрицей </a:t>
            </a:r>
            <a:r>
              <a:rPr lang="ru-RU" sz="3600" b="1" dirty="0" smtClean="0"/>
              <a:t>менеджера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Характеристики поведения безнадзорных детей экстраполировались на всю нацию </a:t>
            </a:r>
            <a:r>
              <a:rPr lang="ru-RU" b="1" dirty="0" smtClean="0"/>
              <a:t>и проявились резким подъемом </a:t>
            </a:r>
            <a:r>
              <a:rPr lang="ru-RU" b="1" dirty="0" smtClean="0"/>
              <a:t>инфантильных и деструктивных форм поведения</a:t>
            </a:r>
            <a:r>
              <a:rPr lang="ru-RU" b="1" dirty="0" smtClean="0">
                <a:solidFill>
                  <a:srgbClr val="FF0000"/>
                </a:solidFill>
              </a:rPr>
              <a:t>: алкоголизации, наркотизации, курения,  азартных игр, освобождения от авторитетов  социальных, культурных и нравственных норм  и т.д. под видом демократии и свободы прав человека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/>
              <a:t>Мотивы воспитания ребенка </a:t>
            </a:r>
            <a:r>
              <a:rPr lang="ru-RU" sz="2800" b="1" dirty="0" smtClean="0"/>
              <a:t> </a:t>
            </a:r>
            <a:r>
              <a:rPr lang="ru-RU" sz="2800" b="1" dirty="0" smtClean="0"/>
              <a:t>с «убитой душой»</a:t>
            </a:r>
            <a:br>
              <a:rPr lang="ru-RU" sz="2800" b="1" dirty="0" smtClean="0"/>
            </a:br>
            <a:r>
              <a:rPr lang="ru-RU" sz="2800" i="1" dirty="0" smtClean="0"/>
              <a:t>(А. Миллер)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50292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Бессознательная потребность перенести на другого унижение, которому подвергались когда-то сами.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Потребность найти выход для подавленных чувств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Потребность иметь в своем распоряжении объект для манипулирования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Самозащита, в том числе потребность идеализировать собственное детство и собственных родителей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Страх свободы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Страх появления того, что было подавлено, того, на что наталкиваются в своих собственных детях, того, что должно быть уничтожено в самом зародыше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200" dirty="0" smtClean="0"/>
              <a:t>Реванш за боль, которую сам когда-то пережил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Ослабление семьи и патриотизм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572560" cy="52864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Ощущение Родины матерью стало утрачиваться у большой части молодежи</a:t>
            </a:r>
          </a:p>
          <a:p>
            <a:r>
              <a:rPr lang="ru-RU" b="1" dirty="0" smtClean="0"/>
              <a:t>Школьники Казани чувствуют себя нужными семье  - 96%, коллективу – 88%, городу – 43%, стране – 37% участников опроса. </a:t>
            </a:r>
          </a:p>
          <a:p>
            <a:r>
              <a:rPr lang="ru-RU" b="1" dirty="0" smtClean="0"/>
              <a:t>То есть, матрица семьи у детей в семье сохраняется, несмотря на реформы, в коллективе она менее сохранна, а на уровне города и страны она у большей части детей разрушена.  </a:t>
            </a:r>
          </a:p>
          <a:p>
            <a:r>
              <a:rPr lang="ru-RU" b="1" dirty="0" smtClean="0"/>
              <a:t>Поэтому растет число молодых людей, желающих уехать за границу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Технология </a:t>
            </a:r>
            <a:r>
              <a:rPr lang="ru-RU" b="1" dirty="0" smtClean="0">
                <a:solidFill>
                  <a:srgbClr val="FF0000"/>
                </a:solidFill>
              </a:rPr>
              <a:t>разрушения семьи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223812"/>
            <a:ext cx="5786478" cy="540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29684" cy="142876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Сравнение характеристик здоровья детей в нормальных и однополых семьях</a:t>
            </a:r>
            <a:r>
              <a:rPr lang="ru-RU" sz="3100" b="1" dirty="0" smtClean="0"/>
              <a:t>.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2000" b="1" dirty="0" smtClean="0"/>
              <a:t>Опрос </a:t>
            </a:r>
            <a:r>
              <a:rPr lang="ru-RU" sz="2000" b="1" dirty="0" smtClean="0"/>
              <a:t>3000 семей</a:t>
            </a:r>
            <a:br>
              <a:rPr lang="ru-RU" sz="2000" b="1" dirty="0" smtClean="0"/>
            </a:br>
            <a:r>
              <a:rPr lang="ru-RU" sz="2000" b="1" dirty="0" smtClean="0"/>
              <a:t>Марк </a:t>
            </a:r>
            <a:r>
              <a:rPr lang="ru-RU" sz="2000" b="1" dirty="0" err="1" smtClean="0"/>
              <a:t>Регнерус</a:t>
            </a:r>
            <a:r>
              <a:rPr lang="ru-RU" sz="2000" b="1" dirty="0" smtClean="0"/>
              <a:t>, доктор социологии, проф. в Техасском ун-те в </a:t>
            </a:r>
            <a:r>
              <a:rPr lang="ru-RU" sz="2000" b="1" dirty="0" err="1" smtClean="0"/>
              <a:t>Остине</a:t>
            </a:r>
            <a:r>
              <a:rPr lang="ru-RU" sz="2000" b="1" dirty="0" smtClean="0"/>
              <a:t> (США),2013 </a:t>
            </a:r>
            <a:r>
              <a:rPr lang="ru-RU" sz="2000" dirty="0" err="1" smtClean="0"/>
              <a:t>гг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57366"/>
            <a:ext cx="8401080" cy="490063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Симптомы                                                     Разнополые      Однополые </a:t>
            </a:r>
          </a:p>
          <a:p>
            <a:r>
              <a:rPr lang="ru-RU" sz="2000" b="1" dirty="0" smtClean="0"/>
              <a:t>Венерическое инфицирование                      8%                              25%</a:t>
            </a:r>
          </a:p>
          <a:p>
            <a:r>
              <a:rPr lang="ru-RU" sz="2000" b="1" dirty="0" smtClean="0"/>
              <a:t>Супружеская неверность                                13%                             40%</a:t>
            </a:r>
          </a:p>
          <a:p>
            <a:r>
              <a:rPr lang="ru-RU" sz="2000" b="1" dirty="0" smtClean="0"/>
              <a:t>Мысли о самоубийстве                                     5 %                            24%</a:t>
            </a:r>
          </a:p>
          <a:p>
            <a:r>
              <a:rPr lang="ru-RU" sz="2000" b="1" dirty="0" smtClean="0"/>
              <a:t>Инцест                                                                   8 %                    с мат.-31% </a:t>
            </a:r>
          </a:p>
          <a:p>
            <a:r>
              <a:rPr lang="ru-RU" sz="2000" b="1" dirty="0" smtClean="0"/>
              <a:t>                                                                                                           с  </a:t>
            </a:r>
            <a:r>
              <a:rPr lang="ru-RU" sz="2000" b="1" dirty="0" err="1" smtClean="0"/>
              <a:t>отц</a:t>
            </a:r>
            <a:r>
              <a:rPr lang="ru-RU" sz="2000" b="1" dirty="0" smtClean="0"/>
              <a:t>. 25%</a:t>
            </a:r>
          </a:p>
          <a:p>
            <a:r>
              <a:rPr lang="ru-RU" sz="2000" b="1" dirty="0" smtClean="0"/>
              <a:t>Обращение к психотерапевтам                       8 %                            19%</a:t>
            </a:r>
          </a:p>
          <a:p>
            <a:r>
              <a:rPr lang="ru-RU" sz="2000" b="1" dirty="0" smtClean="0"/>
              <a:t>Безработица                                                         8 %                             28%</a:t>
            </a:r>
          </a:p>
          <a:p>
            <a:r>
              <a:rPr lang="ru-RU" sz="2000" b="1" dirty="0" err="1" smtClean="0"/>
              <a:t>Гетеросексуальность</a:t>
            </a:r>
            <a:r>
              <a:rPr lang="ru-RU" sz="2000" b="1" dirty="0" smtClean="0"/>
              <a:t>                                          90 %                       60-70%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800" b="1" dirty="0">
                <a:latin typeface="Times New Roman" pitchFamily="18" charset="0"/>
              </a:rPr>
              <a:t>Последствия </a:t>
            </a:r>
            <a:r>
              <a:rPr lang="ru-RU" sz="2800" b="1" dirty="0" smtClean="0">
                <a:latin typeface="Times New Roman" pitchFamily="18" charset="0"/>
              </a:rPr>
              <a:t>нарушения матрицы семьи</a:t>
            </a:r>
          </a:p>
          <a:p>
            <a:pPr algn="ctr"/>
            <a:r>
              <a:rPr lang="ru-RU" sz="2800" dirty="0" smtClean="0">
                <a:latin typeface="Times New Roman" pitchFamily="18" charset="0"/>
              </a:rPr>
              <a:t>(ближайшие </a:t>
            </a:r>
            <a:r>
              <a:rPr lang="ru-RU" sz="2800" dirty="0">
                <a:latin typeface="Times New Roman" pitchFamily="18" charset="0"/>
              </a:rPr>
              <a:t>и отсроченные)</a:t>
            </a:r>
            <a:r>
              <a:rPr lang="ru-RU" sz="4200" dirty="0">
                <a:latin typeface="Times New Roman" pitchFamily="18" charset="0"/>
              </a:rPr>
              <a:t>                 </a:t>
            </a: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5334000" y="1981200"/>
            <a:ext cx="350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/>
              <a:t>Агрессивное поведение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 err="1"/>
              <a:t>Аддиктивное</a:t>
            </a:r>
            <a:r>
              <a:rPr lang="ru-RU" sz="2800" dirty="0"/>
              <a:t> поведение (зависимости)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 err="1"/>
              <a:t>Делинквентное</a:t>
            </a:r>
            <a:r>
              <a:rPr lang="ru-RU" sz="2800" dirty="0"/>
              <a:t> поведение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/>
              <a:t>Суицидальные поступки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ru-RU" sz="20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endParaRPr lang="ru-RU" sz="20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endParaRPr lang="ru-RU" sz="2000" dirty="0"/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05000"/>
            <a:ext cx="4800600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Укрепление семьи необходимо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4292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</a:t>
            </a:r>
            <a:r>
              <a:rPr lang="ru-RU" b="1" dirty="0" smtClean="0"/>
              <a:t>. Для возрождения </a:t>
            </a:r>
            <a:r>
              <a:rPr lang="ru-RU" b="1" dirty="0" smtClean="0">
                <a:solidFill>
                  <a:srgbClr val="FF0000"/>
                </a:solidFill>
              </a:rPr>
              <a:t>патр</a:t>
            </a:r>
            <a:r>
              <a:rPr lang="ru-RU" b="1" dirty="0" smtClean="0"/>
              <a:t>иотизма</a:t>
            </a:r>
          </a:p>
          <a:p>
            <a:r>
              <a:rPr lang="ru-RU" b="1" dirty="0" smtClean="0"/>
              <a:t>2. Для профилактики зависимостей</a:t>
            </a:r>
          </a:p>
          <a:p>
            <a:r>
              <a:rPr lang="ru-RU" b="1" dirty="0" smtClean="0"/>
              <a:t>3. Для восстановления единства общества, структурированного как большая семья и дружбы народов</a:t>
            </a:r>
          </a:p>
          <a:p>
            <a:r>
              <a:rPr lang="ru-RU" b="1" dirty="0" smtClean="0"/>
              <a:t>4. Для восстановления нормальной, человеческой организации производства, воспитания и образования</a:t>
            </a:r>
          </a:p>
          <a:p>
            <a:r>
              <a:rPr lang="ru-RU" b="1" dirty="0" smtClean="0"/>
              <a:t>5. Для преодоления безответственности власти-менеджмента, социальной несправедливости,  коррупции и др.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Единая структурная </a:t>
            </a:r>
            <a:r>
              <a:rPr lang="ru-RU" sz="3600" b="1" dirty="0" smtClean="0">
                <a:solidFill>
                  <a:srgbClr val="FF0000"/>
                </a:solidFill>
              </a:rPr>
              <a:t>матрица </a:t>
            </a:r>
            <a:r>
              <a:rPr lang="ru-RU" sz="3600" b="1" dirty="0" smtClean="0">
                <a:solidFill>
                  <a:srgbClr val="FF0000"/>
                </a:solidFill>
              </a:rPr>
              <a:t>семьи и общества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http://molod.nvzb.ru/wp-content/uploads/2015/10/1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85926"/>
            <a:ext cx="5743575" cy="404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/>
          </p:cNvSpPr>
          <p:nvPr>
            <p:ph type="body" idx="4294967295"/>
          </p:nvPr>
        </p:nvSpPr>
        <p:spPr>
          <a:xfrm>
            <a:off x="928662" y="857232"/>
            <a:ext cx="7499350" cy="48006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800" dirty="0" smtClean="0"/>
              <a:t>	Разговор – это самый главный и самый важный инструмент для общения с ребёнком, и разговаривать надо с открытым сердцем и душой. </a:t>
            </a:r>
            <a:br>
              <a:rPr lang="ru-RU" sz="2800" dirty="0" smtClean="0"/>
            </a:br>
            <a:r>
              <a:rPr lang="ru-RU" sz="2800" dirty="0" smtClean="0"/>
              <a:t>Разговаривать можно обо всём, даже о самых незначительных эпизодах, произошедших с ребенком за день. Такой разговор очень важен для ребёнка. Постоянно разговаривая, мы создаём доверительные отношения с ним.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Слова не должны быть пустыми.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/>
          </p:cNvSpPr>
          <p:nvPr>
            <p:ph type="body" idx="4294967295"/>
          </p:nvPr>
        </p:nvSpPr>
        <p:spPr>
          <a:xfrm>
            <a:off x="1258888" y="333374"/>
            <a:ext cx="7499350" cy="6167459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000" i="1" dirty="0" smtClean="0"/>
              <a:t>СЛОВА, КОТОРЫЕ ПОДДЕРЖИВАЮТ И КОТОРЫЕ РАЗРУШАЮТ </a:t>
            </a:r>
            <a:r>
              <a:rPr lang="ru-RU" sz="2000" i="1" dirty="0" smtClean="0"/>
              <a:t> </a:t>
            </a:r>
            <a:r>
              <a:rPr lang="ru-RU" sz="2000" i="1" dirty="0" smtClean="0"/>
              <a:t>ВЕРУ </a:t>
            </a:r>
            <a:r>
              <a:rPr lang="ru-RU" sz="2000" i="1" dirty="0" smtClean="0"/>
              <a:t>РЕБЕНКА </a:t>
            </a:r>
            <a:r>
              <a:rPr lang="ru-RU" sz="2000" i="1" dirty="0" smtClean="0"/>
              <a:t>В </a:t>
            </a:r>
            <a:r>
              <a:rPr lang="ru-RU" sz="2000" i="1" dirty="0" smtClean="0"/>
              <a:t>СЕБЯ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800" b="1" dirty="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/>
              <a:t>Слова поддержки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Зная тебя, я уверен, что вы все сделали, хорошо.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Ты делаешь это очень хорошо.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У тебя есть некоторые соображения по этому поводу? Готов ли ты начать?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Это серьезный вызов. Но я уверен. Что ты готов к нему.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/>
              <a:t>Слова разочарования: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Зная тебя и твои способности. Я думаю. Ты смог бы сделать это гораздо лучше.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Эта идея никогда не сможет быть реализована.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Это для тебя слишком трудно, поэтому я сам это сделаю.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/>
              <a:t>Поддерживать можно посредством: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отдельных слов (красиво, прекрасно, здорово).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высказываний («Я горжусь тобой», «Спасибо», «Все идет хорошо» и т.д.).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прикосновений (дотронуться до руки, обнять его и т.д.).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совместных действий (сидеть, стоять рядом и т.д.).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выражение лица (улыбка, кивок, смех). 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FF0000"/>
                </a:solidFill>
              </a:rPr>
              <a:t>Пути защиты семьей детей и подростков                           от саморазрушения 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Осведомленность родителей в области психологии семьи, возрастной психологии и психологии общения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Сформированная позиция взрослого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Наличие у родителей умений и навыков построения функциональных семейных отношений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Достойный родительский пример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Создание безопасной, позитивной атмосферы в семье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Признание и соблюдение семейных правил и традиций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Поддержание стабильности и гибкости в совместной деятельности и совместном отдыхе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Уважение и признание ценности как каждого члена семьи, его жизненной перспективы, так и всей семейной системы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itchFamily="2" charset="2"/>
              <a:buChar char="ü"/>
            </a:pPr>
            <a:r>
              <a:rPr lang="ru-RU" sz="3500" b="1" dirty="0" smtClean="0"/>
              <a:t>Информированность о службах психологической помощи и готовность обращения в них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tsitaty.com/quotes-pictures/tsitaty-%D0%B3%D0%BB%D0%B0%D0%B2%D0%BD%D1%8B%D0%B9-%D1%81%D0%BC%D1%8B%D1%81%D0%BB-%D0%B8-%D1%86%D0%B5%D0%BB%D1%8C-%D1%81%D0%B5%D0%BC%D0%B5%D0%B9%D0%BD%D0%BE%D0%B9-%D0%B6%D0%B8%D0%B7%D0%BD%D0%B8-%D0%B2%D0%BE%D1%81%D0%BF%D0%B8%D1%82%D0%B0%D0%BD%D0%B8%D0%B5-%D0%B2%D0%B0%D1%81%D0%B8%D0%BB%D0%B8%D0%B9-%D1%81%D1%83%D1%85%D0%BE%D0%BC%D0%BB%D0%B8%D0%BD%D1%81%D0%BA%D0%B8%D0%B9-189990.jpg"/>
          <p:cNvPicPr>
            <a:picLocks noChangeAspect="1" noChangeArrowheads="1"/>
          </p:cNvPicPr>
          <p:nvPr/>
        </p:nvPicPr>
        <p:blipFill>
          <a:blip r:embed="rId2"/>
          <a:srcRect b="11333"/>
          <a:stretch>
            <a:fillRect/>
          </a:stretch>
        </p:blipFill>
        <p:spPr bwMode="auto">
          <a:xfrm>
            <a:off x="642910" y="1285860"/>
            <a:ext cx="8096250" cy="337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Заголовок 1"/>
          <p:cNvSpPr>
            <a:spLocks noGrp="1"/>
          </p:cNvSpPr>
          <p:nvPr>
            <p:ph type="title"/>
          </p:nvPr>
        </p:nvSpPr>
        <p:spPr bwMode="auto">
          <a:xfrm>
            <a:off x="5940425" y="3284538"/>
            <a:ext cx="2743200" cy="1981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3600" smtClean="0"/>
              <a:t>Важно задать правильный вектор жизни и развития</a:t>
            </a:r>
            <a:br>
              <a:rPr lang="ru-RU" sz="3600" smtClean="0"/>
            </a:br>
            <a:r>
              <a:rPr lang="ru-RU" sz="3600" smtClean="0"/>
              <a:t>своего ребенка</a:t>
            </a:r>
          </a:p>
        </p:txBody>
      </p:sp>
      <p:pic>
        <p:nvPicPr>
          <p:cNvPr id="93189" name="Picture 5" descr="1111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989138"/>
            <a:ext cx="3886200" cy="2714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357430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Презентация и сопроводительный текст к ней разработан по инициативе Министерства образования и науки Республики Татарстан в 2016 году: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</a:t>
            </a:r>
            <a:r>
              <a:rPr lang="ru-RU" sz="2400" b="1" dirty="0" err="1" smtClean="0"/>
              <a:t>Минзрава</a:t>
            </a:r>
            <a:r>
              <a:rPr lang="ru-RU" sz="2400" b="1" dirty="0" smtClean="0"/>
              <a:t> России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Функции семьи и содержание семейных отношений </a:t>
            </a:r>
            <a:r>
              <a:rPr lang="ru-RU" b="1" dirty="0" err="1" smtClean="0">
                <a:solidFill>
                  <a:srgbClr val="FF0000"/>
                </a:solidFill>
              </a:rPr>
              <a:t>отношений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4857784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b="1" dirty="0" smtClean="0"/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объединение 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совместное проживание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хозяйствование 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накопление ресурсов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продолжение рода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забота</a:t>
            </a:r>
            <a:r>
              <a:rPr lang="ru-RU" b="1" dirty="0" smtClean="0"/>
              <a:t>, </a:t>
            </a:r>
            <a:r>
              <a:rPr lang="ru-RU" b="1" dirty="0" smtClean="0"/>
              <a:t>доброта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ответственность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взаимные </a:t>
            </a:r>
            <a:r>
              <a:rPr lang="ru-RU" b="1" dirty="0" smtClean="0"/>
              <a:t>обязанности… </a:t>
            </a:r>
          </a:p>
          <a:p>
            <a:endParaRPr lang="ru-RU" dirty="0"/>
          </a:p>
        </p:txBody>
      </p:sp>
      <p:pic>
        <p:nvPicPr>
          <p:cNvPr id="13314" name="Picture 2" descr="http://tvoiraskraski.ru/sites/default/files/raskraska_semya_no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643050"/>
            <a:ext cx="3584550" cy="45971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матрицы семьи на государство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5257808" cy="504351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5000" dirty="0" smtClean="0"/>
              <a:t>     </a:t>
            </a:r>
            <a:r>
              <a:rPr lang="ru-RU" sz="5000" b="1" dirty="0" smtClean="0"/>
              <a:t>человечество подразделяется на страны и государства,   сохраняя структурные элементы и понятия семьи: </a:t>
            </a:r>
          </a:p>
          <a:p>
            <a:r>
              <a:rPr lang="ru-RU" sz="5000" dirty="0" smtClean="0"/>
              <a:t>Страна - Родина-мать, Отчизна, Отечество, </a:t>
            </a:r>
          </a:p>
          <a:p>
            <a:r>
              <a:rPr lang="ru-RU" sz="5000" dirty="0" smtClean="0"/>
              <a:t> Власть - Царь-батюшка, Отец народов (И.В.Сталин), Батька (А.Г.Лукашенко),  </a:t>
            </a:r>
          </a:p>
          <a:p>
            <a:r>
              <a:rPr lang="ru-RU" sz="5000" b="1" dirty="0" smtClean="0"/>
              <a:t>Брат</a:t>
            </a:r>
            <a:r>
              <a:rPr lang="ru-RU" sz="5000" dirty="0" smtClean="0"/>
              <a:t>ские союзные республики в СССР и т.д. </a:t>
            </a:r>
          </a:p>
          <a:p>
            <a:r>
              <a:rPr lang="ru-RU" sz="5000" dirty="0" smtClean="0"/>
              <a:t>Граждане – со</a:t>
            </a:r>
            <a:r>
              <a:rPr lang="ru-RU" sz="5000" b="1" dirty="0" smtClean="0"/>
              <a:t>отеч</a:t>
            </a:r>
            <a:r>
              <a:rPr lang="ru-RU" sz="5000" dirty="0" smtClean="0"/>
              <a:t>ественники , дети одного отца</a:t>
            </a:r>
          </a:p>
          <a:p>
            <a:pPr>
              <a:buNone/>
            </a:pPr>
            <a:r>
              <a:rPr lang="ru-RU" sz="5000" dirty="0" smtClean="0"/>
              <a:t>           </a:t>
            </a:r>
            <a:r>
              <a:rPr lang="ru-RU" sz="5000" b="1" dirty="0" smtClean="0"/>
              <a:t>Т.е. на уровне государственного устройства понятие семьи, ее конструктивные и  функциональные элементы сохраняются и воспроизводятся во многих монархических государствах Европы и Азии. </a:t>
            </a:r>
          </a:p>
          <a:p>
            <a:pPr algn="ctr">
              <a:buNone/>
            </a:pPr>
            <a:r>
              <a:rPr lang="ru-RU" sz="5000" b="1" dirty="0" smtClean="0"/>
              <a:t>      </a:t>
            </a:r>
            <a:r>
              <a:rPr lang="ru-RU" sz="5000" b="1" dirty="0" smtClean="0">
                <a:solidFill>
                  <a:srgbClr val="FF0000"/>
                </a:solidFill>
              </a:rPr>
              <a:t>Исключением является матрица формирования </a:t>
            </a:r>
            <a:r>
              <a:rPr lang="ru-RU" sz="5000" b="1" dirty="0" smtClean="0">
                <a:solidFill>
                  <a:srgbClr val="FF0000"/>
                </a:solidFill>
              </a:rPr>
              <a:t>США</a:t>
            </a:r>
            <a:endParaRPr lang="ru-RU" sz="5000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http://ic.pics.livejournal.com/burevestn1k/73933126/6503/6503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643050"/>
            <a:ext cx="3500430" cy="4725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матрицы семьи на природу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600200"/>
            <a:ext cx="4929222" cy="5757890"/>
          </a:xfrm>
        </p:spPr>
        <p:txBody>
          <a:bodyPr>
            <a:noAutofit/>
          </a:bodyPr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«Природа-мать» </a:t>
            </a:r>
          </a:p>
          <a:p>
            <a:r>
              <a:rPr lang="ru-RU" sz="2000" b="1" dirty="0" smtClean="0"/>
              <a:t>земля-матушка-кормилица </a:t>
            </a:r>
          </a:p>
          <a:p>
            <a:r>
              <a:rPr lang="ru-RU" sz="2000" b="1" dirty="0" smtClean="0"/>
              <a:t>Волга-матушка, Амур-батюшка </a:t>
            </a:r>
          </a:p>
          <a:p>
            <a:r>
              <a:rPr lang="ru-RU" sz="2000" b="1" dirty="0" smtClean="0"/>
              <a:t>Животные - «братья наши меньшие. </a:t>
            </a:r>
          </a:p>
          <a:p>
            <a:pPr>
              <a:buNone/>
            </a:pPr>
            <a:r>
              <a:rPr lang="ru-RU" sz="2000" b="1" dirty="0" smtClean="0"/>
              <a:t>    Единство с окружающей природой, как домом для семьи. </a:t>
            </a:r>
          </a:p>
          <a:p>
            <a:pPr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  Бережное отношение к семейному дому и его обитателям - уважение, любовь, ответственность ко всем спутникам и участникам жизни человека было характерно для традиции народов России и  их восприятия природы       </a:t>
            </a:r>
            <a:endParaRPr lang="ru-RU" sz="2000" b="1" dirty="0"/>
          </a:p>
        </p:txBody>
      </p:sp>
      <p:pic>
        <p:nvPicPr>
          <p:cNvPr id="8194" name="Picture 2" descr="http://www.together-info.ru/files/9214/0624/3005/C5DK_BP_uID-3_Pic_10078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3737696" cy="4894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семейных отношений на государственное управление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829180" cy="490063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          </a:t>
            </a:r>
            <a:r>
              <a:rPr lang="ru-RU" b="1" dirty="0" smtClean="0"/>
              <a:t>Глава государства, как  отец  </a:t>
            </a:r>
          </a:p>
          <a:p>
            <a:r>
              <a:rPr lang="ru-RU" b="1" dirty="0" smtClean="0"/>
              <a:t>обладает правами и обязанностями в самых больших масштабах, </a:t>
            </a:r>
          </a:p>
          <a:p>
            <a:r>
              <a:rPr lang="ru-RU" b="1" dirty="0" smtClean="0"/>
              <a:t>принимает важнейшие решения,</a:t>
            </a:r>
          </a:p>
          <a:p>
            <a:r>
              <a:rPr lang="ru-RU" b="1" dirty="0" smtClean="0"/>
              <a:t>следит за своими подданными как за детьми,  воспитывает, наказывает, поощряет,</a:t>
            </a:r>
          </a:p>
          <a:p>
            <a:r>
              <a:rPr lang="ru-RU" b="1" dirty="0" smtClean="0"/>
              <a:t> несет личную ответственность за безопасность и благополучие. </a:t>
            </a:r>
          </a:p>
          <a:p>
            <a:r>
              <a:rPr lang="ru-RU" b="1" dirty="0" smtClean="0"/>
              <a:t>Граждане, как дети, должны признавать авторитет отца, любить, уважать, слушаться и боятся.  </a:t>
            </a:r>
          </a:p>
          <a:p>
            <a:endParaRPr lang="ru-RU" dirty="0"/>
          </a:p>
        </p:txBody>
      </p:sp>
      <p:pic>
        <p:nvPicPr>
          <p:cNvPr id="7170" name="Picture 2" descr="http://www.lawinrussia.ru/sites/default/files/images/123_10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8469" y="2143116"/>
            <a:ext cx="3795531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Перенос матрицы семьи на все уровни структурной организации общества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643998" cy="528641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Сохраняется  на областном, городском, районном, клановом, коллективном, бригадном, профессиональном. </a:t>
            </a:r>
          </a:p>
          <a:p>
            <a:r>
              <a:rPr lang="ru-RU" dirty="0" smtClean="0"/>
              <a:t>Учебное заведение – </a:t>
            </a:r>
            <a:r>
              <a:rPr lang="en-US" dirty="0" smtClean="0"/>
              <a:t>ALMA </a:t>
            </a:r>
            <a:r>
              <a:rPr lang="en-US" b="1" dirty="0" smtClean="0"/>
              <a:t>MATER</a:t>
            </a:r>
            <a:endParaRPr lang="ru-RU" b="1" dirty="0" smtClean="0"/>
          </a:p>
          <a:p>
            <a:r>
              <a:rPr lang="ru-RU" dirty="0" smtClean="0"/>
              <a:t>Хороший коллектив сравнивают с дружной семьей. На руководителя проецируются характеристики отца или матери. </a:t>
            </a:r>
          </a:p>
          <a:p>
            <a:r>
              <a:rPr lang="ru-RU" dirty="0" smtClean="0"/>
              <a:t>В армии -  «</a:t>
            </a:r>
            <a:r>
              <a:rPr lang="ru-RU" dirty="0" err="1" smtClean="0"/>
              <a:t>Батяня-солдат</a:t>
            </a:r>
            <a:r>
              <a:rPr lang="ru-RU" dirty="0" smtClean="0"/>
              <a:t>». Фильм «Отец солдата».</a:t>
            </a:r>
          </a:p>
          <a:p>
            <a:r>
              <a:rPr lang="ru-RU" dirty="0" smtClean="0"/>
              <a:t>В медицине – мед</a:t>
            </a:r>
            <a:r>
              <a:rPr lang="ru-RU" b="1" dirty="0" smtClean="0"/>
              <a:t>сестра, </a:t>
            </a:r>
            <a:r>
              <a:rPr lang="ru-RU" dirty="0" smtClean="0"/>
              <a:t>мед</a:t>
            </a:r>
            <a:r>
              <a:rPr lang="ru-RU" b="1" dirty="0" smtClean="0"/>
              <a:t>брат, нянечка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		</a:t>
            </a:r>
            <a:r>
              <a:rPr lang="ru-RU" b="1" dirty="0" err="1" smtClean="0"/>
              <a:t>Паттернализм</a:t>
            </a:r>
            <a:r>
              <a:rPr lang="ru-RU" dirty="0" smtClean="0"/>
              <a:t> </a:t>
            </a:r>
            <a:r>
              <a:rPr lang="ru-RU" dirty="0" smtClean="0"/>
              <a:t>– самый привычный для России стиль управления на всех уровнях от государства до семьи. </a:t>
            </a:r>
          </a:p>
          <a:p>
            <a:pPr>
              <a:buNone/>
            </a:pPr>
            <a:r>
              <a:rPr lang="ru-RU" dirty="0" smtClean="0"/>
              <a:t>         Рядовые граждане позиционируют себя  детьми и охотно предоставляют управление собой  «отцам». </a:t>
            </a:r>
            <a:endParaRPr lang="ru-RU" dirty="0"/>
          </a:p>
        </p:txBody>
      </p:sp>
      <p:pic>
        <p:nvPicPr>
          <p:cNvPr id="4" name="Picture 2" descr="http://vneurochka.ru/sites/vneurochka/data/images/316645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876"/>
            <a:ext cx="4914904" cy="2730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Семья - инструмент внутренней  политики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3857652" cy="564360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/>
              <a:t>Царская семья была примером для народа.   Любви и верности между супругами, Воспитания у детей  патриотизма,  трудолюбия, милосердия, духовности, культуры, альтруизма  </a:t>
            </a:r>
          </a:p>
          <a:p>
            <a:pPr>
              <a:buNone/>
            </a:pPr>
            <a:r>
              <a:rPr lang="ru-RU" b="1" dirty="0" smtClean="0"/>
              <a:t>  Царские дочери работали сестрами милосердия, ухаживали за ранеными. Сыновья служили в Армии или на </a:t>
            </a:r>
            <a:r>
              <a:rPr lang="ru-RU" b="1" dirty="0" err="1" smtClean="0"/>
              <a:t>госслужбе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>Дети жили с родителями, разделяли их участь, даже гибли с ними. Не прятались за границей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Матрица семейных отношений распространялась на весь народ.</a:t>
            </a:r>
            <a:r>
              <a:rPr lang="ru-RU" b="1" dirty="0" smtClean="0"/>
              <a:t> Малые народы как малые дети  </a:t>
            </a:r>
          </a:p>
          <a:p>
            <a:pPr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122" name="AutoShape 2" descr="data:image/jpeg;base64,/9j/4AAQSkZJRgABAQAAAQABAAD/2wCEAAkGBxMTEhUSExMVFhUXFx0YGBgYGB0YGxcdGiAXGhoaGh0dHSggHRsmHRoYITEhJSkrLi4uGB8zODMtNygtLisBCgoKDg0OGBAQFS0dGh0rLS0tLS0rKystKy0tLS0rLS0tLS0tLSsrLS0tLS0tLS0tLTc3LS03LTcrLS0tLSsrK//AABEIAMIBAwMBIgACEQEDEQH/xAAcAAACAgMBAQAAAAAAAAAAAAAFBgMEAAIHAQj/xABAEAACAQIEAwYEAwcDAwQDAAABAhEAAwQSITEFQVEGEyJhcYEykaGxB8HwFCNCUmLR4TNy8RWCsnOzwsMkQ4P/xAAYAQEBAQEBAAAAAAAAAAAAAAAAAQIDBP/EACARAQEAAwEAAgMBAQAAAAAAAAABAhEhMQNBEjJRgSL/2gAMAwEAAhEDEQA/AEHiZi4/rAEyQPWhTOfOrePHjI6k/o1W02/xXjnjTbOfU1OoOnUiojE71sLka6g+VUX8MCo0MTRSyPBrqNtqDWL45neiVlwVn9RXOirdwwEwfaKHEMIkD1P0oiLPMnkd+vkKp37X6Ov6FagsITp8/tpU+YRPOfp6VBY0H3qZGG5GgPLnvWRqzFo3kdOVXuDW5upJ0zD3jrVTNvrB9akwTFWDdCDHKgY+F4D9ruqg3J8o1BbX2B+dPdnsVh1QI0Zv9u/96BfhzYtftAcvlZSSg2D51ykDX4wY9j5V0S9gkN4XSNVBA/z863hjLNjnfH+y9i2PDE+Uk6+VIWOtFWGvOB6eldE4zhkfFYoMSQGBBB2BXUD3pKxWEzXSf4dPyFYvK0s2rTXCqCJMD508cJ4Myqy2UaEUAsB8bGdfOOgpV4bZIuggEsuoAG503rs+GVVQBYCxoPXWtYYypXA+0TM2JvAyMs6PoYAAyihKNlQjWSPTSa612jt4Z2a73aZpylyBq3QQJpI7T9nom6ggn4l69DUvEAcBxRkBVvEpMSeVESZiNomgmKwbWhLHdojeCBMUQwl+UXX39alVvb1bfar/AAzEm1dR+QOvnyP0NDJg7yas94edRRzFcUW3YbEWUuEDNaQXJXJmKIYJk5dobeNKKcO4pba0Fum2j3YBUN9FLQW0+U0L4bb77B4ix5/IMIkejAH2qpwK2l79m7wLGjHNrsMxGu2oiPKtfSLXFOEuGNzDMbatcRFzQFKqua4QSOY026UVxXCpxxDsgQwzJbIzM2YZMy75Jg8tfegGPtYm8QiOf9RTq0BADqg5ARIy86ZX7R8Oz5v2y13puq7EypGSBlgKfMR1JqybnEadnsHc7o/tFxHJul9wRl0yzpGggEUUulEliBBmCNOu5Aob2WW4uGJvTn7194JykgoNJB8OWrzP3iMpABGZvFIiJilAHAdntM1wnvCRdtmPKcpjf4flrUfaDtMik28LBvncrqlvY52PwnfYa0Gx+PvtZvM1y4D3YgZiACxVLeXXQ6nUa1c7J8HtMXVhCIoML4ZkxqY96QARgEMlyWYklmgCSSSTHLU15UePxqi7cVQQq3HUCeSsVHLymsp/0Al7cz1qLujB21/tyqR11PrWyiNtp51RXKRrry0qMnXXerboTsdBy2qq6SdD61qUTMvwx5a0VFs5PblRLsh2Iv47xW2RLaEBrjzod/Co1bTzA86b8L+H8PlfHWCoESiy87bEwPnWbNjm1onfprUZObX/AJrpXaH8O7GGw928uKc3FUsqubYDgRoABJ0mI8q5plMxI/Py9KmtCzbHrpW1y7pqRv571omkiPflXq66aR8yagkVee4irNuYB5feoEXX9fqat+Uabzz8walVf4Ti+6uWm/ldWPlBmu735MkNHPT6VyjsX2VbFMtx9LCGSdu8Ig5V6jkTtXVMVEHl5V1+Pxmuccevd29ybhYtpsB9qWsPbMyTP62o52owWZ8yAk+VUsBwt3K6qA3806fIVxvraKxdyOCNOtdG7IX1xFpXzEG02QgHQgDTNprIP0pDudn74OgVhzAP01rzstxpsHiCTrbYxcX8/IitYXV6ldD4TirWa7agHKxYaab/AHpZ4w2d2PU0z4xc4F9LoZCJXLENPkB9zS3jNTAHiJ26etay8SEHtVhnZ7SgDYz0zE7+pEb9KHMmUQPT1p/4pwoNvO2439qUuK9l8Tb8S2mdD/KCWHqANT6VhQs3CKtWXJ/X5UMLkEhhBAgg6H5GrOGvdfWmg2dl2m5cBMKbTBj01AB9ZIr3CcPtrmL3lVRcZgiDMwBhmBPwqMxbUnY0F4fxMoTl2ZcrDyP/ABXvaXD2RetWbbKyw9xwCD4j3ZDP1bUgTtFXEo3jHN5+8tZO7fxBlaQoX4sxAyzE6b61DxLs9Y8V8FbYtgF1A+R0MzOsaGpeHcPNi0cq5r17I4t2xLC2BLM/IaRFecbttczraS6GUrdZWCi2pJjNkkuWYwIGlPPEUsG1266WjiHUOGKBS6FiDEkiNYHwn/klj8I1u3CPcdlJDsXYnL0hidPYHyqk9l7r20ta/wA0EzoJOQt4VkA7n+HpFEUdgneqLjd4S1y49tZAghRlUnQeXTmKgptgrdwCw1xQz93dZVH7zKskAqYJWdYGoI5ij+CxFi3mw4e2iZUYM5lrk6s2nOdI5Ckq/wAMNoqbjBrjjOXDBmc6eKdxyjoIFa3OJ4hjrdRv99sE6+akT671QRxPFMQrsEs23UMcrMVkidNzO3M71lCy+IOv7VdX+lAqqPJRyFZT/QvLr860EwdK8W7G3P8AQqR2/UVRTZz18tflRrgPZ98QrXNe7XcxvHJep+1DcFZRriB9FLCfQxNda4Vjkti1h7SSIJPkZ39KWhY4kuKw2HNsXjashgAoZvGx3AA309qmxWKXD4a1rkvOC4APjMkwzDfbr1p5xPZe3jEV7hJUElADEcjtvQztH2etMgVkzMohSeVLLoImJ4+7oFvQSBvp6+3tQDG+FtOeoPlVvjWH/Z27uDl3/wADpQw4qfsI5eVJBbW0I5/PrUuHbX0+QqAO4OUgfrpU1s+s1KCWHsyRzMjSPYV1Pgn4cIUD4sktM92hhQOjHn5xQD8K+FC7iTdb4bIBjqzSq/IBj8q6xjGhDHSunx4TW6Wqtp0txbUBQB4QBAAHIDl6UN4heYkwdOf696zusx6SZU9Cfy5VEdZBGo0NW1Au9h4BkD/kf3qlYwv0P+aJnUhSasWME2sDnXPW1VnOxPMf4+9KnbHhwX98o1Px9D/V6048Sw5W2oMZhm+R2pe4xc7ywymNo+Wv5VMoEJsfcAKLedV08KllHOdjv511fsHiP2vCi69sZ1Pd95EC5l/iHnyPmK5x2V4T+1YhLQ0D6udfCq6sfU7e9d1sWEtIqIoVFEADYAVv48dlULPCUzAkTHXr/ii1mwByrLQqS2da9ExkQs9qeD4e+O7u2kafhaAHU+TDUVxvtP2cfCXBu1s/Cx3BH8Lcp8+dd04qmYwNTOnvv9KXO0WBF6y1txMiD+TD6H2NcM51Y46oO/6+lXb66zAB5nmfU1XSyyuUMAqYPt/ferF/cDpXFUz8YuAAQXIBXNnyEKQAU2MqQBpFGeHG4LCv3i97dDBfGqLaWQi20JBYnn8yNaWCKxra5gxUEqQQSAYjWrKDnBLdy0LvdXFuLnKMhcoGZRIK5l1nxAc+og1D/wBba33tsd48FrZcOqEhgpK7QAJy6dDQriN5r9wvdCESSqIuVQWjMx6sYGvlUQUCAogDkKvBJcvM794wVYXKqKIVFmT6sdy3M1uNqhmpVNS3Y3PvWVJIrKilHvP+anW5/nyqNbUn0MVviLUGNduddWUti7DgxtJ9elPHZ7FOxkBJVfGzD6A8tJ+Vc+tTII5b6bU5cJANqyBINzEAb6kAAT6BuVYyg6XwhsQ2CtHDOu5BzDfxtPppQ3tQlx8T3Gdgpt5tOsGJPQEVX/DXimuIwJJJt3C6TuwmGHzg+9S9sHZcQt1UctGX4lyge2vWtZfqEbtFgAlvK8M87jb0iksaEdNqc+2d4Kp/q/PpSYfgE9c3zgD30ph4CjtsOWvKpsMTpE7/AGqlZveH0PMVbwZGYDX0G9Qdh/CC0cuIcgwSgk8yAxI+o+dOvE72UHofvQL8M7GTAIf53d/YmB9BRXHXhqp2iu05iiDhfiH0FXDhFOp3iDyn19KE8Iv5S1s7zKnrRrvKY+CueHWt8knetTiYJXQAQRU91409xQvFXBObToR8tal4K/FboJbpA/I0m3bw7zIdm8X3o9xbEBQfFpE0J7J8JbFYjMVPdIfG3I9EHUnn0Fcbu3UUwfhpwE2lu4hgJuHLb0/gB39z9qMca7UYXDtkuuSw3CDNHr/aimNcomVPCT4Fj+EnQQPIa0u8W7JWHA0ggbnXN1JO8nrXe7xmoiTC/iFgHzfvGTLuXQgHlpE60e4Xjbd4d5auJcQiQykEenrXP8ZwLD2Uy92p1nUTr70E4NxP9ixtt7Zy2rrC3dT+HUwHjkRWZ8tl1TTrdtM12egoHxpPFl5EUyYYQW9f196A8ZBzj0+xrec4RyDjuHy4lwfIn5b/AEqliN9KZe22Bi8t7kwyn1ElfmD9KWnOteatRHHKsKV7FbTUVCV6V6AK2NaCg8K1uoryK8NBJJrKir2gBWlJOn1r3Eb9T9prbBKC2sx9a8x7qDEE8p/Oun2yq4YsWGXrFM+OQ2sNacNDd5nA/lGwPzE0N7KcGuYq+tm0DmOs7BF5sTyEU99r+zqWEOHLFm7hcjbSVJJMeunvTKfYVRbvi6L9olXMujAZTzk89yNjXWWttjMNbukjMyCRGzcz865zw673l22qM2QjxDz1395rrPC8HlQRtG0/Wpju8HIe23A3TWSzka+nlSTfslRBERuTzbT8q+g+1HB89p8sAlSfCJOx0zHYE6aCuJ9qMAy4gplgtlOXc6wBPyqzl0B+ALOciLLMYUDma6V2XxP7NbNm7ldQ2cQFDIy+IHNGsESNeVVW4OuEsK5AN3uzroCJ5A/ral3CLdxF0W0QsImDBjkWY9R5VLejp2H7a4ezaCWlI1LBRBIDS8D2O3LahPEfxAUmMmo5Ax6GeelV0/Dm1CtcuXJifCQB9qV+1nAe5IyEmBqeen+Kbv8AQ98K7U2r8AEpdXXK255eE86Z8PjydgSf1rXB+FXyt224mQ6nX+LWK7RjONW7Y3Cj5Cm9AhxfHZLWdzryA3YmAAPU6UHxnEcohzJzZYH8Vz+Rf6V50scb7QNddMglUYMCeo2IFVTjLrEeIDw5VMGVzSXI5Zzr4ulS5LoZGHOMv9xaJCr/AKl2JVQN46mdBTnhbyYVBZsrCryPM8yTzNBewZFqzeuOYUZVECICgkgR5mou0vGltp3gBPiyjb21BitTk39obTjldLdxdR3oBHMaMDpVLE9oLfeC0ysrEwuYqJnbSZHvQT8NMcbqXpA0ZXjpJP1FMuI4faDi86jwaiBtvqY31Nbltmwq9p+JLcVxbUfutHJJGummgJJkiub8XdiuYDXNp68vrTVwrGt3+IQ7M7HWRzjnQnjd0FwgECZjnzrjburHbOCY4XbIuKZVlBB68j9RVLjUBkYkdNT1oN2Mxps2LNm7oSDqdIJJYA/OiPGuGB0ZzuBP/Fd7d4oWe2mG/csei6eqkEfQ1z4pNOPEcWe5ugsSBoATtMSB8qTBoTXC3daYwrANK3xCspht9JEzuJ5VEr1B49eTVzhmCS5cUXbnd29yYzGByA6naaIdpMPgVVThLjEyQ6uSfRlkbcqugEFa3KnbBXlXvGtuLZ2cqcvrNRMNKgiNZW9ZQbP2adCEXM0LmkiA5GtwLr/BNL93DlroUc4Ak7T+WtMGPx5xDMwi2qLCCT8Ong31nUzUXAeHi9irNoDVrij6ifpW5WXaOxPZJOHWCsh7z/6jxHoqjko+tJXb29ea+cqgEhwCekDQdNBHtXW7mrAchXPvxMdA1u2Ae8Y5tN9TB+Yrp8k4RT7AdkItJcuMc0RA2HTXrvXSLeE0jaoOzuE7uxbB3Kgn1Imilbwwkm0qoMINZ1nf06VxPjg//NMbFhlnXUErv6V2rG3YUx0rlmP4cRiLJgGHLN7giufyrEnam5NgBROZRGnnRD8P8BbWw19wcw0bmdtvtXuKwyupzDfQHpy+dNHAbASyIIJMFttwAu3L4axhN0oGnaFL1xrKpBtgkiZ+HfXYx0mkji3GFvyIUKxhdDJ1j03rp/cWrRuXO78TKczRyg6VzXhqL3ZItwZMSPXX3qZLCXhrGS9G+Vzy6be1Gr2Ie5JcyeXQe1VwVzN1JJJ8ySa2L1KLVq3ynlVpJEbcp/OoLR671atkRrrWVdG4Igt4S2CACVzt/wB0HX2K0H49b79LtsLORQxMc58IH1qycUYCn+gN/SPC3y8IoT+1ZFe4zeK742AOWAdgT6R863ajzsbcbC3M7CLLqUeTAEkQeun2NH+MYm7ezWkgAc58OmvLf+1IuM/ar6nLZcWyIWVIWP5sx096YOB27iYLLbe3eZSymGORiDMKx6bdNKb5pClxpnVgQ6GNZAKzrrUHZu+bmMsZonvF323FVMYbzsVZYgkQOXlIrMJaZGBWQw1BHIgyD561FdV4vhGZSIO8zruNqOYO8z4PxfEAVPtp9qEWO1Nm6kXFZGK6keJQRvqNR6UV4MQ1q4AQQddDO4j22rpPUc17St4ByhvvS8550wdpl1YdG+VLprk0huXOQ+VEzh+5VHmXOoUqYA8yeflUfB7Km8kqCOh5+QHWnrDYBroYd1nYsFYaHKgGg8h6dKBbGOt3bID5Rcg65dhyApauNB01rplzsSpUqwInZhqRGwNKXHuzhs+JTmWQDpEecVdaA3A8RuKQA5iIgmVI6EHQjyrS4uUwaxbYKzGoMGKluJIB9qgrM9ZWxtGvaARaGhIB00p6/CDhneYzvSDFpC0nbM2i/wDy+VJIJZidvTbpXZvwj4Z3WDa6wOa68jzRQAPacx966YTrNOQeWNLvGOHrcxOdgDlUAeupozh7mrH+qt7gEyBJrtZuI14W+VQrctPWr7NNUCg3YVJ+1jYKTVl0NcUmhmk/iGFzXlbYLMeciNaYMfjM2lCbltm1UEjryrln0D3uR4uSjT15Ub4Fc8YGvwHNpp8QK++rb1o3ZfMFa7cIAM5V59JP9qMWkRVyKI0n76zUxxsUL7Qqptt4yP8AuI+xrm+OxAsIwEkkwpJJ9fan3tAodYpKv8ID3LakZgSwPKPCdZ9daxnerCzjLwe67AkrspMAlVAA205VrY1imyx2OtuN2R9vCZB9mmPaqOO7JXrRYq4fKJIPhY+kb1NG1G1yq+tmYgzQxGIPiBB6HQ6+VEbEsQBudAayoxgcVCsXJIUbxmIEEEAEwdNtRrHvA2IVmC27VtfEFNy6O9uFjsoGigwOkARUfFrqqbNpT4J7x2HMKuYT5HSosDh3vmytvR3TKs8nuSblw9ciAfMVpKiSxdx105rlxrVswSxksf5VA8IHoKZ+GtbSybVtQEVmA6SPiJnfXmag4ZhVw6ph1+LvMjHqQfGw8tgKEXbrFbWGEhr1y8x65Bcfb1y1US2+G96yuqu6tJEkBVAPRQABp5mhXF8PGIKpEgeONs5JkD00p0sobaBLceEKBJgQPin2mkfhBDXblzVlZrjrB1JzEgEdTINSifhONuC62U/ASQRvppryPvTFwfi1t3e6124jNuyaERHxplgr7UB4TYC3Fw27XCe8YGcuhIUcjHWgKXipIB8QMZgY2pLpTH2kgs8XFcHUECAfY8/SlzTpV23JOZiTpqeftUN+zBMHz9aiosPdKMHHLUT5U+/hzeZ3xLBjJVTruCSa5+Wn0p3/AAzxGS4EIjvQR6lRmX7Grj6lNePxV5bCloV3bLprA6/KlzF4ZzIcykaEkyf5tD+VH+091Tk/eKuUmQd6FcQuSNNj9q1kkIZw5V2HIGK3KHLpyNe8TxkMyACJ3qTAuMskTyPp/eubSpkrKlvYdgxAEjkfLlWUAvs/wk38QlhSSWMHyX+I9NBPyrvVzEJaUW0MBVCgeQ0FI34ZYAJauYx9WuHIp/pHxH3I+lHLrlmJ3JNdZdRltxHirki3YDG9c0UAaaRLM2yADmfvTHwTAPatKl24br/xOeZJmBPIbD0rXhHDRaWSB3jfEfIbL6CT86JqK7YY/dRHdgaxQrFmZ5UUxDddhqaGPb7xso0JM+gpkIcFw/OZMhJ9z+utX8fh1K5ANOQHkJ+8VbRAoCjYCqF+7+9VTsQalmoPLOMzJr1ih+Ov5L1vzRh6/B/eo8WSGnlIj1qHjLa2D1LL8xP3WsW8VFxJZ1HOqdrCnMP5tfsav76VZwVvxgev/iazrY37N4KcznYMQPmarcUtTdfkAIpo4dZCpA8z8yTS7j2Ge8CSBr7Rl2/XOumWMkgSu13DCVTELE/C3mo2PtQjhF2Ga5v3aM56aDT7098YsZcOqkaqhJHmdR9KRbELYxTaQVVB/wBx1HyFcLyrEvG8Oq2LhBnKPAf5rd3xL8pI+VW+xTuGW4Gg27ZAnX44Ex6LVBGF3CLm/h/dE/0kgofY1f7IzbtOjiDO+nIwR6f5oCWPud3N06wGjrzafUwSaV+CY1nxVq6TngOpJ03y8uUFm+VEO0fEgziwGAVrZDE8g0DMPqB1nzqr2RwRKvdMSVKoNo1Mn3/KgOdo+IRhbxXQlMoO0F4X20JpfwNlLeDu3ELFyrawNATbH80zow2FXu1QULZTMSbjhSB8ML4yT1OaN60xFgDD4iAI7sfRh86I07FJmYuN1U/MyooBki7lOpzT99KIcO4icPhSLZh3ecw5KNgPrVHEeErdJ+NM3TXUN9ZoqRcRndoGwgVPxNIVOuU61Q4cfDOhzHT7UQ4upLrbA2A9tBUUNddV6E0XxmMa2bTW2hlhhGwM6e0UP4vbNsokagTUVpHuutsfE2n+aI6jw7tAmOs6JF1ADcXkJ5r1BPuKH8QvMBoh2Op0q/2E7PCwHuc3lR/tXT5k6+1HcTw3vWgRvBPJep8z5V0/G1HFL1u5cdoRzryUn7VNhb5TwOCPURXdMPwdEUKigAD5+Z86CdpOztm6uUqSeRG4250vx3RtzP8AaY0mvalxnZvEI7KsMoOhJg+9ZXL8aroAtizYtWB/AgB9Y1+s1e7O4KT3rbD4fM9fah2U3roUbk6+Q5mnHD2goAGgAgeVejCbu0Sotau+45169wCquIvQPM8q7bRribnIan9b1vgU8JPM1UU9dSd/7CiCwojlWJ7saYi/lg0Pxy/v7Z6yJ9qn4gfCfmKpJicxtudNR/aplRLjsL+6c8wsj21oNxRw1i0wOzA/+VN122ChHUQaDW8LsIGVTOuwGn9zUyxArBozHQE89qP4LBlTnPQgD1/xW1zEourHwgwADvVoYlWykHT+3rzpMZBLhW8IpVcBsRcX+ZwPnB/KmHDNoI6H8hQTBgHFud4brzUR7ak1c7vQj7U2zMD4Tv5k8vlSlj+H20sGySAWOZusnb2HSnjtXYP7O7hmUiACsZhJAMSCJiuT4vh6C8LSLdvXTDEFhIJ11I1rjnOtRXwTFLdyywzNMxtKjp6ydamae6tsYuEyyknISBAQMB8TGDJ1Glb8e4Pft3FFi07wi5mQ5lDn4gJMwNPrRa1h1OFCWic4EMxBUkLIZVB1Gw9QKybU+Glr9nGSLY+DMVUsfCLlwhWaNsi8oEVNwBiLOoAkLE6H4Ry9anSz+zYG5kBa5eOUKY0Zwie3gzVRvX2uXQtvVlVQxB8MhVDRyiZ1pR5xDBu95dgEtlySZCzlEetEbtucDeYc7f2ioOLY1QvcqczuArEfaieKti1gbiHcWx9ag5y13wieXt/zW5c3LK2uaXPD6OP71UuEcjpVrs5hTexSWlYgH4iDByjU6+9a0g9hrdqwqm8ZMeC2olmPnG1eYnHXy2bItqRpOrH23+dX+F8CNpbl0S+IPwMwkKJ0jzI1nzoDevsSQ8hwSGnkehrKxnEwzpncyw1n702/hbwQEm+4ltMs/wAM7aUlXLhyEco5eeldo7GYMW8OgG51Ptt9K3hN0o3hsDlUJvH1q5asRW9s1sxr1SMor75R50G4mMtv1360Tu+Jo5c/ShHHrugHv8qxn4Fy4qknSsqF31rK87Rt7P8AD+7XO3xN9ByFFi3KvSelV7twDQbn9TXpk1GWl+5Hmf19KrgbsTqa2Y8z71Sa/mPlWLQQwiT4unKvcTiB+tazh96E15ma8xFsNBmD1rX0B5xOcFW0g6TUWEgiAdm0PrW2It6ldMs/ETrPlUWEtSWmB0g9eYrn9qZQ8qdaCcTxiW7eZ2Cgnr05x7VH/wBT7pGUkEjbzn25UgdsA1xS4k5dT7zsKuefAYvdqMG0q18LPPK8e0AjlvRfCcTD2luK+ZZ8JGxO7fIRXz+18A6yTPt50w9j+PHD3Vzf6LkK+m3Rh5jnWOjv/DLwyZuWp/OqPZ7D/wD73J1mFiTqdSYoaeN2bb9yzMwYQuXmGkEwNY6nlIq43HktqFUBQoga7AbVuZT7BDi7M6MpTwkczr60ophbeGDXArXL10nMwiR5A7ADpVfH9pe8bIjgk7wdhUGN4qtm33nsADuelc8st00r4W+LTLbLqFJJlyUYHnmka+ooNxvjtzD4jPayFbigkHYnZojbkfOpsFxi5ibwQllBOvjGWByChfzph4v2Zs4tRbKlWHwlNNT9x61mRSuvHxeUKLKlsxaDdyyTAkMV10nSedXeKM9tSoTIMoOnnynn61PY/Dm9h1M4i2VJiO7Yn03jes4h2UxAUm1fsCNNXZY6jKRlFW40U+zHDzcYXTsDPXUcqrdseP57n7NbPhUjvG6kalR5D70A4nxPEoLlrvwVt/EbZAX5r50J4dbvXiRaR3aJ8Izb8/c86sxFl2LNlUEljCgDUny+tNfZTADCtcvlluMo7tokLbzakhtS5HoBVbg/BjZtuzsnfOCujZjaX+IA7Z2nWJgbVK+MVMK+Gtq0sCWYggSI0E6xpFS3+IuYvtEqqotOxWCJcTOu/wDilbH8Ra5cNxtyBsI200rTAuCpQ1WvowMbjr1qSAlYt53tJPxuAfvXdOzkixbkbqD8wK4Hw8st2043VlYexrvHC8WoVYMrAAM8uVbw5SmS2dK0v3NDUCXp2qK60wPOvRtFu2NJ60qdorupI9KZcbikQakDSk7H49LjxIMfMbVz+SzWlgePWPava1u2jJ1HuKyuDWz7icQF/KqytuTz3/XSqufM2Zvl0rW7dLacq7/kwzE3SxiNBWoA251HcuAVd4HYDEvO2n96zO1VqxhmCisdSOvrV922FVWwY3Pv+jXXSBl+wpJLCQNdTEewqtjNNAkHWI09TGoA5VcxNu0GkEz/ALjHyofh2a0rG54iWJ8MkxsoP1+dcr6pc7T4l0ss5BWG1k7yDosVV4BwIYnD9/fv3O7fUJOVcojTaTJHI6ijnH+GftVhwwzzPgXQgfw5TyKmD51fv8JU4S3YYmEQL4SV2EcjWdBUvdmuHCXFiyVHONPPQ0k9q7FtUmwDlnMR0/Oug8Z4fZt4B1B8WhAMkmCJ89eppY4/grYVXS3+8uCPCCSxMACOuwrNvegbhLmIuEXBJWzZzM0wuUDXxee0eVH+B4q0yh3BuM0fFGVd9FU7wBMkc697S8MbB8Na07Sc1kQAQBnzs6kn4m8JmfKlbhfFiiQNWJ+m33qWBq7QcRKPaFtUZWOXKFCy2gC6AdaDcbx9pibRMG2xBUc+pXrR7glsPkusAcksD/UQAseniPvQLs/gAOIXGv22y+LI0EKGJ0nrpSLtFwVWc57Fq4wU/FoBPMa86euA8Z7u5bF792SSskggyCBqDprFCWfKxBdI1jxAfITUdw2N+8tdNxrPnSXQ6TisUBBNxE1/ij+4pa4pxew5yMiMdYEAFo5wRqKH8C4rZhu/veFdEELcBSOupkHyqHGdscPcvCyqgqp0dzkK7A5Tlkk1u3aMTHWD8GHtIkaN3aLmO5kDzoB2j42UugWmhQAVCiNTIgxvH50N4xxkpfuoT4VchdQxjSPEuh0NA8Zjw7T0EVnom/6hcDEBomQSPOsucQuMfGxPrQ4PBnnv11rexduNMIzDmQJHpMQPSroXswMEaTWzXBJBAqiHacuXL6iKM4Xg7OylkIETJ0nz9IrPghwhMzl56cqZ+G9qe4ARlB12Jj5FfzFZewaW01IAA3q72P7Ni5etYu8AU3t24md8rN/ak7VroXDsS7LyiBHWrIutudAPrUdi2OW0naqXGceFEToBXbeogL2p4yQJHy+5obwvCnuxdbRmMjyXl89atcL4W2Mud7dEYcHTrdI6cws8+dH8VbkmdtY8ornrfVc+4j3puuQbgBMiGIA+VZTmUHQfKsqaQQD6V410VCH3qniLh2GpJj1rWxvdDM4RPiM+wG5NH+zuDeyj5jIJBHXbUms4JwnugWbV2EE9PKaIX21AHrXTHHXRLZXnWuKIgzW1k6VBjW0iul8QtYxcp/WtbYG9mJnQbVax1rnVPC4VmGYEhZOoE7b6CuFnVB+Ncbu2bnen4NEI2EnqYientRrA4tblpjOuaGHQwDB10MEUM49hoU3BFwKpaIk6DQqNQdiTsfCY8lz8PeKq1l7bmWe6XmdGLAaT6belZ8oP8bTEG3Fq4F6DKDp5k70G4KDcvC65lcOksSIGdpVfTmfap+0KvH7u4ynpNIGL4xcsOyWnidXnUMROpnc761n2g3+J/aI3Tbw2bNkPeMR1IKqOhiW+YpUwijMoJ3aDEyBprtHP6VBbBvM1yXZl8TmJAH8xOw9OdWAcg1BBP6/tW74Dw4+9u3lQKqjlE+5M61SxPaG40Sqe0ig127Ij6daiunQ+3/FSYguOM8zbB16xRfh9266hrirZtRIP8T9Mo5DzpY4BgDiMQlo6qTmc8wq6n5wBHnTt2jAybQqjYcgOVMpIKOL4pZRYtJ6k6lieZNAMXxZiSMqEek1QxN8mYOg/QqAH+1JiJxr0jyrwaaD9etQ22jXoa2zbnrWtDZmJIrpPZmxh3wy4c37CstxbhBMeNTPizGDtqOlKnZ3s42JR7pMIFfIOZYAwfSRtQ7hudmgbmd+fhbT8qlHTcZ2Wv3mLm7YuySZAg9dCpPlyolb7OqqB77uLmViwUjSICgaSSZHzpE4ZcRWzDQSrSCRoGstPT4Gb5UbXiDtbGHJYkjJnLHMCHuLM9Qbdse9Z4Cz2bFtwoV7twa3D8YtH+WQMuYcxvThw20cikERH69KQsD2kxNtUylChyaFFJlkNxycscxvW3aHtJmwfeFUW65Ch0lco0ZtJmSOfnVlkXRy4vxhLSHxQBzoRw3hNzGEXLwKWAZVTIa7tv0T7+lZwDgqgI+IY3XUCJ8SidZ/qPmaa2xyqImte+o2zBUjaNABoAB0oVeu+KR8q2vYrNVUMaWjZnE7VlV2ueRrKmx7U3CVBxKSB8JrKypPVNxqu/wAdZWV6aymt7Cq2LrysqXwU+IfCfSrXZkfuP+5vuKysrE/YAOI6Xb4GwddPVAx+Z19a5JwjR7wGkXdI5RcMRWVlc8lPWIHiPvXIeJn98/o32NZWVMPVpos2wMPggAADZLkAQC2ZhmPVo0neguJUaGBM/lWVlay/ZA23uPT8q9xHwr6j7VlZT7B78OR++vf7R92q72ocyRJ/U15WVnP9gpYT4j/t/tWy7VlZWxCRpUVeVlUda7Af6BHmPyrnT6Yoxp+95f7jXtZWICX8C/8ApD/27v8AYfKiuIP71f8Af/8AZY/ufnWVlZou4Q/6X/8AL7Ygfaqfaf8A0E/2r/7aVlZUWuqYba3/AOkn/itZfrKyt1FcVsNvevayoJhWVlZ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data:image/jpeg;base64,/9j/4AAQSkZJRgABAQAAAQABAAD/2wCEAAkGBxMTEhUSExMVFhUXFx0YGBgYGB0YGxcdGiAXGhoaGh0dHSggHRsmHRoYITEhJSkrLi4uGB8zODMtNygtLisBCgoKDg0OGBAQFS0dGh0rLS0tLS0rKystKy0tLS0rLS0tLS0tLSsrLS0tLS0tLS0tLTc3LS03LTcrLS0tLSsrK//AABEIAMIBAwMBIgACEQEDEQH/xAAcAAACAgMBAQAAAAAAAAAAAAAFBgMEAAIHAQj/xABAEAACAQIEAwYEAwcDAwQDAAABAhEAAwQSITEFQVEGEyJhcYEykaGxB8HwFCNCUmLR4TNy8RWCsnOzwsMkQ4P/xAAYAQEBAQEBAAAAAAAAAAAAAAAAAQIDBP/EACARAQEAAwEAAgMBAQAAAAAAAAABAhEhMQNBEjJRgSL/2gAMAwEAAhEDEQA/AEHiZi4/rAEyQPWhTOfOrePHjI6k/o1W02/xXjnjTbOfU1OoOnUiojE71sLka6g+VUX8MCo0MTRSyPBrqNtqDWL45neiVlwVn9RXOirdwwEwfaKHEMIkD1P0oiLPMnkd+vkKp37X6Ov6FagsITp8/tpU+YRPOfp6VBY0H3qZGG5GgPLnvWRqzFo3kdOVXuDW5upJ0zD3jrVTNvrB9akwTFWDdCDHKgY+F4D9ruqg3J8o1BbX2B+dPdnsVh1QI0Zv9u/96BfhzYtftAcvlZSSg2D51ykDX4wY9j5V0S9gkN4XSNVBA/z863hjLNjnfH+y9i2PDE+Uk6+VIWOtFWGvOB6eldE4zhkfFYoMSQGBBB2BXUD3pKxWEzXSf4dPyFYvK0s2rTXCqCJMD508cJ4Myqy2UaEUAsB8bGdfOOgpV4bZIuggEsuoAG503rs+GVVQBYCxoPXWtYYypXA+0TM2JvAyMs6PoYAAyihKNlQjWSPTSa612jt4Z2a73aZpylyBq3QQJpI7T9nom6ggn4l69DUvEAcBxRkBVvEpMSeVESZiNomgmKwbWhLHdojeCBMUQwl+UXX39alVvb1bfar/AAzEm1dR+QOvnyP0NDJg7yas94edRRzFcUW3YbEWUuEDNaQXJXJmKIYJk5dobeNKKcO4pba0Fum2j3YBUN9FLQW0+U0L4bb77B4ix5/IMIkejAH2qpwK2l79m7wLGjHNrsMxGu2oiPKtfSLXFOEuGNzDMbatcRFzQFKqua4QSOY026UVxXCpxxDsgQwzJbIzM2YZMy75Jg8tfegGPtYm8QiOf9RTq0BADqg5ARIy86ZX7R8Oz5v2y13puq7EypGSBlgKfMR1JqybnEadnsHc7o/tFxHJul9wRl0yzpGggEUUulEliBBmCNOu5Aob2WW4uGJvTn7194JykgoNJB8OWrzP3iMpABGZvFIiJilAHAdntM1wnvCRdtmPKcpjf4flrUfaDtMik28LBvncrqlvY52PwnfYa0Gx+PvtZvM1y4D3YgZiACxVLeXXQ6nUa1c7J8HtMXVhCIoML4ZkxqY96QARgEMlyWYklmgCSSSTHLU15UePxqi7cVQQq3HUCeSsVHLymsp/0Al7cz1qLujB21/tyqR11PrWyiNtp51RXKRrry0qMnXXerboTsdBy2qq6SdD61qUTMvwx5a0VFs5PblRLsh2Iv47xW2RLaEBrjzod/Co1bTzA86b8L+H8PlfHWCoESiy87bEwPnWbNjm1onfprUZObX/AJrpXaH8O7GGw928uKc3FUsqubYDgRoABJ0mI8q5plMxI/Py9KmtCzbHrpW1y7pqRv571omkiPflXq66aR8yagkVee4irNuYB5feoEXX9fqat+Uabzz8walVf4Ti+6uWm/ldWPlBmu735MkNHPT6VyjsX2VbFMtx9LCGSdu8Ig5V6jkTtXVMVEHl5V1+Pxmuccevd29ybhYtpsB9qWsPbMyTP62o52owWZ8yAk+VUsBwt3K6qA3806fIVxvraKxdyOCNOtdG7IX1xFpXzEG02QgHQgDTNprIP0pDudn74OgVhzAP01rzstxpsHiCTrbYxcX8/IitYXV6ldD4TirWa7agHKxYaab/AHpZ4w2d2PU0z4xc4F9LoZCJXLENPkB9zS3jNTAHiJ26etay8SEHtVhnZ7SgDYz0zE7+pEb9KHMmUQPT1p/4pwoNvO2439qUuK9l8Tb8S2mdD/KCWHqANT6VhQs3CKtWXJ/X5UMLkEhhBAgg6H5GrOGvdfWmg2dl2m5cBMKbTBj01AB9ZIr3CcPtrmL3lVRcZgiDMwBhmBPwqMxbUnY0F4fxMoTl2ZcrDyP/ABXvaXD2RetWbbKyw9xwCD4j3ZDP1bUgTtFXEo3jHN5+8tZO7fxBlaQoX4sxAyzE6b61DxLs9Y8V8FbYtgF1A+R0MzOsaGpeHcPNi0cq5r17I4t2xLC2BLM/IaRFecbttczraS6GUrdZWCi2pJjNkkuWYwIGlPPEUsG1266WjiHUOGKBS6FiDEkiNYHwn/klj8I1u3CPcdlJDsXYnL0hidPYHyqk9l7r20ta/wA0EzoJOQt4VkA7n+HpFEUdgneqLjd4S1y49tZAghRlUnQeXTmKgptgrdwCw1xQz93dZVH7zKskAqYJWdYGoI5ij+CxFi3mw4e2iZUYM5lrk6s2nOdI5Ckq/wAMNoqbjBrjjOXDBmc6eKdxyjoIFa3OJ4hjrdRv99sE6+akT671QRxPFMQrsEs23UMcrMVkidNzO3M71lCy+IOv7VdX+lAqqPJRyFZT/QvLr860EwdK8W7G3P8AQqR2/UVRTZz18tflRrgPZ98QrXNe7XcxvHJep+1DcFZRriB9FLCfQxNda4Vjkti1h7SSIJPkZ39KWhY4kuKw2HNsXjashgAoZvGx3AA309qmxWKXD4a1rkvOC4APjMkwzDfbr1p5xPZe3jEV7hJUElADEcjtvQztH2etMgVkzMohSeVLLoImJ4+7oFvQSBvp6+3tQDG+FtOeoPlVvjWH/Z27uDl3/wADpQw4qfsI5eVJBbW0I5/PrUuHbX0+QqAO4OUgfrpU1s+s1KCWHsyRzMjSPYV1Pgn4cIUD4sktM92hhQOjHn5xQD8K+FC7iTdb4bIBjqzSq/IBj8q6xjGhDHSunx4TW6Wqtp0txbUBQB4QBAAHIDl6UN4heYkwdOf696zusx6SZU9Cfy5VEdZBGo0NW1Au9h4BkD/kf3qlYwv0P+aJnUhSasWME2sDnXPW1VnOxPMf4+9KnbHhwX98o1Px9D/V6048Sw5W2oMZhm+R2pe4xc7ywymNo+Wv5VMoEJsfcAKLedV08KllHOdjv511fsHiP2vCi69sZ1Pd95EC5l/iHnyPmK5x2V4T+1YhLQ0D6udfCq6sfU7e9d1sWEtIqIoVFEADYAVv48dlULPCUzAkTHXr/ii1mwByrLQqS2da9ExkQs9qeD4e+O7u2kafhaAHU+TDUVxvtP2cfCXBu1s/Cx3BH8Lcp8+dd04qmYwNTOnvv9KXO0WBF6y1txMiD+TD6H2NcM51Y46oO/6+lXb66zAB5nmfU1XSyyuUMAqYPt/ferF/cDpXFUz8YuAAQXIBXNnyEKQAU2MqQBpFGeHG4LCv3i97dDBfGqLaWQi20JBYnn8yNaWCKxra5gxUEqQQSAYjWrKDnBLdy0LvdXFuLnKMhcoGZRIK5l1nxAc+og1D/wBba33tsd48FrZcOqEhgpK7QAJy6dDQriN5r9wvdCESSqIuVQWjMx6sYGvlUQUCAogDkKvBJcvM794wVYXKqKIVFmT6sdy3M1uNqhmpVNS3Y3PvWVJIrKilHvP+anW5/nyqNbUn0MVviLUGNduddWUti7DgxtJ9elPHZ7FOxkBJVfGzD6A8tJ+Vc+tTII5b6bU5cJANqyBINzEAb6kAAT6BuVYyg6XwhsQ2CtHDOu5BzDfxtPppQ3tQlx8T3Gdgpt5tOsGJPQEVX/DXimuIwJJJt3C6TuwmGHzg+9S9sHZcQt1UctGX4lyge2vWtZfqEbtFgAlvK8M87jb0iksaEdNqc+2d4Kp/q/PpSYfgE9c3zgD30ph4CjtsOWvKpsMTpE7/AGqlZveH0PMVbwZGYDX0G9Qdh/CC0cuIcgwSgk8yAxI+o+dOvE72UHofvQL8M7GTAIf53d/YmB9BRXHXhqp2iu05iiDhfiH0FXDhFOp3iDyn19KE8Iv5S1s7zKnrRrvKY+CueHWt8knetTiYJXQAQRU91409xQvFXBObToR8tal4K/FboJbpA/I0m3bw7zIdm8X3o9xbEBQfFpE0J7J8JbFYjMVPdIfG3I9EHUnn0Fcbu3UUwfhpwE2lu4hgJuHLb0/gB39z9qMca7UYXDtkuuSw3CDNHr/aimNcomVPCT4Fj+EnQQPIa0u8W7JWHA0ggbnXN1JO8nrXe7xmoiTC/iFgHzfvGTLuXQgHlpE60e4Xjbd4d5auJcQiQykEenrXP8ZwLD2Uy92p1nUTr70E4NxP9ixtt7Zy2rrC3dT+HUwHjkRWZ8tl1TTrdtM12egoHxpPFl5EUyYYQW9f196A8ZBzj0+xrec4RyDjuHy4lwfIn5b/AEqliN9KZe22Bi8t7kwyn1ElfmD9KWnOteatRHHKsKV7FbTUVCV6V6AK2NaCg8K1uoryK8NBJJrKir2gBWlJOn1r3Eb9T9prbBKC2sx9a8x7qDEE8p/Oun2yq4YsWGXrFM+OQ2sNacNDd5nA/lGwPzE0N7KcGuYq+tm0DmOs7BF5sTyEU99r+zqWEOHLFm7hcjbSVJJMeunvTKfYVRbvi6L9olXMujAZTzk89yNjXWWttjMNbukjMyCRGzcz865zw673l22qM2QjxDz1395rrPC8HlQRtG0/Wpju8HIe23A3TWSzka+nlSTfslRBERuTzbT8q+g+1HB89p8sAlSfCJOx0zHYE6aCuJ9qMAy4gplgtlOXc6wBPyqzl0B+ALOciLLMYUDma6V2XxP7NbNm7ldQ2cQFDIy+IHNGsESNeVVW4OuEsK5AN3uzroCJ5A/ral3CLdxF0W0QsImDBjkWY9R5VLejp2H7a4ezaCWlI1LBRBIDS8D2O3LahPEfxAUmMmo5Ax6GeelV0/Dm1CtcuXJifCQB9qV+1nAe5IyEmBqeen+Kbv8AQ98K7U2r8AEpdXXK255eE86Z8PjydgSf1rXB+FXyt224mQ6nX+LWK7RjONW7Y3Cj5Cm9AhxfHZLWdzryA3YmAAPU6UHxnEcohzJzZYH8Vz+Rf6V50scb7QNddMglUYMCeo2IFVTjLrEeIDw5VMGVzSXI5Zzr4ulS5LoZGHOMv9xaJCr/AKl2JVQN46mdBTnhbyYVBZsrCryPM8yTzNBewZFqzeuOYUZVECICgkgR5mou0vGltp3gBPiyjb21BitTk39obTjldLdxdR3oBHMaMDpVLE9oLfeC0ysrEwuYqJnbSZHvQT8NMcbqXpA0ZXjpJP1FMuI4faDi86jwaiBtvqY31Nbltmwq9p+JLcVxbUfutHJJGummgJJkiub8XdiuYDXNp68vrTVwrGt3+IQ7M7HWRzjnQnjd0FwgECZjnzrjburHbOCY4XbIuKZVlBB68j9RVLjUBkYkdNT1oN2Mxps2LNm7oSDqdIJJYA/OiPGuGB0ZzuBP/Fd7d4oWe2mG/csei6eqkEfQ1z4pNOPEcWe5ugsSBoATtMSB8qTBoTXC3daYwrANK3xCspht9JEzuJ5VEr1B49eTVzhmCS5cUXbnd29yYzGByA6naaIdpMPgVVThLjEyQ6uSfRlkbcqugEFa3KnbBXlXvGtuLZ2cqcvrNRMNKgiNZW9ZQbP2adCEXM0LmkiA5GtwLr/BNL93DlroUc4Ak7T+WtMGPx5xDMwi2qLCCT8Ong31nUzUXAeHi9irNoDVrij6ifpW5WXaOxPZJOHWCsh7z/6jxHoqjko+tJXb29ea+cqgEhwCekDQdNBHtXW7mrAchXPvxMdA1u2Ae8Y5tN9TB+Yrp8k4RT7AdkItJcuMc0RA2HTXrvXSLeE0jaoOzuE7uxbB3Kgn1Imilbwwkm0qoMINZ1nf06VxPjg//NMbFhlnXUErv6V2rG3YUx0rlmP4cRiLJgGHLN7giufyrEnam5NgBROZRGnnRD8P8BbWw19wcw0bmdtvtXuKwyupzDfQHpy+dNHAbASyIIJMFttwAu3L4axhN0oGnaFL1xrKpBtgkiZ+HfXYx0mkji3GFvyIUKxhdDJ1j03rp/cWrRuXO78TKczRyg6VzXhqL3ZItwZMSPXX3qZLCXhrGS9G+Vzy6be1Gr2Ie5JcyeXQe1VwVzN1JJJ8ySa2L1KLVq3ynlVpJEbcp/OoLR671atkRrrWVdG4Igt4S2CACVzt/wB0HX2K0H49b79LtsLORQxMc58IH1qycUYCn+gN/SPC3y8IoT+1ZFe4zeK742AOWAdgT6R863ajzsbcbC3M7CLLqUeTAEkQeun2NH+MYm7ezWkgAc58OmvLf+1IuM/ar6nLZcWyIWVIWP5sx096YOB27iYLLbe3eZSymGORiDMKx6bdNKb5pClxpnVgQ6GNZAKzrrUHZu+bmMsZonvF323FVMYbzsVZYgkQOXlIrMJaZGBWQw1BHIgyD561FdV4vhGZSIO8zruNqOYO8z4PxfEAVPtp9qEWO1Nm6kXFZGK6keJQRvqNR6UV4MQ1q4AQQddDO4j22rpPUc17St4ByhvvS8550wdpl1YdG+VLprk0huXOQ+VEzh+5VHmXOoUqYA8yeflUfB7Km8kqCOh5+QHWnrDYBroYd1nYsFYaHKgGg8h6dKBbGOt3bID5Rcg65dhyApauNB01rplzsSpUqwInZhqRGwNKXHuzhs+JTmWQDpEecVdaA3A8RuKQA5iIgmVI6EHQjyrS4uUwaxbYKzGoMGKluJIB9qgrM9ZWxtGvaARaGhIB00p6/CDhneYzvSDFpC0nbM2i/wDy+VJIJZidvTbpXZvwj4Z3WDa6wOa68jzRQAPacx966YTrNOQeWNLvGOHrcxOdgDlUAeupozh7mrH+qt7gEyBJrtZuI14W+VQrctPWr7NNUCg3YVJ+1jYKTVl0NcUmhmk/iGFzXlbYLMeciNaYMfjM2lCbltm1UEjryrln0D3uR4uSjT15Ub4Fc8YGvwHNpp8QK++rb1o3ZfMFa7cIAM5V59JP9qMWkRVyKI0n76zUxxsUL7Qqptt4yP8AuI+xrm+OxAsIwEkkwpJJ9fan3tAodYpKv8ID3LakZgSwPKPCdZ9daxnerCzjLwe67AkrspMAlVAA205VrY1imyx2OtuN2R9vCZB9mmPaqOO7JXrRYq4fKJIPhY+kb1NG1G1yq+tmYgzQxGIPiBB6HQ6+VEbEsQBudAayoxgcVCsXJIUbxmIEEEAEwdNtRrHvA2IVmC27VtfEFNy6O9uFjsoGigwOkARUfFrqqbNpT4J7x2HMKuYT5HSosDh3vmytvR3TKs8nuSblw9ciAfMVpKiSxdx105rlxrVswSxksf5VA8IHoKZ+GtbSybVtQEVmA6SPiJnfXmag4ZhVw6ph1+LvMjHqQfGw8tgKEXbrFbWGEhr1y8x65Bcfb1y1US2+G96yuqu6tJEkBVAPRQABp5mhXF8PGIKpEgeONs5JkD00p0sobaBLceEKBJgQPin2mkfhBDXblzVlZrjrB1JzEgEdTINSifhONuC62U/ASQRvppryPvTFwfi1t3e6124jNuyaERHxplgr7UB4TYC3Fw27XCe8YGcuhIUcjHWgKXipIB8QMZgY2pLpTH2kgs8XFcHUECAfY8/SlzTpV23JOZiTpqeftUN+zBMHz9aiosPdKMHHLUT5U+/hzeZ3xLBjJVTruCSa5+Wn0p3/AAzxGS4EIjvQR6lRmX7Grj6lNePxV5bCloV3bLprA6/KlzF4ZzIcykaEkyf5tD+VH+091Tk/eKuUmQd6FcQuSNNj9q1kkIZw5V2HIGK3KHLpyNe8TxkMyACJ3qTAuMskTyPp/eubSpkrKlvYdgxAEjkfLlWUAvs/wk38QlhSSWMHyX+I9NBPyrvVzEJaUW0MBVCgeQ0FI34ZYAJauYx9WuHIp/pHxH3I+lHLrlmJ3JNdZdRltxHirki3YDG9c0UAaaRLM2yADmfvTHwTAPatKl24br/xOeZJmBPIbD0rXhHDRaWSB3jfEfIbL6CT86JqK7YY/dRHdgaxQrFmZ5UUxDddhqaGPb7xso0JM+gpkIcFw/OZMhJ9z+utX8fh1K5ANOQHkJ+8VbRAoCjYCqF+7+9VTsQalmoPLOMzJr1ih+Ov5L1vzRh6/B/eo8WSGnlIj1qHjLa2D1LL8xP3WsW8VFxJZ1HOqdrCnMP5tfsav76VZwVvxgev/iazrY37N4KcznYMQPmarcUtTdfkAIpo4dZCpA8z8yTS7j2Ge8CSBr7Rl2/XOumWMkgSu13DCVTELE/C3mo2PtQjhF2Ga5v3aM56aDT7098YsZcOqkaqhJHmdR9KRbELYxTaQVVB/wBx1HyFcLyrEvG8Oq2LhBnKPAf5rd3xL8pI+VW+xTuGW4Gg27ZAnX44Ex6LVBGF3CLm/h/dE/0kgofY1f7IzbtOjiDO+nIwR6f5oCWPud3N06wGjrzafUwSaV+CY1nxVq6TngOpJ03y8uUFm+VEO0fEgziwGAVrZDE8g0DMPqB1nzqr2RwRKvdMSVKoNo1Mn3/KgOdo+IRhbxXQlMoO0F4X20JpfwNlLeDu3ELFyrawNATbH80zow2FXu1QULZTMSbjhSB8ML4yT1OaN60xFgDD4iAI7sfRh86I07FJmYuN1U/MyooBki7lOpzT99KIcO4icPhSLZh3ecw5KNgPrVHEeErdJ+NM3TXUN9ZoqRcRndoGwgVPxNIVOuU61Q4cfDOhzHT7UQ4upLrbA2A9tBUUNddV6E0XxmMa2bTW2hlhhGwM6e0UP4vbNsokagTUVpHuutsfE2n+aI6jw7tAmOs6JF1ADcXkJ5r1BPuKH8QvMBoh2Op0q/2E7PCwHuc3lR/tXT5k6+1HcTw3vWgRvBPJep8z5V0/G1HFL1u5cdoRzryUn7VNhb5TwOCPURXdMPwdEUKigAD5+Z86CdpOztm6uUqSeRG4250vx3RtzP8AaY0mvalxnZvEI7KsMoOhJg+9ZXL8aroAtizYtWB/AgB9Y1+s1e7O4KT3rbD4fM9fah2U3roUbk6+Q5mnHD2goAGgAgeVejCbu0Sotau+45169wCquIvQPM8q7bRribnIan9b1vgU8JPM1UU9dSd/7CiCwojlWJ7saYi/lg0Pxy/v7Z6yJ9qn4gfCfmKpJicxtudNR/aplRLjsL+6c8wsj21oNxRw1i0wOzA/+VN122ChHUQaDW8LsIGVTOuwGn9zUyxArBozHQE89qP4LBlTnPQgD1/xW1zEourHwgwADvVoYlWykHT+3rzpMZBLhW8IpVcBsRcX+ZwPnB/KmHDNoI6H8hQTBgHFud4brzUR7ak1c7vQj7U2zMD4Tv5k8vlSlj+H20sGySAWOZusnb2HSnjtXYP7O7hmUiACsZhJAMSCJiuT4vh6C8LSLdvXTDEFhIJ11I1rjnOtRXwTFLdyywzNMxtKjp6ydamae6tsYuEyyknISBAQMB8TGDJ1Glb8e4Pft3FFi07wi5mQ5lDn4gJMwNPrRa1h1OFCWic4EMxBUkLIZVB1Gw9QKybU+Glr9nGSLY+DMVUsfCLlwhWaNsi8oEVNwBiLOoAkLE6H4Ry9anSz+zYG5kBa5eOUKY0Zwie3gzVRvX2uXQtvVlVQxB8MhVDRyiZ1pR5xDBu95dgEtlySZCzlEetEbtucDeYc7f2ioOLY1QvcqczuArEfaieKti1gbiHcWx9ag5y13wieXt/zW5c3LK2uaXPD6OP71UuEcjpVrs5hTexSWlYgH4iDByjU6+9a0g9hrdqwqm8ZMeC2olmPnG1eYnHXy2bItqRpOrH23+dX+F8CNpbl0S+IPwMwkKJ0jzI1nzoDevsSQ8hwSGnkehrKxnEwzpncyw1n702/hbwQEm+4ltMs/wAM7aUlXLhyEco5eeldo7GYMW8OgG51Ptt9K3hN0o3hsDlUJvH1q5asRW9s1sxr1SMor75R50G4mMtv1360Tu+Jo5c/ShHHrugHv8qxn4Fy4qknSsqF31rK87Rt7P8AD+7XO3xN9ByFFi3KvSelV7twDQbn9TXpk1GWl+5Hmf19KrgbsTqa2Y8z71Sa/mPlWLQQwiT4unKvcTiB+tazh96E15ma8xFsNBmD1rX0B5xOcFW0g6TUWEgiAdm0PrW2It6ldMs/ETrPlUWEtSWmB0g9eYrn9qZQ8qdaCcTxiW7eZ2Cgnr05x7VH/wBT7pGUkEjbzn25UgdsA1xS4k5dT7zsKuefAYvdqMG0q18LPPK8e0AjlvRfCcTD2luK+ZZ8JGxO7fIRXz+18A6yTPt50w9j+PHD3Vzf6LkK+m3Rh5jnWOjv/DLwyZuWp/OqPZ7D/wD73J1mFiTqdSYoaeN2bb9yzMwYQuXmGkEwNY6nlIq43HktqFUBQoga7AbVuZT7BDi7M6MpTwkczr60ophbeGDXArXL10nMwiR5A7ADpVfH9pe8bIjgk7wdhUGN4qtm33nsADuelc8st00r4W+LTLbLqFJJlyUYHnmka+ooNxvjtzD4jPayFbigkHYnZojbkfOpsFxi5ibwQllBOvjGWByChfzph4v2Zs4tRbKlWHwlNNT9x61mRSuvHxeUKLKlsxaDdyyTAkMV10nSedXeKM9tSoTIMoOnnynn61PY/Dm9h1M4i2VJiO7Yn03jes4h2UxAUm1fsCNNXZY6jKRlFW40U+zHDzcYXTsDPXUcqrdseP57n7NbPhUjvG6kalR5D70A4nxPEoLlrvwVt/EbZAX5r50J4dbvXiRaR3aJ8Izb8/c86sxFl2LNlUEljCgDUny+tNfZTADCtcvlluMo7tokLbzakhtS5HoBVbg/BjZtuzsnfOCujZjaX+IA7Z2nWJgbVK+MVMK+Gtq0sCWYggSI0E6xpFS3+IuYvtEqqotOxWCJcTOu/wDilbH8Ra5cNxtyBsI200rTAuCpQ1WvowMbjr1qSAlYt53tJPxuAfvXdOzkixbkbqD8wK4Hw8st2043VlYexrvHC8WoVYMrAAM8uVbw5SmS2dK0v3NDUCXp2qK60wPOvRtFu2NJ60qdorupI9KZcbikQakDSk7H49LjxIMfMbVz+SzWlgePWPava1u2jJ1HuKyuDWz7icQF/KqytuTz3/XSqufM2Zvl0rW7dLacq7/kwzE3SxiNBWoA251HcuAVd4HYDEvO2n96zO1VqxhmCisdSOvrV922FVWwY3Pv+jXXSBl+wpJLCQNdTEewqtjNNAkHWI09TGoA5VcxNu0GkEz/ALjHyofh2a0rG54iWJ8MkxsoP1+dcr6pc7T4l0ss5BWG1k7yDosVV4BwIYnD9/fv3O7fUJOVcojTaTJHI6ijnH+GftVhwwzzPgXQgfw5TyKmD51fv8JU4S3YYmEQL4SV2EcjWdBUvdmuHCXFiyVHONPPQ0k9q7FtUmwDlnMR0/Oug8Z4fZt4B1B8WhAMkmCJ89eppY4/grYVXS3+8uCPCCSxMACOuwrNvegbhLmIuEXBJWzZzM0wuUDXxee0eVH+B4q0yh3BuM0fFGVd9FU7wBMkc697S8MbB8Na07Sc1kQAQBnzs6kn4m8JmfKlbhfFiiQNWJ+m33qWBq7QcRKPaFtUZWOXKFCy2gC6AdaDcbx9pibRMG2xBUc+pXrR7glsPkusAcksD/UQAseniPvQLs/gAOIXGv22y+LI0EKGJ0nrpSLtFwVWc57Fq4wU/FoBPMa86euA8Z7u5bF792SSskggyCBqDprFCWfKxBdI1jxAfITUdw2N+8tdNxrPnSXQ6TisUBBNxE1/ij+4pa4pxew5yMiMdYEAFo5wRqKH8C4rZhu/veFdEELcBSOupkHyqHGdscPcvCyqgqp0dzkK7A5Tlkk1u3aMTHWD8GHtIkaN3aLmO5kDzoB2j42UugWmhQAVCiNTIgxvH50N4xxkpfuoT4VchdQxjSPEuh0NA8Zjw7T0EVnom/6hcDEBomQSPOsucQuMfGxPrQ4PBnnv11rexduNMIzDmQJHpMQPSroXswMEaTWzXBJBAqiHacuXL6iKM4Xg7OylkIETJ0nz9IrPghwhMzl56cqZ+G9qe4ARlB12Jj5FfzFZewaW01IAA3q72P7Ni5etYu8AU3t24md8rN/ak7VroXDsS7LyiBHWrIutudAPrUdi2OW0naqXGceFEToBXbeogL2p4yQJHy+5obwvCnuxdbRmMjyXl89atcL4W2Mud7dEYcHTrdI6cws8+dH8VbkmdtY8ornrfVc+4j3puuQbgBMiGIA+VZTmUHQfKsqaQQD6V410VCH3qniLh2GpJj1rWxvdDM4RPiM+wG5NH+zuDeyj5jIJBHXbUms4JwnugWbV2EE9PKaIX21AHrXTHHXRLZXnWuKIgzW1k6VBjW0iul8QtYxcp/WtbYG9mJnQbVax1rnVPC4VmGYEhZOoE7b6CuFnVB+Ncbu2bnen4NEI2EnqYientRrA4tblpjOuaGHQwDB10MEUM49hoU3BFwKpaIk6DQqNQdiTsfCY8lz8PeKq1l7bmWe6XmdGLAaT6belZ8oP8bTEG3Fq4F6DKDp5k70G4KDcvC65lcOksSIGdpVfTmfap+0KvH7u4ynpNIGL4xcsOyWnidXnUMROpnc761n2g3+J/aI3Tbw2bNkPeMR1IKqOhiW+YpUwijMoJ3aDEyBprtHP6VBbBvM1yXZl8TmJAH8xOw9OdWAcg1BBP6/tW74Dw4+9u3lQKqjlE+5M61SxPaG40Sqe0ig127Ij6daiunQ+3/FSYguOM8zbB16xRfh9266hrirZtRIP8T9Mo5DzpY4BgDiMQlo6qTmc8wq6n5wBHnTt2jAybQqjYcgOVMpIKOL4pZRYtJ6k6lieZNAMXxZiSMqEek1QxN8mYOg/QqAH+1JiJxr0jyrwaaD9etQ22jXoa2zbnrWtDZmJIrpPZmxh3wy4c37CstxbhBMeNTPizGDtqOlKnZ3s42JR7pMIFfIOZYAwfSRtQ7hudmgbmd+fhbT8qlHTcZ2Wv3mLm7YuySZAg9dCpPlyolb7OqqB77uLmViwUjSICgaSSZHzpE4ZcRWzDQSrSCRoGstPT4Gb5UbXiDtbGHJYkjJnLHMCHuLM9Qbdse9Z4Cz2bFtwoV7twa3D8YtH+WQMuYcxvThw20cikERH69KQsD2kxNtUylChyaFFJlkNxycscxvW3aHtJmwfeFUW65Ch0lco0ZtJmSOfnVlkXRy4vxhLSHxQBzoRw3hNzGEXLwKWAZVTIa7tv0T7+lZwDgqgI+IY3XUCJ8SidZ/qPmaa2xyqImte+o2zBUjaNABoAB0oVeu+KR8q2vYrNVUMaWjZnE7VlV2ueRrKmx7U3CVBxKSB8JrKypPVNxqu/wAdZWV6aymt7Cq2LrysqXwU+IfCfSrXZkfuP+5vuKysrE/YAOI6Xb4GwddPVAx+Z19a5JwjR7wGkXdI5RcMRWVlc8lPWIHiPvXIeJn98/o32NZWVMPVpos2wMPggAADZLkAQC2ZhmPVo0neguJUaGBM/lWVlay/ZA23uPT8q9xHwr6j7VlZT7B78OR++vf7R92q72ocyRJ/U15WVnP9gpYT4j/t/tWy7VlZWxCRpUVeVlUda7Af6BHmPyrnT6Yoxp+95f7jXtZWICX8C/8ApD/27v8AYfKiuIP71f8Af/8AZY/ufnWVlZou4Q/6X/8AL7Ygfaqfaf8A0E/2r/7aVlZUWuqYba3/AOkn/itZfrKyt1FcVsNvevayoJhWVlZ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http://rusk.ru/images/2007/58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928802"/>
            <a:ext cx="3984041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1178</Words>
  <Application>Microsoft Office PowerPoint</Application>
  <PresentationFormat>Экран (4:3)</PresentationFormat>
  <Paragraphs>138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Семейное направление защиты детей и подростков  от саморазрушения   (семейное направление профилактики саморазрушения, расстройств  личности и социальной дезадаптации)</vt:lpstr>
      <vt:lpstr>Единая структурная матрица семьи и общества</vt:lpstr>
      <vt:lpstr>Функции семьи и содержание семейных отношений отношений: </vt:lpstr>
      <vt:lpstr>Перенос матрицы семьи на государство</vt:lpstr>
      <vt:lpstr>Перенос матрицы семьи на природу</vt:lpstr>
      <vt:lpstr>Перенос семейных отношений на государственное управление</vt:lpstr>
      <vt:lpstr>Перенос матрицы семьи на все уровни структурной организации общества</vt:lpstr>
      <vt:lpstr>Слайд 8</vt:lpstr>
      <vt:lpstr>Семья - инструмент внутренней  политики</vt:lpstr>
      <vt:lpstr>Семья - инструмент внешней политики</vt:lpstr>
      <vt:lpstr>Семья и  политика сегодня</vt:lpstr>
      <vt:lpstr>Последствия замены матерей менеджерами</vt:lpstr>
      <vt:lpstr>Последствия замены матрицы отца матрицей менеджера</vt:lpstr>
      <vt:lpstr>Мотивы воспитания ребенка  с «убитой душой» (А. Миллер)</vt:lpstr>
      <vt:lpstr>Ослабление семьи и патриотизм</vt:lpstr>
      <vt:lpstr>Технология разрушения семьи</vt:lpstr>
      <vt:lpstr>  Сравнение характеристик здоровья детей в нормальных и однополых семьях.  Опрос 3000 семей Марк Регнерус, доктор социологии, проф. в Техасском ун-те в Остине (США),2013 гг </vt:lpstr>
      <vt:lpstr>Слайд 18</vt:lpstr>
      <vt:lpstr>Укрепление семьи необходимо</vt:lpstr>
      <vt:lpstr>Слайд 20</vt:lpstr>
      <vt:lpstr>Слайд 21</vt:lpstr>
      <vt:lpstr>Пути защиты семьей детей и подростков                           от саморазрушения </vt:lpstr>
      <vt:lpstr>Слайд 23</vt:lpstr>
      <vt:lpstr>Важно задать правильный вектор жизни и развития своего ребенка</vt:lpstr>
      <vt:lpstr>Презентация и сопроводительный текст к ней разработан по инициативе Министерства образования и науки Республики Татарстан в 2016 году:  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Минзрава России  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</dc:creator>
  <cp:lastModifiedBy>Анатолий</cp:lastModifiedBy>
  <cp:revision>95</cp:revision>
  <dcterms:created xsi:type="dcterms:W3CDTF">2014-02-01T06:43:28Z</dcterms:created>
  <dcterms:modified xsi:type="dcterms:W3CDTF">2016-07-22T19:27:26Z</dcterms:modified>
</cp:coreProperties>
</file>