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344" r:id="rId2"/>
    <p:sldId id="506" r:id="rId3"/>
    <p:sldId id="776" r:id="rId4"/>
    <p:sldId id="766" r:id="rId5"/>
    <p:sldId id="750" r:id="rId6"/>
    <p:sldId id="798" r:id="rId7"/>
    <p:sldId id="781" r:id="rId8"/>
    <p:sldId id="751" r:id="rId9"/>
    <p:sldId id="789" r:id="rId10"/>
    <p:sldId id="795" r:id="rId11"/>
    <p:sldId id="796" r:id="rId12"/>
    <p:sldId id="794" r:id="rId13"/>
    <p:sldId id="797" r:id="rId14"/>
    <p:sldId id="779" r:id="rId15"/>
    <p:sldId id="783" r:id="rId16"/>
    <p:sldId id="761" r:id="rId17"/>
    <p:sldId id="757" r:id="rId18"/>
    <p:sldId id="769" r:id="rId19"/>
    <p:sldId id="762" r:id="rId20"/>
    <p:sldId id="772" r:id="rId21"/>
    <p:sldId id="775" r:id="rId22"/>
    <p:sldId id="773" r:id="rId23"/>
    <p:sldId id="774" r:id="rId24"/>
    <p:sldId id="755" r:id="rId25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MMustafin" initials="D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821"/>
    <a:srgbClr val="FF5050"/>
    <a:srgbClr val="206A33"/>
    <a:srgbClr val="0902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31" autoAdjust="0"/>
    <p:restoredTop sz="87327" autoAdjust="0"/>
  </p:normalViewPr>
  <p:slideViewPr>
    <p:cSldViewPr showGuides="1">
      <p:cViewPr>
        <p:scale>
          <a:sx n="78" d="100"/>
          <a:sy n="78" d="100"/>
        </p:scale>
        <p:origin x="-254" y="-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4637312746125838E-2"/>
          <c:y val="2.7939986961339418E-2"/>
          <c:w val="0.8063662168055713"/>
          <c:h val="0.830319029184452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2016-2017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4.1407967934124516E-3"/>
                  <c:y val="-1.405432677464750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5.413959527076172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всего имеют категорию</c:v>
                </c:pt>
                <c:pt idx="1">
                  <c:v>высшая категория</c:v>
                </c:pt>
                <c:pt idx="2">
                  <c:v>первая категория 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>
                  <c:v>66.5</c:v>
                </c:pt>
                <c:pt idx="1">
                  <c:v>17.3</c:v>
                </c:pt>
                <c:pt idx="2">
                  <c:v>49.2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2017-2018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всего имеют категорию</c:v>
                </c:pt>
                <c:pt idx="1">
                  <c:v>высшая категория</c:v>
                </c:pt>
                <c:pt idx="2">
                  <c:v>первая категория 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0">
                  <c:v>65.7</c:v>
                </c:pt>
                <c:pt idx="1">
                  <c:v>17</c:v>
                </c:pt>
                <c:pt idx="2">
                  <c:v>48.7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2018-2019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всего имеют категорию</c:v>
                </c:pt>
                <c:pt idx="1">
                  <c:v>высшая категория</c:v>
                </c:pt>
                <c:pt idx="2">
                  <c:v>первая категория </c:v>
                </c:pt>
              </c:strCache>
            </c:strRef>
          </c:cat>
          <c:val>
            <c:numRef>
              <c:f>Лист1!$D$2:$D$4</c:f>
              <c:numCache>
                <c:formatCode>0.0</c:formatCode>
                <c:ptCount val="3"/>
                <c:pt idx="0">
                  <c:v>67.69</c:v>
                </c:pt>
                <c:pt idx="1">
                  <c:v>17.87</c:v>
                </c:pt>
                <c:pt idx="2">
                  <c:v>49.82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0788224"/>
        <c:axId val="90789760"/>
      </c:barChart>
      <c:catAx>
        <c:axId val="9078822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90789760"/>
        <c:crosses val="autoZero"/>
        <c:auto val="1"/>
        <c:lblAlgn val="ctr"/>
        <c:lblOffset val="100"/>
        <c:noMultiLvlLbl val="0"/>
      </c:catAx>
      <c:valAx>
        <c:axId val="90789760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90788224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2016-2017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1402610928549623E-2"/>
                  <c:y val="2.632443028853559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9.9772845624809207E-3"/>
                  <c:y val="2.63237749702769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5678590026755732E-2"/>
                  <c:y val="1.05293027142921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всего имеют категории</c:v>
                </c:pt>
                <c:pt idx="1">
                  <c:v>высшая категория</c:v>
                </c:pt>
                <c:pt idx="2">
                  <c:v>первая категория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>
                  <c:v>74.3</c:v>
                </c:pt>
                <c:pt idx="1">
                  <c:v>13.5</c:v>
                </c:pt>
                <c:pt idx="2">
                  <c:v>60.8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2017-2018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всего имеют категории</c:v>
                </c:pt>
                <c:pt idx="1">
                  <c:v>высшая категория</c:v>
                </c:pt>
                <c:pt idx="2">
                  <c:v>первая категория</c:v>
                </c:pt>
              </c:strCache>
            </c:strRef>
          </c:cat>
          <c:val>
            <c:numRef>
              <c:f>Лист1!$C$2:$C$4</c:f>
              <c:numCache>
                <c:formatCode>0.00</c:formatCode>
                <c:ptCount val="3"/>
                <c:pt idx="0">
                  <c:v>73.06</c:v>
                </c:pt>
                <c:pt idx="1">
                  <c:v>12.37</c:v>
                </c:pt>
                <c:pt idx="2">
                  <c:v>60.69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2018-2019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425326366068703E-2"/>
                  <c:y val="5.039122637167296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9.9771723320583958E-3"/>
                  <c:y val="2.38561627418582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5.7013054642748116E-3"/>
                  <c:y val="2.519561318583649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всего имеют категории</c:v>
                </c:pt>
                <c:pt idx="1">
                  <c:v>высшая категория</c:v>
                </c:pt>
                <c:pt idx="2">
                  <c:v>первая категория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74.64</c:v>
                </c:pt>
                <c:pt idx="1">
                  <c:v>12.61</c:v>
                </c:pt>
                <c:pt idx="2">
                  <c:v>62.03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472448"/>
        <c:axId val="32490624"/>
      </c:barChart>
      <c:catAx>
        <c:axId val="3247244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32490624"/>
        <c:crosses val="autoZero"/>
        <c:auto val="1"/>
        <c:lblAlgn val="ctr"/>
        <c:lblOffset val="100"/>
        <c:noMultiLvlLbl val="0"/>
      </c:catAx>
      <c:valAx>
        <c:axId val="32490624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32472448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2016-2017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ЧМР</c:v>
                </c:pt>
                <c:pt idx="1">
                  <c:v>РТ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13.5</c:v>
                </c:pt>
                <c:pt idx="1">
                  <c:v>17.3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2017-2018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ЧМР</c:v>
                </c:pt>
                <c:pt idx="1">
                  <c:v>РТ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12.37</c:v>
                </c:pt>
                <c:pt idx="1">
                  <c:v>17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2018-2019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ЧМР</c:v>
                </c:pt>
                <c:pt idx="1">
                  <c:v>РТ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12.61</c:v>
                </c:pt>
                <c:pt idx="1">
                  <c:v>17.87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867072"/>
        <c:axId val="34868608"/>
      </c:barChart>
      <c:catAx>
        <c:axId val="348670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34868608"/>
        <c:crosses val="autoZero"/>
        <c:auto val="1"/>
        <c:lblAlgn val="ctr"/>
        <c:lblOffset val="100"/>
        <c:noMultiLvlLbl val="0"/>
      </c:catAx>
      <c:valAx>
        <c:axId val="3486860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486707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РТ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2016-2017</c:v>
                </c:pt>
                <c:pt idx="1">
                  <c:v>2017-2018</c:v>
                </c:pt>
                <c:pt idx="2">
                  <c:v>2018-2019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17.3</c:v>
                </c:pt>
                <c:pt idx="1">
                  <c:v>17</c:v>
                </c:pt>
                <c:pt idx="2">
                  <c:v>17.87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ЧМР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2016-2017</c:v>
                </c:pt>
                <c:pt idx="1">
                  <c:v>2017-2018</c:v>
                </c:pt>
                <c:pt idx="2">
                  <c:v>2018-2019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13.5</c:v>
                </c:pt>
                <c:pt idx="1">
                  <c:v>12.37</c:v>
                </c:pt>
                <c:pt idx="2">
                  <c:v>12.61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911744"/>
        <c:axId val="34913280"/>
      </c:barChart>
      <c:catAx>
        <c:axId val="349117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34913280"/>
        <c:crosses val="autoZero"/>
        <c:auto val="1"/>
        <c:lblAlgn val="ctr"/>
        <c:lblOffset val="100"/>
        <c:noMultiLvlLbl val="0"/>
      </c:catAx>
      <c:valAx>
        <c:axId val="3491328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4911744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/>
      <c:overlay val="0"/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РТ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2016-2017</c:v>
                </c:pt>
                <c:pt idx="1">
                  <c:v>2017-2018</c:v>
                </c:pt>
                <c:pt idx="2">
                  <c:v>2018-2019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49.2</c:v>
                </c:pt>
                <c:pt idx="1">
                  <c:v>48.7</c:v>
                </c:pt>
                <c:pt idx="2">
                  <c:v>49.82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ЧМР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2016-2017</c:v>
                </c:pt>
                <c:pt idx="1">
                  <c:v>2017-2018</c:v>
                </c:pt>
                <c:pt idx="2">
                  <c:v>2018-2019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60.8</c:v>
                </c:pt>
                <c:pt idx="1">
                  <c:v>60.9</c:v>
                </c:pt>
                <c:pt idx="2">
                  <c:v>62.03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0673920"/>
        <c:axId val="90675456"/>
      </c:barChart>
      <c:catAx>
        <c:axId val="906739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90675456"/>
        <c:crosses val="autoZero"/>
        <c:auto val="1"/>
        <c:lblAlgn val="ctr"/>
        <c:lblOffset val="100"/>
        <c:noMultiLvlLbl val="0"/>
      </c:catAx>
      <c:valAx>
        <c:axId val="9067545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90673920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/>
      <c:overlay val="0"/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РТ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2016-2017</c:v>
                </c:pt>
                <c:pt idx="1">
                  <c:v>2017-2018</c:v>
                </c:pt>
                <c:pt idx="2">
                  <c:v>2018-2019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66.5</c:v>
                </c:pt>
                <c:pt idx="1">
                  <c:v>65</c:v>
                </c:pt>
                <c:pt idx="2">
                  <c:v>67.69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ЧМР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2016-2017</c:v>
                </c:pt>
                <c:pt idx="1">
                  <c:v>2017-2018</c:v>
                </c:pt>
                <c:pt idx="2">
                  <c:v>2018-2019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74.3</c:v>
                </c:pt>
                <c:pt idx="1">
                  <c:v>73.06</c:v>
                </c:pt>
                <c:pt idx="2">
                  <c:v>74.64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648576"/>
        <c:axId val="32670848"/>
      </c:barChart>
      <c:catAx>
        <c:axId val="3264857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32670848"/>
        <c:crosses val="autoZero"/>
        <c:auto val="1"/>
        <c:lblAlgn val="ctr"/>
        <c:lblOffset val="100"/>
        <c:noMultiLvlLbl val="0"/>
      </c:catAx>
      <c:valAx>
        <c:axId val="326708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264857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2000" b="0" i="0" u="none" strike="noStrike" kern="1200" spc="0" baseline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Средние показатели наличия квалификационной категории в разрезе </a:t>
            </a: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районов – 2018-2019 учебный год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c:rich>
      </c:tx>
      <c:layout>
        <c:manualLayout>
          <c:xMode val="edge"/>
          <c:yMode val="edge"/>
          <c:x val="0.20706692913385827"/>
          <c:y val="2.3676148386613374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3.3751849705765669E-2"/>
          <c:y val="0.11924204057245284"/>
          <c:w val="0.96624815029423428"/>
          <c:h val="0.706550345690955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</c:dPt>
          <c:dLbls>
            <c:dLbl>
              <c:idx val="11"/>
              <c:layout>
                <c:manualLayout>
                  <c:x val="1.4081380622822791E-3"/>
                  <c:y val="-5.600762511736421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pPr>
                    <a:r>
                      <a:rPr lang="en-US" dirty="0" smtClean="0"/>
                      <a:t>73,1</a:t>
                    </a:r>
                    <a:r>
                      <a:rPr lang="ru-RU" dirty="0" smtClean="0"/>
                      <a:t>8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'по наличию категории'!$A$6:$A$56</c:f>
              <c:strCache>
                <c:ptCount val="51"/>
                <c:pt idx="0">
                  <c:v>Балтасинский</c:v>
                </c:pt>
                <c:pt idx="1">
                  <c:v>Кайбицкий</c:v>
                </c:pt>
                <c:pt idx="2">
                  <c:v>Дрожжановский</c:v>
                </c:pt>
                <c:pt idx="3">
                  <c:v>Пестречинский</c:v>
                </c:pt>
                <c:pt idx="4">
                  <c:v>Атнинский</c:v>
                </c:pt>
                <c:pt idx="5">
                  <c:v>Арский</c:v>
                </c:pt>
                <c:pt idx="6">
                  <c:v>Буинский</c:v>
                </c:pt>
                <c:pt idx="7">
                  <c:v>Кукморский</c:v>
                </c:pt>
                <c:pt idx="8">
                  <c:v>Муслюмовский</c:v>
                </c:pt>
                <c:pt idx="9">
                  <c:v>Заинский</c:v>
                </c:pt>
                <c:pt idx="10">
                  <c:v>Чистопольский</c:v>
                </c:pt>
                <c:pt idx="11">
                  <c:v>Тюлячинский</c:v>
                </c:pt>
                <c:pt idx="12">
                  <c:v>Нурлатский</c:v>
                </c:pt>
                <c:pt idx="13">
                  <c:v>Аксубаевский</c:v>
                </c:pt>
                <c:pt idx="14">
                  <c:v>Сармановский</c:v>
                </c:pt>
                <c:pt idx="15">
                  <c:v>Актанышский</c:v>
                </c:pt>
                <c:pt idx="16">
                  <c:v>Камско-Устьинский</c:v>
                </c:pt>
                <c:pt idx="17">
                  <c:v>Черемшанский</c:v>
                </c:pt>
                <c:pt idx="18">
                  <c:v>г. Набережные Челны</c:v>
                </c:pt>
                <c:pt idx="19">
                  <c:v>Тетюшский</c:v>
                </c:pt>
                <c:pt idx="20">
                  <c:v>Нижнекамский</c:v>
                </c:pt>
                <c:pt idx="21">
                  <c:v>Московский</c:v>
                </c:pt>
                <c:pt idx="22">
                  <c:v>Азнакаевский</c:v>
                </c:pt>
                <c:pt idx="23">
                  <c:v>Ново-Савиновский</c:v>
                </c:pt>
                <c:pt idx="24">
                  <c:v>Мамадышский</c:v>
                </c:pt>
                <c:pt idx="25">
                  <c:v>Спасский</c:v>
                </c:pt>
                <c:pt idx="26">
                  <c:v>Мензелинский</c:v>
                </c:pt>
                <c:pt idx="27">
                  <c:v>Тукаевский</c:v>
                </c:pt>
                <c:pt idx="28">
                  <c:v>Авиастроительный</c:v>
                </c:pt>
                <c:pt idx="29">
                  <c:v>Апастовский</c:v>
                </c:pt>
                <c:pt idx="30">
                  <c:v>Приволжский</c:v>
                </c:pt>
                <c:pt idx="31">
                  <c:v>Алексеевский</c:v>
                </c:pt>
                <c:pt idx="32">
                  <c:v>Кировский</c:v>
                </c:pt>
                <c:pt idx="33">
                  <c:v>Елабужский</c:v>
                </c:pt>
                <c:pt idx="34">
                  <c:v>Бугульминский</c:v>
                </c:pt>
                <c:pt idx="35">
                  <c:v>Новошешминский</c:v>
                </c:pt>
                <c:pt idx="36">
                  <c:v>Вахитовский</c:v>
                </c:pt>
                <c:pt idx="37">
                  <c:v>Лениногорский</c:v>
                </c:pt>
                <c:pt idx="38">
                  <c:v>Бавлинский</c:v>
                </c:pt>
                <c:pt idx="39">
                  <c:v>Высокогорский</c:v>
                </c:pt>
                <c:pt idx="40">
                  <c:v>Лаишевский</c:v>
                </c:pt>
                <c:pt idx="41">
                  <c:v>Альметьевский</c:v>
                </c:pt>
                <c:pt idx="42">
                  <c:v>Зеленодольский</c:v>
                </c:pt>
                <c:pt idx="43">
                  <c:v>Рыбно-Слободский</c:v>
                </c:pt>
                <c:pt idx="44">
                  <c:v>Менделеевский</c:v>
                </c:pt>
                <c:pt idx="45">
                  <c:v>Советский</c:v>
                </c:pt>
                <c:pt idx="46">
                  <c:v>Ютазинский</c:v>
                </c:pt>
                <c:pt idx="47">
                  <c:v>Агрызский</c:v>
                </c:pt>
                <c:pt idx="48">
                  <c:v>Алькеевский</c:v>
                </c:pt>
                <c:pt idx="49">
                  <c:v>Сабинский</c:v>
                </c:pt>
                <c:pt idx="50">
                  <c:v>Верхнеуслонский</c:v>
                </c:pt>
              </c:strCache>
            </c:strRef>
          </c:cat>
          <c:val>
            <c:numRef>
              <c:f>'по наличию категории'!$B$6:$B$56</c:f>
              <c:numCache>
                <c:formatCode>General</c:formatCode>
                <c:ptCount val="51"/>
                <c:pt idx="0">
                  <c:v>78.66</c:v>
                </c:pt>
                <c:pt idx="1">
                  <c:v>77.930000000000007</c:v>
                </c:pt>
                <c:pt idx="2">
                  <c:v>76.3</c:v>
                </c:pt>
                <c:pt idx="3">
                  <c:v>76.099999999999994</c:v>
                </c:pt>
                <c:pt idx="4">
                  <c:v>76.08</c:v>
                </c:pt>
                <c:pt idx="5">
                  <c:v>75.59</c:v>
                </c:pt>
                <c:pt idx="6">
                  <c:v>74.38</c:v>
                </c:pt>
                <c:pt idx="7">
                  <c:v>74.02</c:v>
                </c:pt>
                <c:pt idx="8">
                  <c:v>73.709999999999994</c:v>
                </c:pt>
                <c:pt idx="9">
                  <c:v>73.31</c:v>
                </c:pt>
                <c:pt idx="10">
                  <c:v>73.180000000000007</c:v>
                </c:pt>
                <c:pt idx="11">
                  <c:v>73.16</c:v>
                </c:pt>
                <c:pt idx="12">
                  <c:v>71.78</c:v>
                </c:pt>
                <c:pt idx="13">
                  <c:v>70.77</c:v>
                </c:pt>
                <c:pt idx="14">
                  <c:v>70.349999999999994</c:v>
                </c:pt>
                <c:pt idx="15">
                  <c:v>70.16</c:v>
                </c:pt>
                <c:pt idx="16">
                  <c:v>69.790000000000006</c:v>
                </c:pt>
                <c:pt idx="17">
                  <c:v>69.599999999999994</c:v>
                </c:pt>
                <c:pt idx="18">
                  <c:v>69.319999999999993</c:v>
                </c:pt>
                <c:pt idx="19">
                  <c:v>69.3</c:v>
                </c:pt>
                <c:pt idx="20">
                  <c:v>69.03</c:v>
                </c:pt>
                <c:pt idx="21">
                  <c:v>68.95</c:v>
                </c:pt>
                <c:pt idx="22">
                  <c:v>68.83</c:v>
                </c:pt>
                <c:pt idx="23">
                  <c:v>68.819999999999993</c:v>
                </c:pt>
                <c:pt idx="24">
                  <c:v>68.760000000000005</c:v>
                </c:pt>
                <c:pt idx="25">
                  <c:v>67.930000000000007</c:v>
                </c:pt>
                <c:pt idx="26">
                  <c:v>67.58</c:v>
                </c:pt>
                <c:pt idx="27">
                  <c:v>67.040000000000006</c:v>
                </c:pt>
                <c:pt idx="28">
                  <c:v>67.040000000000006</c:v>
                </c:pt>
                <c:pt idx="29">
                  <c:v>67</c:v>
                </c:pt>
                <c:pt idx="30">
                  <c:v>66.7</c:v>
                </c:pt>
                <c:pt idx="31">
                  <c:v>66.33</c:v>
                </c:pt>
                <c:pt idx="32">
                  <c:v>66.25</c:v>
                </c:pt>
                <c:pt idx="33">
                  <c:v>65.989999999999995</c:v>
                </c:pt>
                <c:pt idx="34">
                  <c:v>65.8</c:v>
                </c:pt>
                <c:pt idx="35">
                  <c:v>65.41</c:v>
                </c:pt>
                <c:pt idx="36">
                  <c:v>65.02</c:v>
                </c:pt>
                <c:pt idx="37">
                  <c:v>64.62</c:v>
                </c:pt>
                <c:pt idx="38">
                  <c:v>64.52</c:v>
                </c:pt>
                <c:pt idx="39">
                  <c:v>64.28</c:v>
                </c:pt>
                <c:pt idx="40">
                  <c:v>63.93</c:v>
                </c:pt>
                <c:pt idx="41">
                  <c:v>63.77</c:v>
                </c:pt>
                <c:pt idx="42">
                  <c:v>63.68</c:v>
                </c:pt>
                <c:pt idx="43">
                  <c:v>63.32</c:v>
                </c:pt>
                <c:pt idx="44">
                  <c:v>63.14</c:v>
                </c:pt>
                <c:pt idx="45">
                  <c:v>63.12</c:v>
                </c:pt>
                <c:pt idx="46">
                  <c:v>62.86</c:v>
                </c:pt>
                <c:pt idx="47">
                  <c:v>62.71</c:v>
                </c:pt>
                <c:pt idx="48">
                  <c:v>59.46</c:v>
                </c:pt>
                <c:pt idx="49">
                  <c:v>59</c:v>
                </c:pt>
                <c:pt idx="50">
                  <c:v>51.49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6C2-46A4-ABD3-3C84D663F5B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3958144"/>
        <c:axId val="33968128"/>
      </c:barChart>
      <c:catAx>
        <c:axId val="339581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7030A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968128"/>
        <c:crosses val="autoZero"/>
        <c:auto val="1"/>
        <c:lblAlgn val="ctr"/>
        <c:lblOffset val="100"/>
        <c:noMultiLvlLbl val="0"/>
      </c:catAx>
      <c:valAx>
        <c:axId val="3396812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9581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место в рейтинге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-4.7566980175930409E-3"/>
                  <c:y val="-1.9308004590483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-2.20662909605526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585566005864347E-3"/>
                  <c:y val="-2.48245773306216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7.9278300293217346E-3"/>
                  <c:y val="-2.48245773306216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Лист1!$A$2:$A$7</c:f>
              <c:strCache>
                <c:ptCount val="6"/>
                <c:pt idx="0">
                  <c:v>2013-2014</c:v>
                </c:pt>
                <c:pt idx="1">
                  <c:v>2014-2015</c:v>
                </c:pt>
                <c:pt idx="2">
                  <c:v>2015-2016</c:v>
                </c:pt>
                <c:pt idx="3">
                  <c:v>2016-2017</c:v>
                </c:pt>
                <c:pt idx="4">
                  <c:v>2017-2018</c:v>
                </c:pt>
                <c:pt idx="5">
                  <c:v>2018-2019</c:v>
                </c:pt>
              </c:strCache>
            </c:strRef>
          </c:cat>
          <c:val>
            <c:numRef>
              <c:f>Лист1!$B$2:$B$7</c:f>
              <c:numCache>
                <c:formatCode>0</c:formatCode>
                <c:ptCount val="6"/>
                <c:pt idx="0">
                  <c:v>26</c:v>
                </c:pt>
                <c:pt idx="1">
                  <c:v>15</c:v>
                </c:pt>
                <c:pt idx="2">
                  <c:v>4</c:v>
                </c:pt>
                <c:pt idx="3">
                  <c:v>4</c:v>
                </c:pt>
                <c:pt idx="4" formatCode="General">
                  <c:v>8</c:v>
                </c:pt>
                <c:pt idx="5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4482432"/>
        <c:axId val="34500608"/>
        <c:axId val="0"/>
      </c:bar3DChart>
      <c:catAx>
        <c:axId val="3448243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34500608"/>
        <c:crosses val="autoZero"/>
        <c:auto val="1"/>
        <c:lblAlgn val="ctr"/>
        <c:lblOffset val="100"/>
        <c:noMultiLvlLbl val="0"/>
      </c:catAx>
      <c:valAx>
        <c:axId val="34500608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344824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3945792374935182"/>
          <c:y val="0.29283747131529031"/>
          <c:w val="0.20323343525313556"/>
          <c:h val="0.39428006166693247"/>
        </c:manualLayout>
      </c:layout>
      <c:overlay val="0"/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89565E-5904-41F6-B13F-9BC08D5DEC86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F5080D61-89B5-4F05-A04E-731398146675}">
      <dgm:prSet phldrT="[Текст]" custT="1"/>
      <dgm:spPr/>
      <dgm:t>
        <a:bodyPr/>
        <a:lstStyle/>
        <a:p>
          <a:pPr algn="ctr" rtl="0" fontAlgn="base">
            <a:spcBef>
              <a:spcPct val="0"/>
            </a:spcBef>
            <a:spcAft>
              <a:spcPct val="0"/>
            </a:spcAft>
          </a:pPr>
          <a:r>
            <a:rPr lang="ru-RU" sz="16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Педагог</a:t>
          </a:r>
        </a:p>
      </dgm:t>
    </dgm:pt>
    <dgm:pt modelId="{74D4115A-8387-4C3C-99DF-AE89856EB759}" type="parTrans" cxnId="{ABEEBA17-0E95-443F-A5D0-3DA710A27851}">
      <dgm:prSet/>
      <dgm:spPr/>
      <dgm:t>
        <a:bodyPr/>
        <a:lstStyle/>
        <a:p>
          <a:endParaRPr lang="ru-RU"/>
        </a:p>
      </dgm:t>
    </dgm:pt>
    <dgm:pt modelId="{4330AF96-FDCE-46C3-B3E3-7F04A79C56DC}" type="sibTrans" cxnId="{ABEEBA17-0E95-443F-A5D0-3DA710A27851}">
      <dgm:prSet/>
      <dgm:spPr/>
      <dgm:t>
        <a:bodyPr/>
        <a:lstStyle/>
        <a:p>
          <a:endParaRPr lang="ru-RU"/>
        </a:p>
      </dgm:t>
    </dgm:pt>
    <dgm:pt modelId="{C4F3D5BD-19A6-431E-9F1A-0F697B462129}">
      <dgm:prSet phldrT="[Текст]" custT="1"/>
      <dgm:spPr/>
      <dgm:t>
        <a:bodyPr/>
        <a:lstStyle/>
        <a:p>
          <a:pPr marL="0" algn="ctr" defTabSz="914400" rtl="0" eaLnBrk="1" fontAlgn="base" latinLnBrk="0" hangingPunct="1">
            <a:spcBef>
              <a:spcPct val="0"/>
            </a:spcBef>
            <a:spcAft>
              <a:spcPct val="0"/>
            </a:spcAft>
          </a:pPr>
          <a:r>
            <a:rPr lang="ru-RU" sz="14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Муниципальный район</a:t>
          </a:r>
          <a:endParaRPr lang="en-US" sz="1400" b="1" kern="1200" dirty="0" smtClean="0">
            <a:solidFill>
              <a:schemeClr val="tx1">
                <a:lumMod val="65000"/>
                <a:lumOff val="35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algn="l" defTabSz="1778000"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gm:t>
    </dgm:pt>
    <dgm:pt modelId="{01AA0530-0E16-470A-9A4C-DCA10A5601EB}" type="parTrans" cxnId="{3EE5D507-3DFD-4B95-8B7A-7F5B7F10D2CD}">
      <dgm:prSet/>
      <dgm:spPr/>
      <dgm:t>
        <a:bodyPr/>
        <a:lstStyle/>
        <a:p>
          <a:endParaRPr lang="ru-RU"/>
        </a:p>
      </dgm:t>
    </dgm:pt>
    <dgm:pt modelId="{BF970041-27C2-4E95-9D38-A864729099E9}" type="sibTrans" cxnId="{3EE5D507-3DFD-4B95-8B7A-7F5B7F10D2CD}">
      <dgm:prSet/>
      <dgm:spPr/>
      <dgm:t>
        <a:bodyPr/>
        <a:lstStyle/>
        <a:p>
          <a:endParaRPr lang="ru-RU"/>
        </a:p>
      </dgm:t>
    </dgm:pt>
    <dgm:pt modelId="{44C0870B-B788-4202-924D-DC1B8BBB8EF3}">
      <dgm:prSet/>
      <dgm:spPr/>
      <dgm:t>
        <a:bodyPr/>
        <a:lstStyle/>
        <a:p>
          <a:endParaRPr lang="ru-RU"/>
        </a:p>
      </dgm:t>
    </dgm:pt>
    <dgm:pt modelId="{79A68562-90EE-4584-A3CC-53F8B58B69EE}" type="parTrans" cxnId="{7495B282-EB6F-4484-81E6-B27ECD7FA93D}">
      <dgm:prSet/>
      <dgm:spPr/>
      <dgm:t>
        <a:bodyPr/>
        <a:lstStyle/>
        <a:p>
          <a:endParaRPr lang="ru-RU"/>
        </a:p>
      </dgm:t>
    </dgm:pt>
    <dgm:pt modelId="{FB7CD4CE-1C68-4826-9CCF-136395FE7737}" type="sibTrans" cxnId="{7495B282-EB6F-4484-81E6-B27ECD7FA93D}">
      <dgm:prSet/>
      <dgm:spPr/>
      <dgm:t>
        <a:bodyPr/>
        <a:lstStyle/>
        <a:p>
          <a:endParaRPr lang="ru-RU"/>
        </a:p>
      </dgm:t>
    </dgm:pt>
    <dgm:pt modelId="{14ABC2B3-56D0-4CE2-8908-5B8F6BDD427D}">
      <dgm:prSet/>
      <dgm:spPr/>
      <dgm:t>
        <a:bodyPr/>
        <a:lstStyle/>
        <a:p>
          <a:endParaRPr lang="ru-RU"/>
        </a:p>
      </dgm:t>
    </dgm:pt>
    <dgm:pt modelId="{394F8A82-B828-459D-84F2-B0BDE1DEF2F2}" type="parTrans" cxnId="{C48A1BBE-18FA-4A93-9EC2-4327FA66D577}">
      <dgm:prSet/>
      <dgm:spPr/>
      <dgm:t>
        <a:bodyPr/>
        <a:lstStyle/>
        <a:p>
          <a:endParaRPr lang="ru-RU"/>
        </a:p>
      </dgm:t>
    </dgm:pt>
    <dgm:pt modelId="{B35FC844-7147-46E1-BCC2-1A04DF3B8AEB}" type="sibTrans" cxnId="{C48A1BBE-18FA-4A93-9EC2-4327FA66D577}">
      <dgm:prSet/>
      <dgm:spPr/>
      <dgm:t>
        <a:bodyPr/>
        <a:lstStyle/>
        <a:p>
          <a:endParaRPr lang="ru-RU"/>
        </a:p>
      </dgm:t>
    </dgm:pt>
    <dgm:pt modelId="{3A3E3121-0D35-45AB-8BA2-7BE3C752CF2F}" type="pres">
      <dgm:prSet presAssocID="{4B89565E-5904-41F6-B13F-9BC08D5DEC86}" presName="arrowDiagram" presStyleCnt="0">
        <dgm:presLayoutVars>
          <dgm:chMax val="5"/>
          <dgm:dir/>
          <dgm:resizeHandles val="exact"/>
        </dgm:presLayoutVars>
      </dgm:prSet>
      <dgm:spPr/>
    </dgm:pt>
    <dgm:pt modelId="{486C02DB-97F0-47E5-AE41-DC8D2C1A3A07}" type="pres">
      <dgm:prSet presAssocID="{4B89565E-5904-41F6-B13F-9BC08D5DEC86}" presName="arrow" presStyleLbl="bgShp" presStyleIdx="0" presStyleCnt="1" custScaleX="112834" custScaleY="93007" custLinFactNeighborX="13396" custLinFactNeighborY="-22794"/>
      <dgm:spPr/>
      <dgm:t>
        <a:bodyPr/>
        <a:lstStyle/>
        <a:p>
          <a:endParaRPr lang="ru-RU"/>
        </a:p>
      </dgm:t>
    </dgm:pt>
    <dgm:pt modelId="{3FB8D9BF-6390-4558-A771-FF27BC13679C}" type="pres">
      <dgm:prSet presAssocID="{4B89565E-5904-41F6-B13F-9BC08D5DEC86}" presName="arrowDiagram4" presStyleCnt="0"/>
      <dgm:spPr/>
    </dgm:pt>
    <dgm:pt modelId="{49AB1F06-67F9-4C9A-B494-2B434C7040BF}" type="pres">
      <dgm:prSet presAssocID="{F5080D61-89B5-4F05-A04E-731398146675}" presName="bullet4a" presStyleLbl="node1" presStyleIdx="0" presStyleCnt="4" custLinFactX="152217" custLinFactNeighborX="200000" custLinFactNeighborY="-558"/>
      <dgm:spPr/>
    </dgm:pt>
    <dgm:pt modelId="{05846817-5CB4-4F1B-A803-138D83F8350D}" type="pres">
      <dgm:prSet presAssocID="{F5080D61-89B5-4F05-A04E-731398146675}" presName="textBox4a" presStyleLbl="revTx" presStyleIdx="0" presStyleCnt="4" custScaleX="156152" custScaleY="39263" custLinFactNeighborX="48093" custLinFactNeighborY="-181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BE2196-4E3B-451D-ABAB-8565D1C1428B}" type="pres">
      <dgm:prSet presAssocID="{44C0870B-B788-4202-924D-DC1B8BBB8EF3}" presName="bullet4b" presStyleLbl="node1" presStyleIdx="1" presStyleCnt="4" custLinFactX="100000" custLinFactNeighborX="167451" custLinFactNeighborY="-41361"/>
      <dgm:spPr/>
    </dgm:pt>
    <dgm:pt modelId="{4C7C2C6E-0935-4800-9040-E1CBD884E9F4}" type="pres">
      <dgm:prSet presAssocID="{44C0870B-B788-4202-924D-DC1B8BBB8EF3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6DE684-9329-4FE3-985B-CB5A58EF6A51}" type="pres">
      <dgm:prSet presAssocID="{C4F3D5BD-19A6-431E-9F1A-0F697B462129}" presName="bullet4c" presStyleLbl="node1" presStyleIdx="2" presStyleCnt="4" custLinFactX="88799" custLinFactNeighborX="100000" custLinFactNeighborY="12571"/>
      <dgm:spPr/>
      <dgm:t>
        <a:bodyPr/>
        <a:lstStyle/>
        <a:p>
          <a:endParaRPr lang="ru-RU"/>
        </a:p>
      </dgm:t>
    </dgm:pt>
    <dgm:pt modelId="{8FCC2E5A-DE4A-47E7-8D94-231FA4E0FE7A}" type="pres">
      <dgm:prSet presAssocID="{C4F3D5BD-19A6-431E-9F1A-0F697B462129}" presName="textBox4c" presStyleLbl="revTx" presStyleIdx="2" presStyleCnt="4" custScaleX="136459" custScaleY="36125" custLinFactNeighborX="72213" custLinFactNeighborY="-224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C73BCB-6D48-4E49-8D7A-ED5ECA17C4CE}" type="pres">
      <dgm:prSet presAssocID="{14ABC2B3-56D0-4CE2-8908-5B8F6BDD427D}" presName="bullet4d" presStyleLbl="node1" presStyleIdx="3" presStyleCnt="4" custScaleX="129884" custScaleY="141098" custLinFactX="200000" custLinFactNeighborX="276650" custLinFactNeighborY="-61622"/>
      <dgm:spPr/>
      <dgm:t>
        <a:bodyPr/>
        <a:lstStyle/>
        <a:p>
          <a:endParaRPr lang="ru-RU"/>
        </a:p>
      </dgm:t>
    </dgm:pt>
    <dgm:pt modelId="{095F3FB7-B084-40A9-A874-25EBCDB9FF61}" type="pres">
      <dgm:prSet presAssocID="{14ABC2B3-56D0-4CE2-8908-5B8F6BDD427D}" presName="textBox4d" presStyleLbl="revTx" presStyleIdx="3" presStyleCnt="4" custLinFactNeighborX="-21723" custLinFactNeighborY="-32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36E595C-17AF-4CAE-A6E4-437B1BEBC370}" type="presOf" srcId="{44C0870B-B788-4202-924D-DC1B8BBB8EF3}" destId="{4C7C2C6E-0935-4800-9040-E1CBD884E9F4}" srcOrd="0" destOrd="0" presId="urn:microsoft.com/office/officeart/2005/8/layout/arrow2"/>
    <dgm:cxn modelId="{7495B282-EB6F-4484-81E6-B27ECD7FA93D}" srcId="{4B89565E-5904-41F6-B13F-9BC08D5DEC86}" destId="{44C0870B-B788-4202-924D-DC1B8BBB8EF3}" srcOrd="1" destOrd="0" parTransId="{79A68562-90EE-4584-A3CC-53F8B58B69EE}" sibTransId="{FB7CD4CE-1C68-4826-9CCF-136395FE7737}"/>
    <dgm:cxn modelId="{3EE5D507-3DFD-4B95-8B7A-7F5B7F10D2CD}" srcId="{4B89565E-5904-41F6-B13F-9BC08D5DEC86}" destId="{C4F3D5BD-19A6-431E-9F1A-0F697B462129}" srcOrd="2" destOrd="0" parTransId="{01AA0530-0E16-470A-9A4C-DCA10A5601EB}" sibTransId="{BF970041-27C2-4E95-9D38-A864729099E9}"/>
    <dgm:cxn modelId="{C7A93E39-D2DA-4287-9B98-5D33DF638388}" type="presOf" srcId="{14ABC2B3-56D0-4CE2-8908-5B8F6BDD427D}" destId="{095F3FB7-B084-40A9-A874-25EBCDB9FF61}" srcOrd="0" destOrd="0" presId="urn:microsoft.com/office/officeart/2005/8/layout/arrow2"/>
    <dgm:cxn modelId="{ABEEBA17-0E95-443F-A5D0-3DA710A27851}" srcId="{4B89565E-5904-41F6-B13F-9BC08D5DEC86}" destId="{F5080D61-89B5-4F05-A04E-731398146675}" srcOrd="0" destOrd="0" parTransId="{74D4115A-8387-4C3C-99DF-AE89856EB759}" sibTransId="{4330AF96-FDCE-46C3-B3E3-7F04A79C56DC}"/>
    <dgm:cxn modelId="{A410033E-7E04-47C7-AAB7-9B0905305AB8}" type="presOf" srcId="{C4F3D5BD-19A6-431E-9F1A-0F697B462129}" destId="{8FCC2E5A-DE4A-47E7-8D94-231FA4E0FE7A}" srcOrd="0" destOrd="0" presId="urn:microsoft.com/office/officeart/2005/8/layout/arrow2"/>
    <dgm:cxn modelId="{93BFEC53-85D7-44C1-81E4-B29DF76D6A20}" type="presOf" srcId="{4B89565E-5904-41F6-B13F-9BC08D5DEC86}" destId="{3A3E3121-0D35-45AB-8BA2-7BE3C752CF2F}" srcOrd="0" destOrd="0" presId="urn:microsoft.com/office/officeart/2005/8/layout/arrow2"/>
    <dgm:cxn modelId="{C48A1BBE-18FA-4A93-9EC2-4327FA66D577}" srcId="{4B89565E-5904-41F6-B13F-9BC08D5DEC86}" destId="{14ABC2B3-56D0-4CE2-8908-5B8F6BDD427D}" srcOrd="3" destOrd="0" parTransId="{394F8A82-B828-459D-84F2-B0BDE1DEF2F2}" sibTransId="{B35FC844-7147-46E1-BCC2-1A04DF3B8AEB}"/>
    <dgm:cxn modelId="{6A347BC1-E0AC-4401-A536-8F6D0A5419D1}" type="presOf" srcId="{F5080D61-89B5-4F05-A04E-731398146675}" destId="{05846817-5CB4-4F1B-A803-138D83F8350D}" srcOrd="0" destOrd="0" presId="urn:microsoft.com/office/officeart/2005/8/layout/arrow2"/>
    <dgm:cxn modelId="{9A85D06D-07C2-4F81-ABBF-E3774590186C}" type="presParOf" srcId="{3A3E3121-0D35-45AB-8BA2-7BE3C752CF2F}" destId="{486C02DB-97F0-47E5-AE41-DC8D2C1A3A07}" srcOrd="0" destOrd="0" presId="urn:microsoft.com/office/officeart/2005/8/layout/arrow2"/>
    <dgm:cxn modelId="{B930EF77-00BB-435B-9257-93A2C98F436B}" type="presParOf" srcId="{3A3E3121-0D35-45AB-8BA2-7BE3C752CF2F}" destId="{3FB8D9BF-6390-4558-A771-FF27BC13679C}" srcOrd="1" destOrd="0" presId="urn:microsoft.com/office/officeart/2005/8/layout/arrow2"/>
    <dgm:cxn modelId="{515FB016-B19C-4E02-8110-3439C0A54B9C}" type="presParOf" srcId="{3FB8D9BF-6390-4558-A771-FF27BC13679C}" destId="{49AB1F06-67F9-4C9A-B494-2B434C7040BF}" srcOrd="0" destOrd="0" presId="urn:microsoft.com/office/officeart/2005/8/layout/arrow2"/>
    <dgm:cxn modelId="{A2833821-84B1-46C3-BB97-2C8B2C9FEC8C}" type="presParOf" srcId="{3FB8D9BF-6390-4558-A771-FF27BC13679C}" destId="{05846817-5CB4-4F1B-A803-138D83F8350D}" srcOrd="1" destOrd="0" presId="urn:microsoft.com/office/officeart/2005/8/layout/arrow2"/>
    <dgm:cxn modelId="{B09AD6F2-ABCF-43D1-830B-F21338603010}" type="presParOf" srcId="{3FB8D9BF-6390-4558-A771-FF27BC13679C}" destId="{8FBE2196-4E3B-451D-ABAB-8565D1C1428B}" srcOrd="2" destOrd="0" presId="urn:microsoft.com/office/officeart/2005/8/layout/arrow2"/>
    <dgm:cxn modelId="{86470E09-956F-4665-BE37-4A4F054D8EDA}" type="presParOf" srcId="{3FB8D9BF-6390-4558-A771-FF27BC13679C}" destId="{4C7C2C6E-0935-4800-9040-E1CBD884E9F4}" srcOrd="3" destOrd="0" presId="urn:microsoft.com/office/officeart/2005/8/layout/arrow2"/>
    <dgm:cxn modelId="{AFE46361-05AD-4883-B09D-12E4B07FC5C9}" type="presParOf" srcId="{3FB8D9BF-6390-4558-A771-FF27BC13679C}" destId="{E66DE684-9329-4FE3-985B-CB5A58EF6A51}" srcOrd="4" destOrd="0" presId="urn:microsoft.com/office/officeart/2005/8/layout/arrow2"/>
    <dgm:cxn modelId="{ECFF1BEE-E6E4-44DB-8BFC-07D58E0DC989}" type="presParOf" srcId="{3FB8D9BF-6390-4558-A771-FF27BC13679C}" destId="{8FCC2E5A-DE4A-47E7-8D94-231FA4E0FE7A}" srcOrd="5" destOrd="0" presId="urn:microsoft.com/office/officeart/2005/8/layout/arrow2"/>
    <dgm:cxn modelId="{76028BCC-60FC-4BD4-9EDC-A87A98A02FAF}" type="presParOf" srcId="{3FB8D9BF-6390-4558-A771-FF27BC13679C}" destId="{02C73BCB-6D48-4E49-8D7A-ED5ECA17C4CE}" srcOrd="6" destOrd="0" presId="urn:microsoft.com/office/officeart/2005/8/layout/arrow2"/>
    <dgm:cxn modelId="{CF832C73-5E40-4671-A791-9A1347D6026B}" type="presParOf" srcId="{3FB8D9BF-6390-4558-A771-FF27BC13679C}" destId="{095F3FB7-B084-40A9-A874-25EBCDB9FF61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6C02DB-97F0-47E5-AE41-DC8D2C1A3A07}">
      <dsp:nvSpPr>
        <dsp:cNvPr id="0" name=""/>
        <dsp:cNvSpPr/>
      </dsp:nvSpPr>
      <dsp:spPr>
        <a:xfrm>
          <a:off x="1885929" y="0"/>
          <a:ext cx="6759958" cy="3482568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AB1F06-67F9-4C9A-B494-2B434C7040BF}">
      <dsp:nvSpPr>
        <dsp:cNvPr id="0" name=""/>
        <dsp:cNvSpPr/>
      </dsp:nvSpPr>
      <dsp:spPr>
        <a:xfrm>
          <a:off x="2543268" y="2718117"/>
          <a:ext cx="137794" cy="13779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846817-5CB4-4F1B-A803-138D83F8350D}">
      <dsp:nvSpPr>
        <dsp:cNvPr id="0" name=""/>
        <dsp:cNvSpPr/>
      </dsp:nvSpPr>
      <dsp:spPr>
        <a:xfrm>
          <a:off x="2331899" y="2896430"/>
          <a:ext cx="1599733" cy="3499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014" tIns="0" rIns="0" bIns="0" numCol="1" spcCol="1270" anchor="t" anchorCtr="0">
          <a:noAutofit/>
        </a:bodyPr>
        <a:lstStyle/>
        <a:p>
          <a:pPr lvl="0" algn="ctr" defTabSz="711200" rtl="0" fontAlgn="base">
            <a:lnSpc>
              <a:spcPct val="90000"/>
            </a:lnSpc>
            <a:spcBef>
              <a:spcPct val="0"/>
            </a:spcBef>
            <a:spcAft>
              <a:spcPct val="0"/>
            </a:spcAft>
          </a:pPr>
          <a:r>
            <a:rPr lang="ru-RU" sz="16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Педагог</a:t>
          </a:r>
        </a:p>
      </dsp:txBody>
      <dsp:txXfrm>
        <a:off x="2331899" y="2896430"/>
        <a:ext cx="1599733" cy="349900"/>
      </dsp:txXfrm>
    </dsp:sp>
    <dsp:sp modelId="{8FBE2196-4E3B-451D-ABAB-8565D1C1428B}">
      <dsp:nvSpPr>
        <dsp:cNvPr id="0" name=""/>
        <dsp:cNvSpPr/>
      </dsp:nvSpPr>
      <dsp:spPr>
        <a:xfrm>
          <a:off x="3672407" y="1748816"/>
          <a:ext cx="239642" cy="2396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7C2C6E-0935-4800-9040-E1CBD884E9F4}">
      <dsp:nvSpPr>
        <dsp:cNvPr id="0" name=""/>
        <dsp:cNvSpPr/>
      </dsp:nvSpPr>
      <dsp:spPr>
        <a:xfrm>
          <a:off x="3151302" y="1967756"/>
          <a:ext cx="1258123" cy="17111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982" tIns="0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/>
        </a:p>
      </dsp:txBody>
      <dsp:txXfrm>
        <a:off x="3151302" y="1967756"/>
        <a:ext cx="1258123" cy="1711198"/>
      </dsp:txXfrm>
    </dsp:sp>
    <dsp:sp modelId="{E66DE684-9329-4FE3-985B-CB5A58EF6A51}">
      <dsp:nvSpPr>
        <dsp:cNvPr id="0" name=""/>
        <dsp:cNvSpPr/>
      </dsp:nvSpPr>
      <dsp:spPr>
        <a:xfrm>
          <a:off x="4874114" y="1246058"/>
          <a:ext cx="317526" cy="3175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CC2E5A-DE4A-47E7-8D94-231FA4E0FE7A}">
      <dsp:nvSpPr>
        <dsp:cNvPr id="0" name=""/>
        <dsp:cNvSpPr/>
      </dsp:nvSpPr>
      <dsp:spPr>
        <a:xfrm>
          <a:off x="5112569" y="1584172"/>
          <a:ext cx="1716823" cy="8359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251" tIns="0" rIns="0" bIns="0" numCol="1" spcCol="1270" anchor="t" anchorCtr="0">
          <a:noAutofit/>
        </a:bodyPr>
        <a:lstStyle/>
        <a:p>
          <a:pPr marL="0" lvl="0" algn="ctr" defTabSz="914400" rtl="0" eaLnBrk="1" fontAlgn="base" latinLnBrk="0" hangingPunct="1">
            <a:lnSpc>
              <a:spcPct val="90000"/>
            </a:lnSpc>
            <a:spcBef>
              <a:spcPct val="0"/>
            </a:spcBef>
            <a:spcAft>
              <a:spcPct val="0"/>
            </a:spcAft>
          </a:pPr>
          <a:r>
            <a:rPr lang="ru-RU" sz="14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Муниципальный район</a:t>
          </a:r>
          <a:endParaRPr lang="en-US" sz="1400" b="1" kern="1200" dirty="0" smtClean="0">
            <a:solidFill>
              <a:schemeClr val="tx1">
                <a:lumMod val="65000"/>
                <a:lumOff val="35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5112569" y="1584172"/>
        <a:ext cx="1716823" cy="835950"/>
      </dsp:txXfrm>
    </dsp:sp>
    <dsp:sp modelId="{02C73BCB-6D48-4E49-8D7A-ED5ECA17C4CE}">
      <dsp:nvSpPr>
        <dsp:cNvPr id="0" name=""/>
        <dsp:cNvSpPr/>
      </dsp:nvSpPr>
      <dsp:spPr>
        <a:xfrm>
          <a:off x="7592555" y="431997"/>
          <a:ext cx="552481" cy="6001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5F3FB7-B084-40A9-A874-25EBCDB9FF61}">
      <dsp:nvSpPr>
        <dsp:cNvPr id="0" name=""/>
        <dsp:cNvSpPr/>
      </dsp:nvSpPr>
      <dsp:spPr>
        <a:xfrm>
          <a:off x="5567988" y="907168"/>
          <a:ext cx="1258123" cy="26847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5392" tIns="0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/>
        </a:p>
      </dsp:txBody>
      <dsp:txXfrm>
        <a:off x="5567988" y="907168"/>
        <a:ext cx="1258123" cy="26847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134" cy="496253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955" y="1"/>
            <a:ext cx="2946134" cy="496253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r">
              <a:defRPr sz="1200"/>
            </a:lvl1pPr>
          </a:lstStyle>
          <a:p>
            <a:fld id="{C72B141C-8C36-4B94-8B2D-AD6B7C3ECEC0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8801"/>
            <a:ext cx="2946134" cy="49625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955" y="9428801"/>
            <a:ext cx="2946134" cy="49625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r">
              <a:defRPr sz="1200"/>
            </a:lvl1pPr>
          </a:lstStyle>
          <a:p>
            <a:fld id="{12EFECEC-5E2D-456E-A474-DFA1AB4E80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1460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r">
              <a:defRPr sz="1200"/>
            </a:lvl1pPr>
          </a:lstStyle>
          <a:p>
            <a:fld id="{9E87A04A-1D79-4CE6-9FA4-7606F3ADCCAF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46" tIns="45473" rIns="90946" bIns="4547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6"/>
          </a:xfrm>
          <a:prstGeom prst="rect">
            <a:avLst/>
          </a:prstGeom>
        </p:spPr>
        <p:txBody>
          <a:bodyPr vert="horz" lIns="90946" tIns="45473" rIns="90946" bIns="45473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r">
              <a:defRPr sz="1200"/>
            </a:lvl1pPr>
          </a:lstStyle>
          <a:p>
            <a:fld id="{5527F5C3-C9F5-40F2-8017-BC469BB515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395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A79B9-795D-4F33-951B-5918FBFCB101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1431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42040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42040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00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099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47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536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512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54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029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233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641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859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96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A40D98-67B8-4E26-A627-D95E4CF8B836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488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4.png"/><Relationship Id="rId5" Type="http://schemas.openxmlformats.org/officeDocument/2006/relationships/diagramLayout" Target="../diagrams/layout1.xml"/><Relationship Id="rId10" Type="http://schemas.openxmlformats.org/officeDocument/2006/relationships/image" Target="../media/image7.png"/><Relationship Id="rId4" Type="http://schemas.openxmlformats.org/officeDocument/2006/relationships/diagramData" Target="../diagrams/data1.xml"/><Relationship Id="rId9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sp>
        <p:nvSpPr>
          <p:cNvPr id="14336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067944" y="4437112"/>
            <a:ext cx="4989458" cy="1703735"/>
          </a:xfrm>
        </p:spPr>
        <p:txBody>
          <a:bodyPr>
            <a:noAutofit/>
          </a:bodyPr>
          <a:lstStyle/>
          <a:p>
            <a:pPr algn="r">
              <a:defRPr/>
            </a:pPr>
            <a:endParaRPr lang="ru-RU" sz="1800" b="1" i="1" dirty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 smtClean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 smtClean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 smtClean="0">
              <a:solidFill>
                <a:schemeClr val="tx2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87104" y="4244511"/>
            <a:ext cx="4449392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ru-RU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359532" y="2132856"/>
            <a:ext cx="9145016" cy="178010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</a:rPr>
              <a:t>Заседание экспертной комиссии аттестационной комиссии</a:t>
            </a:r>
            <a:br>
              <a:rPr lang="ru-RU" sz="3600" b="1" dirty="0" smtClean="0">
                <a:solidFill>
                  <a:schemeClr val="tx2"/>
                </a:solidFill>
              </a:rPr>
            </a:br>
            <a:r>
              <a:rPr lang="ru-RU" sz="3600" b="1" dirty="0" smtClean="0">
                <a:solidFill>
                  <a:schemeClr val="tx2"/>
                </a:solidFill>
              </a:rPr>
              <a:t> Министерства образования и науки Республики Татарстан </a:t>
            </a:r>
            <a:br>
              <a:rPr lang="ru-RU" sz="3600" b="1" dirty="0" smtClean="0">
                <a:solidFill>
                  <a:schemeClr val="tx2"/>
                </a:solidFill>
              </a:rPr>
            </a:br>
            <a:r>
              <a:rPr lang="ru-RU" sz="3200" b="1" dirty="0" smtClean="0">
                <a:solidFill>
                  <a:schemeClr val="tx2"/>
                </a:solidFill>
              </a:rPr>
              <a:t>по </a:t>
            </a:r>
            <a:r>
              <a:rPr lang="ru-RU" sz="3200" b="1" dirty="0" err="1" smtClean="0">
                <a:solidFill>
                  <a:schemeClr val="tx2"/>
                </a:solidFill>
              </a:rPr>
              <a:t>Чистопольскому</a:t>
            </a:r>
            <a:r>
              <a:rPr lang="ru-RU" sz="3200" b="1" dirty="0" smtClean="0">
                <a:solidFill>
                  <a:schemeClr val="tx2"/>
                </a:solidFill>
              </a:rPr>
              <a:t> муниципальному району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1378065" y="6021288"/>
            <a:ext cx="6400800" cy="600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dirty="0" smtClean="0"/>
              <a:t>18 декабря 2019 года</a:t>
            </a:r>
            <a:endParaRPr lang="ru-RU" sz="2800" b="1" dirty="0"/>
          </a:p>
        </p:txBody>
      </p:sp>
      <p:pic>
        <p:nvPicPr>
          <p:cNvPr id="11" name="Picture 2" descr="http://ts3.mm.bing.net/th?id=HN.608039443891357479&amp;w=121&amp;h=149&amp;c=7&amp;rs=1&amp;url=http%3a%2f%2fwww.heraldicum.ru%2frussia%2fsubjects%2ftowns%2fchistop.htm&amp;pid=1.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71538" cy="1142960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899592" y="0"/>
            <a:ext cx="72007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969696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 ЧИСТОПОЛЬСКИЙ МУНИЦИПАЛЬНЫЙ РАЙОН  РТ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3" name="Рисунок 14" descr="flag_RT.gif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2978" y="357166"/>
            <a:ext cx="6635888" cy="26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C:\Users\Otdel\Desktop\image 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229" y="-5855"/>
            <a:ext cx="1331771" cy="991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83086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89502" y="48200"/>
            <a:ext cx="89649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Наличие квалификационных категорий 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 сравнении с РТ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3744652"/>
              </p:ext>
            </p:extLst>
          </p:nvPr>
        </p:nvGraphicFramePr>
        <p:xfrm>
          <a:off x="89501" y="1484784"/>
          <a:ext cx="8964996" cy="49484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8771"/>
                <a:gridCol w="844838"/>
                <a:gridCol w="936331"/>
                <a:gridCol w="803244"/>
                <a:gridCol w="936331"/>
                <a:gridCol w="936331"/>
                <a:gridCol w="803244"/>
                <a:gridCol w="936331"/>
                <a:gridCol w="936331"/>
                <a:gridCol w="803244"/>
              </a:tblGrid>
              <a:tr h="81280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</a:rPr>
                        <a:t> </a:t>
                      </a:r>
                      <a:endParaRPr lang="ru-RU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2016-2017</a:t>
                      </a:r>
                      <a:endParaRPr lang="ru-RU" sz="20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2017-2018</a:t>
                      </a:r>
                      <a:endParaRPr lang="ru-RU" sz="20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2018-2019</a:t>
                      </a:r>
                      <a:endParaRPr lang="ru-RU" sz="20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433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всего</a:t>
                      </a:r>
                      <a:endParaRPr lang="ru-RU" sz="14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высшая</a:t>
                      </a:r>
                      <a:endParaRPr lang="ru-RU" sz="14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первая</a:t>
                      </a:r>
                      <a:endParaRPr lang="ru-RU" sz="14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всего</a:t>
                      </a:r>
                      <a:endParaRPr lang="ru-RU" sz="14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высшая</a:t>
                      </a:r>
                      <a:endParaRPr lang="ru-RU" sz="14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первая</a:t>
                      </a:r>
                      <a:endParaRPr lang="ru-RU" sz="14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всего</a:t>
                      </a:r>
                      <a:endParaRPr lang="ru-RU" sz="14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высшая</a:t>
                      </a:r>
                      <a:endParaRPr lang="ru-RU" sz="14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первая</a:t>
                      </a:r>
                      <a:endParaRPr lang="ru-RU" sz="14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15121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МО и Н </a:t>
                      </a:r>
                      <a:r>
                        <a:rPr lang="ru-RU" sz="2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РТ</a:t>
                      </a:r>
                      <a:endParaRPr lang="ru-RU" sz="20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b="1" dirty="0" smtClean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66,5</a:t>
                      </a:r>
                      <a:endParaRPr lang="ru-RU" sz="2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dirty="0" smtClean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17,3</a:t>
                      </a:r>
                      <a:endParaRPr lang="ru-RU" sz="20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dirty="0" smtClean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49,2</a:t>
                      </a:r>
                      <a:endParaRPr lang="ru-RU" sz="20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dirty="0" smtClean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65</a:t>
                      </a:r>
                      <a:endParaRPr lang="ru-RU" sz="20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dirty="0" smtClean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17</a:t>
                      </a:r>
                      <a:endParaRPr lang="ru-RU" sz="2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dirty="0" smtClean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48,7</a:t>
                      </a:r>
                      <a:endParaRPr lang="ru-RU" sz="2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dirty="0" smtClean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67,69</a:t>
                      </a:r>
                      <a:endParaRPr lang="ru-RU" sz="20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dirty="0" smtClean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17,87</a:t>
                      </a:r>
                      <a:endParaRPr lang="ru-RU" sz="2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dirty="0" smtClean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49,82</a:t>
                      </a:r>
                      <a:endParaRPr lang="ru-RU" sz="2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17800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Район</a:t>
                      </a:r>
                      <a:endParaRPr lang="ru-RU" sz="20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b="1" dirty="0" smtClean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74,3</a:t>
                      </a:r>
                      <a:endParaRPr lang="ru-RU" sz="2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dirty="0" smtClean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13,5</a:t>
                      </a:r>
                      <a:endParaRPr lang="ru-RU" sz="20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dirty="0" smtClean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60,8</a:t>
                      </a:r>
                      <a:endParaRPr lang="ru-RU" sz="20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b="1" dirty="0" smtClean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73</a:t>
                      </a:r>
                      <a:r>
                        <a:rPr lang="ru-RU" sz="2000" b="1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, 06</a:t>
                      </a:r>
                      <a:endParaRPr lang="ru-RU" sz="2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dirty="0" smtClean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</a:t>
                      </a:r>
                      <a:r>
                        <a:rPr lang="ru-RU" sz="20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, 37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dirty="0" smtClean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60</a:t>
                      </a:r>
                      <a:r>
                        <a:rPr lang="ru-RU" sz="18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, 69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b="1" dirty="0" smtClean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74,64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dirty="0" smtClean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12,61</a:t>
                      </a:r>
                      <a:endParaRPr lang="ru-RU" sz="2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dirty="0" smtClean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62,03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12" name="Picture 2" descr="C:\Users\Otdel\Desktop\image 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475656" cy="991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7583988" y="0"/>
            <a:ext cx="1560012" cy="991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0878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94145"/>
            <a:ext cx="8568952" cy="5443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1"/>
          <p:cNvSpPr>
            <a:spLocks noChangeArrowheads="1"/>
          </p:cNvSpPr>
          <p:nvPr/>
        </p:nvSpPr>
        <p:spPr bwMode="auto">
          <a:xfrm>
            <a:off x="971600" y="116632"/>
            <a:ext cx="814961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Место в рейтинге муниципальных образований по наличию высшей и первой квалификационной категории – </a:t>
            </a:r>
          </a:p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2018 -2019 учебный год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C:\Users\Otdel\Desktop\image 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59632" cy="991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2692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6968084"/>
              </p:ext>
            </p:extLst>
          </p:nvPr>
        </p:nvGraphicFramePr>
        <p:xfrm>
          <a:off x="35496" y="-171400"/>
          <a:ext cx="9019002" cy="702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Picture 2" descr="C:\Users\Otdel\Desktop\image 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59632" cy="991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8265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Прямоугольник 1"/>
          <p:cNvSpPr>
            <a:spLocks noChangeArrowheads="1"/>
          </p:cNvSpPr>
          <p:nvPr/>
        </p:nvSpPr>
        <p:spPr bwMode="auto">
          <a:xfrm>
            <a:off x="1907704" y="116632"/>
            <a:ext cx="7213511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300" b="1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Место в рейтинге муниципальных образований по наличию высшей и первой квалификационной категории</a:t>
            </a:r>
            <a:endParaRPr lang="ru-RU" sz="2300" dirty="0">
              <a:solidFill>
                <a:schemeClr val="accent1">
                  <a:lumMod val="75000"/>
                </a:schemeClr>
              </a:solidFill>
              <a:cs typeface="Times New Roman" pitchFamily="18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483773209"/>
              </p:ext>
            </p:extLst>
          </p:nvPr>
        </p:nvGraphicFramePr>
        <p:xfrm>
          <a:off x="179512" y="974900"/>
          <a:ext cx="8871079" cy="52624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9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1" y="0"/>
            <a:ext cx="1775519" cy="112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3472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95536" y="389017"/>
            <a:ext cx="84969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Сопоставительный 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анализ результатов рейтинга по аттестации, т.е. наличия квалификационных категорий педагогических работников и рейтинга  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муниципального района 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 показателям 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оценки качества образования</a:t>
            </a: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4078543"/>
              </p:ext>
            </p:extLst>
          </p:nvPr>
        </p:nvGraphicFramePr>
        <p:xfrm>
          <a:off x="179512" y="927625"/>
          <a:ext cx="8863838" cy="53292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/>
                <a:gridCol w="4325049"/>
                <a:gridCol w="2954613"/>
              </a:tblGrid>
              <a:tr h="156527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Место в рейтинге муниципальных  образований по наличию  высшей и первой квалификационной </a:t>
                      </a:r>
                    </a:p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категории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Место района в  рейтинге «За высокое качество образования»</a:t>
                      </a:r>
                      <a:endParaRPr lang="ru-RU" dirty="0"/>
                    </a:p>
                  </a:txBody>
                  <a:tcPr anchor="ctr"/>
                </a:tc>
              </a:tr>
              <a:tr h="752786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2014-2015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15 место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13 место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52786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2015-2016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4 место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7 место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52786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2016-2017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4 место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24 место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52786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2017-2018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8 место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10 место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52786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2018-2019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 место </a:t>
                      </a:r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-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11 место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2" name="Picture 2" descr="C:\Users\Otdel\Desktop\image 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475656" cy="991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7583988" y="0"/>
            <a:ext cx="1459363" cy="927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32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87625" y="-14550"/>
            <a:ext cx="6432375" cy="1313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300" b="1" dirty="0" smtClean="0">
                <a:solidFill>
                  <a:schemeClr val="tx2"/>
                </a:solidFill>
                <a:ea typeface="Tahoma" pitchFamily="34" charset="0"/>
                <a:cs typeface="Tahoma" pitchFamily="34" charset="0"/>
              </a:rPr>
              <a:t>Цифровые данные о педагогических работниках, планирующих аттестоваться в октябре 2019 года</a:t>
            </a:r>
            <a:endParaRPr lang="en-US" sz="2300" b="1" dirty="0" smtClean="0">
              <a:solidFill>
                <a:schemeClr val="tx2"/>
              </a:solidFill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7507719"/>
              </p:ext>
            </p:extLst>
          </p:nvPr>
        </p:nvGraphicFramePr>
        <p:xfrm>
          <a:off x="251519" y="1484785"/>
          <a:ext cx="8712968" cy="50405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6189"/>
                <a:gridCol w="3236779"/>
              </a:tblGrid>
              <a:tr h="1110264">
                <a:tc>
                  <a:txBody>
                    <a:bodyPr/>
                    <a:lstStyle/>
                    <a:p>
                      <a:r>
                        <a:rPr lang="ru-RU" dirty="0" smtClean="0"/>
                        <a:t>Типы и виды образовательных организаций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Всего работников, планирующих аттестацию (чел.)</a:t>
                      </a:r>
                      <a:endParaRPr lang="ru-RU" dirty="0"/>
                    </a:p>
                  </a:txBody>
                  <a:tcPr/>
                </a:tc>
              </a:tr>
              <a:tr h="450274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общеобразовательным учреждениям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178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77184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В том числе учителя-предметники, обучающиеся которых сдают ЕГЭ, ЕРЭ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143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50274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учреждениям дошкольного образования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91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50274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учреждениям дополнительного образования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77184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учреждениям профессионального образования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50274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Методисты Управления образования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7483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Итого: 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293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4" name="Picture 2" descr="C:\Users\Otdel\Desktop\image 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475656" cy="991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7583988" y="0"/>
            <a:ext cx="1459363" cy="927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6302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6" t="17639" r="3794" b="10993"/>
          <a:stretch/>
        </p:blipFill>
        <p:spPr bwMode="auto">
          <a:xfrm>
            <a:off x="179512" y="1124744"/>
            <a:ext cx="7704855" cy="4740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0733" y="116632"/>
            <a:ext cx="8390166" cy="1152129"/>
          </a:xfrm>
        </p:spPr>
        <p:txBody>
          <a:bodyPr anchor="ctr">
            <a:normAutofit fontScale="90000"/>
          </a:bodyPr>
          <a:lstStyle/>
          <a:p>
            <a:pPr defTabSz="914400" eaLnBrk="0" hangingPunct="0"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КОМПЬЮТЕРНОЕ ТЕСТИРОВАНИЕ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ПОРТАЛЕ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edu.tatar.ru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Выноска 1 (граница и черта) 8"/>
          <p:cNvSpPr/>
          <p:nvPr/>
        </p:nvSpPr>
        <p:spPr>
          <a:xfrm>
            <a:off x="5601915" y="964494"/>
            <a:ext cx="3222819" cy="1080120"/>
          </a:xfrm>
          <a:prstGeom prst="accentBorderCallout1">
            <a:avLst>
              <a:gd name="adj1" fmla="val 14708"/>
              <a:gd name="adj2" fmla="val -4396"/>
              <a:gd name="adj3" fmla="val 82958"/>
              <a:gd name="adj4" fmla="val -128683"/>
            </a:avLst>
          </a:prstGeom>
          <a:solidFill>
            <a:schemeClr val="accent1">
              <a:alpha val="2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215968"/>
                </a:solidFill>
                <a:ea typeface="Tahoma" pitchFamily="34" charset="0"/>
                <a:cs typeface="Tahoma" pitchFamily="34" charset="0"/>
              </a:rPr>
              <a:t>Компьютерное тестирование педагогических работников -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215968"/>
                </a:solidFill>
                <a:ea typeface="Tahoma" pitchFamily="34" charset="0"/>
                <a:cs typeface="Tahoma" pitchFamily="34" charset="0"/>
              </a:rPr>
              <a:t>через личный кабинет педагога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56176" y="4280228"/>
            <a:ext cx="33123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endParaRPr lang="ru-RU" sz="1200" b="1" dirty="0" smtClean="0">
              <a:solidFill>
                <a:srgbClr val="0070C0"/>
              </a:solidFill>
              <a:ea typeface="Tahoma" pitchFamily="34" charset="0"/>
              <a:cs typeface="Tahoma" pitchFamily="34" charset="0"/>
            </a:endParaRPr>
          </a:p>
          <a:p>
            <a:pPr marL="95250">
              <a:buClr>
                <a:srgbClr val="0070C0"/>
              </a:buClr>
            </a:pPr>
            <a:r>
              <a:rPr lang="ru-RU" sz="2100" b="1" u="sng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 в 2019 году</a:t>
            </a:r>
            <a:r>
              <a:rPr lang="ru-RU" sz="2100" b="1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  </a:t>
            </a:r>
          </a:p>
          <a:p>
            <a:pPr marL="342900" indent="-2476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ru-RU" sz="21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прошли тестирование  </a:t>
            </a:r>
            <a:r>
              <a:rPr lang="ru-RU" sz="2100" b="1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293 </a:t>
            </a:r>
            <a:r>
              <a:rPr lang="ru-RU" sz="21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педагога</a:t>
            </a:r>
            <a:endParaRPr lang="ru-RU" sz="2100" b="1" dirty="0">
              <a:solidFill>
                <a:srgbClr val="0070C0"/>
              </a:solidFill>
              <a:ea typeface="Tahoma" pitchFamily="34" charset="0"/>
              <a:cs typeface="Tahoma" pitchFamily="34" charset="0"/>
            </a:endParaRPr>
          </a:p>
          <a:p>
            <a:pPr marL="342900" indent="-247650">
              <a:buClr>
                <a:srgbClr val="0070C0"/>
              </a:buClr>
              <a:buFont typeface="Wingdings" panose="05000000000000000000" pitchFamily="2" charset="2"/>
              <a:buChar char="§"/>
            </a:pPr>
            <a:endParaRPr lang="ru-RU" sz="2100" b="1" dirty="0">
              <a:solidFill>
                <a:srgbClr val="0070C0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18" name="Picture 2" descr="C:\Users\Otdel\Desktop\image 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475656" cy="991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8331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259632" y="77519"/>
            <a:ext cx="6480720" cy="1313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300" b="1" dirty="0" smtClean="0">
                <a:solidFill>
                  <a:schemeClr val="tx2"/>
                </a:solidFill>
                <a:ea typeface="Tahoma" pitchFamily="34" charset="0"/>
                <a:cs typeface="Tahoma" pitchFamily="34" charset="0"/>
              </a:rPr>
              <a:t>Цифровые данные о педагогических работниках, планирующих аттестоваться и прошедших тестирование в октябре 2019 года</a:t>
            </a:r>
            <a:endParaRPr lang="en-US" sz="2300" b="1" dirty="0" smtClean="0">
              <a:solidFill>
                <a:schemeClr val="tx2"/>
              </a:solidFill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411705"/>
              </p:ext>
            </p:extLst>
          </p:nvPr>
        </p:nvGraphicFramePr>
        <p:xfrm>
          <a:off x="107507" y="1974084"/>
          <a:ext cx="8935843" cy="37289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6981"/>
                <a:gridCol w="1024668"/>
                <a:gridCol w="1107749"/>
                <a:gridCol w="1107749"/>
                <a:gridCol w="1107749"/>
                <a:gridCol w="1107749"/>
                <a:gridCol w="1181599"/>
                <a:gridCol w="1181599"/>
              </a:tblGrid>
              <a:tr h="246302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Всего работников, планирующих аттестацию (чел.)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Из них на первую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Из них на высшую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Прошли тестирование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Из них успешно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Из них количество и % не справившихся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Средний балл тестирования на высшую </a:t>
                      </a:r>
                      <a:r>
                        <a:rPr lang="ru-RU" sz="1600" dirty="0" smtClean="0"/>
                        <a:t>категорию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Средний балл тестирования на первую </a:t>
                      </a:r>
                      <a:r>
                        <a:rPr lang="ru-RU" sz="1600" dirty="0" smtClean="0"/>
                        <a:t>категорию</a:t>
                      </a:r>
                      <a:endParaRPr lang="ru-RU" sz="1600" dirty="0"/>
                    </a:p>
                  </a:txBody>
                  <a:tcPr/>
                </a:tc>
              </a:tr>
              <a:tr h="1265917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293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219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74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293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284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9/3,07%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91,46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92,19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4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7583988" y="0"/>
            <a:ext cx="1459363" cy="927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Otdel\Desktop\image 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475656" cy="991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221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8119768"/>
              </p:ext>
            </p:extLst>
          </p:nvPr>
        </p:nvGraphicFramePr>
        <p:xfrm>
          <a:off x="179512" y="2492896"/>
          <a:ext cx="8818046" cy="38884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5097"/>
                <a:gridCol w="1197474"/>
                <a:gridCol w="1470642"/>
                <a:gridCol w="1464833"/>
              </a:tblGrid>
              <a:tr h="653677">
                <a:tc>
                  <a:txBody>
                    <a:bodyPr/>
                    <a:lstStyle/>
                    <a:p>
                      <a:r>
                        <a:rPr lang="ru-RU" dirty="0" smtClean="0"/>
                        <a:t>Должность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Всего	 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Вновь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Экспертиза</a:t>
                      </a:r>
                      <a:endParaRPr lang="ru-RU" dirty="0" smtClean="0"/>
                    </a:p>
                  </a:txBody>
                  <a:tcPr/>
                </a:tc>
              </a:tr>
              <a:tr h="7245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воспитатель		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805092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музыкальный руководитель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3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783805">
                <a:tc>
                  <a:txBody>
                    <a:bodyPr/>
                    <a:lstStyle/>
                    <a:p>
                      <a:r>
                        <a:rPr lang="ru-RU" sz="2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инструктор по физической культуре</a:t>
                      </a:r>
                    </a:p>
                    <a:p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2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2</a:t>
                      </a:r>
                    </a:p>
                    <a:p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</a:p>
                    <a:p>
                      <a:endParaRPr lang="ru-RU" sz="2000" b="1" dirty="0"/>
                    </a:p>
                  </a:txBody>
                  <a:tcPr/>
                </a:tc>
              </a:tr>
              <a:tr h="921273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ИТОГО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70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  <a:p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585981" y="495800"/>
            <a:ext cx="8411577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/>
          </a:p>
          <a:p>
            <a:r>
              <a:rPr lang="ru-RU" sz="2400" b="1" dirty="0"/>
              <a:t>На первую категорию- </a:t>
            </a:r>
            <a:r>
              <a:rPr lang="ru-RU" sz="2400" b="1" dirty="0" smtClean="0"/>
              <a:t>219 человек, </a:t>
            </a:r>
          </a:p>
          <a:p>
            <a:r>
              <a:rPr lang="ru-RU" sz="2400" b="1" dirty="0" smtClean="0"/>
              <a:t>из них 7 директоров, аттестуются как предметники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80370" y="1842589"/>
            <a:ext cx="85171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педагогические работники </a:t>
            </a:r>
            <a:r>
              <a:rPr lang="ru-RU" sz="2800" b="1" dirty="0" smtClean="0"/>
              <a:t>ДОУ- первая категория</a:t>
            </a:r>
            <a:endParaRPr lang="ru-RU" sz="2800" dirty="0"/>
          </a:p>
        </p:txBody>
      </p:sp>
      <p:pic>
        <p:nvPicPr>
          <p:cNvPr id="11" name="Picture 2" descr="C:\Users\Otdel\Desktop\image 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475656" cy="991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7583988" y="0"/>
            <a:ext cx="1459363" cy="927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0686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7609781"/>
              </p:ext>
            </p:extLst>
          </p:nvPr>
        </p:nvGraphicFramePr>
        <p:xfrm>
          <a:off x="107502" y="991602"/>
          <a:ext cx="8935848" cy="57601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84537"/>
                <a:gridCol w="1958090"/>
                <a:gridCol w="945329"/>
                <a:gridCol w="1447892"/>
              </a:tblGrid>
              <a:tr h="385108">
                <a:tc>
                  <a:txBody>
                    <a:bodyPr/>
                    <a:lstStyle/>
                    <a:p>
                      <a:r>
                        <a:rPr lang="ru-RU" dirty="0" smtClean="0"/>
                        <a:t>Должность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Вновь 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Экспертиза</a:t>
                      </a:r>
                      <a:endParaRPr lang="ru-RU" dirty="0" smtClean="0"/>
                    </a:p>
                  </a:txBody>
                  <a:tcPr/>
                </a:tc>
              </a:tr>
              <a:tr h="396106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учитель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103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ru-RU" sz="2000" b="1" dirty="0"/>
                    </a:p>
                  </a:txBody>
                  <a:tcPr/>
                </a:tc>
              </a:tr>
              <a:tr h="421174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учитель - дефектолог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780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преподаватель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34580">
                <a:tc>
                  <a:txBody>
                    <a:bodyPr/>
                    <a:lstStyle/>
                    <a:p>
                      <a:r>
                        <a:rPr lang="ru-RU" sz="20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пдо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64339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педагог - организатор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34188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воспитатель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31656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педагог - психолог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388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социальный педагог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64339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педагог - библиотекарь</a:t>
                      </a:r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64339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инструктор по физической культуре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64339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мастер производственного обучения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635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итого	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149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45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10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59811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ОБЩИЙ ИТОГ</a:t>
                      </a:r>
                      <a:endParaRPr lang="ru-RU" sz="24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7030A0"/>
                          </a:solidFill>
                        </a:rPr>
                        <a:t>219</a:t>
                      </a:r>
                      <a:endParaRPr lang="ru-RU" sz="28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7030A0"/>
                          </a:solidFill>
                        </a:rPr>
                        <a:t>80</a:t>
                      </a:r>
                      <a:endParaRPr lang="ru-RU" sz="28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ru-RU" sz="28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679097" y="-249545"/>
            <a:ext cx="7565311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/>
          </a:p>
          <a:p>
            <a:pPr algn="ctr"/>
            <a:r>
              <a:rPr lang="ru-RU" sz="2400" b="1" dirty="0" smtClean="0"/>
              <a:t>Педагогические работники </a:t>
            </a:r>
          </a:p>
          <a:p>
            <a:pPr algn="ctr"/>
            <a:r>
              <a:rPr lang="ru-RU" sz="2400" b="1" dirty="0" smtClean="0"/>
              <a:t>МБОУ, СПО, МБУ ДО, ГОУ - первая категория</a:t>
            </a:r>
          </a:p>
        </p:txBody>
      </p:sp>
      <p:pic>
        <p:nvPicPr>
          <p:cNvPr id="11" name="Picture 2" descr="C:\Users\Otdel\Desktop\image 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475656" cy="991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7583988" y="0"/>
            <a:ext cx="1459363" cy="927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947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139458"/>
            <a:ext cx="4860031" cy="30409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2339752" y="-6396"/>
            <a:ext cx="67798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>
              <a:defRPr/>
            </a:pPr>
            <a:r>
              <a:rPr lang="ru-RU" sz="2800" b="1" dirty="0" smtClean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rPr>
              <a:t>  </a:t>
            </a:r>
          </a:p>
          <a:p>
            <a:pPr eaLnBrk="0" hangingPunct="0">
              <a:defRPr/>
            </a:pPr>
            <a:r>
              <a:rPr lang="ru-RU" sz="2800" b="1" dirty="0" smtClean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rPr>
              <a:t>  </a:t>
            </a:r>
            <a:endParaRPr lang="ru-RU" sz="2800" b="1" dirty="0">
              <a:solidFill>
                <a:schemeClr val="bg1">
                  <a:lumMod val="95000"/>
                </a:schemeClr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1409626991"/>
              </p:ext>
            </p:extLst>
          </p:nvPr>
        </p:nvGraphicFramePr>
        <p:xfrm>
          <a:off x="107504" y="2924944"/>
          <a:ext cx="8926692" cy="3744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491880" y="4869160"/>
            <a:ext cx="200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Образовательная организация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03662" y="3995772"/>
            <a:ext cx="1288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МОиН</a:t>
            </a:r>
            <a:r>
              <a:rPr lang="ru-RU" b="1" dirty="0" smtClean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 РТ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65039" y="48116"/>
            <a:ext cx="796915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Педагогическая аттестация </a:t>
            </a:r>
          </a:p>
          <a:p>
            <a:pPr algn="ctr"/>
            <a:r>
              <a:rPr lang="ru-RU" sz="32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на портале </a:t>
            </a:r>
            <a:r>
              <a:rPr lang="en-US" sz="32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edu.tatar.ru</a:t>
            </a:r>
            <a:r>
              <a:rPr lang="ru-RU" sz="32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 </a:t>
            </a:r>
            <a:endParaRPr lang="ru-RU" sz="3200" dirty="0">
              <a:solidFill>
                <a:srgbClr val="09025E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272050" y="3668922"/>
            <a:ext cx="421058" cy="381003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6272050" y="4049924"/>
            <a:ext cx="13316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Эксперты</a:t>
            </a:r>
          </a:p>
        </p:txBody>
      </p:sp>
      <p:pic>
        <p:nvPicPr>
          <p:cNvPr id="20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1" y="0"/>
            <a:ext cx="1775519" cy="112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Users\Otdel\Desktop\АТТЕСТАЦИЯ\эмблемы аттестации\sm_full.aspx8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5" y="5805178"/>
            <a:ext cx="2235223" cy="1052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C:\Users\Otdel\Desktop\image 1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229" y="-5855"/>
            <a:ext cx="1331771" cy="991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27968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0040341"/>
              </p:ext>
            </p:extLst>
          </p:nvPr>
        </p:nvGraphicFramePr>
        <p:xfrm>
          <a:off x="107506" y="2060848"/>
          <a:ext cx="8887439" cy="43711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2153"/>
                <a:gridCol w="1184991"/>
                <a:gridCol w="1171924"/>
                <a:gridCol w="1568371"/>
              </a:tblGrid>
              <a:tr h="655252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Должность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Всего	  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Вновь 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Экспертиза</a:t>
                      </a:r>
                    </a:p>
                  </a:txBody>
                  <a:tcPr/>
                </a:tc>
              </a:tr>
              <a:tr h="6756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воспитатель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860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старший воспитатель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913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baseline="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музыкальный руководитель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920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baseline="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учитель - логопед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	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70795"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ИТОГО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21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547664" y="116633"/>
            <a:ext cx="600226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На высшую категорию –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43 человека</a:t>
            </a:r>
          </a:p>
          <a:p>
            <a:endParaRPr lang="ru-RU" sz="3200" b="1" dirty="0" smtClean="0"/>
          </a:p>
          <a:p>
            <a:endParaRPr lang="ru-RU" sz="2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27567" y="991602"/>
            <a:ext cx="85673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педагогические работники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ДОУ- высшая категория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C:\Users\Otdel\Desktop\image 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475656" cy="991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7549924" y="0"/>
            <a:ext cx="1459363" cy="927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993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9096872"/>
              </p:ext>
            </p:extLst>
          </p:nvPr>
        </p:nvGraphicFramePr>
        <p:xfrm>
          <a:off x="107503" y="1205871"/>
          <a:ext cx="8821490" cy="54691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497"/>
                <a:gridCol w="1152128"/>
                <a:gridCol w="1296144"/>
                <a:gridCol w="1908721"/>
              </a:tblGrid>
              <a:tr h="791515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Должность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Всего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Вновь </a:t>
                      </a:r>
                      <a:endParaRPr lang="ru-RU" sz="24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Экспертиза</a:t>
                      </a:r>
                      <a:endParaRPr lang="ru-RU" sz="24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24362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учитель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40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54053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педагог-библиотекарь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540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преподаватель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900336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педагог</a:t>
                      </a:r>
                      <a:r>
                        <a:rPr lang="ru-RU" sz="2400" b="1" kern="1200" baseline="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дополнительного образования</a:t>
                      </a:r>
                      <a:endParaRPr lang="ru-RU" sz="2400" b="1" kern="1200" dirty="0" smtClean="0">
                        <a:solidFill>
                          <a:schemeClr val="dk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  <a:p>
                      <a:endParaRPr lang="ru-RU" sz="24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91515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мастер производственного</a:t>
                      </a:r>
                      <a:r>
                        <a:rPr lang="ru-RU" sz="2400" b="1" kern="1200" baseline="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обучения</a:t>
                      </a:r>
                      <a:endParaRPr lang="ru-RU" sz="2400" b="1" kern="1200" dirty="0" smtClean="0">
                        <a:solidFill>
                          <a:schemeClr val="dk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/>
                </a:tc>
              </a:tr>
              <a:tr h="593617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ИТОГО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53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28252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ОБЩИЙ</a:t>
                      </a:r>
                      <a:r>
                        <a:rPr lang="ru-RU" sz="2400" b="1" kern="1200" baseline="0" dirty="0" smtClean="0"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2400" b="1" kern="1200" dirty="0" smtClean="0"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ИТОГ</a:t>
                      </a:r>
                      <a:endParaRPr lang="ru-RU" sz="2400" b="1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74</a:t>
                      </a:r>
                      <a:endParaRPr lang="ru-RU" sz="2400" b="1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21</a:t>
                      </a:r>
                      <a:endParaRPr lang="ru-RU" sz="2400" b="1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  <a:endParaRPr lang="ru-RU" sz="2400" b="1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403648" y="-21641"/>
            <a:ext cx="68407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П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едагогические работники 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МБОУ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, СПО, МБУ ДО,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ГОУ - 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высшая категория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C:\Users\Otdel\Desktop\image 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475656" cy="991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7549924" y="0"/>
            <a:ext cx="1459363" cy="927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6545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2988541"/>
              </p:ext>
            </p:extLst>
          </p:nvPr>
        </p:nvGraphicFramePr>
        <p:xfrm>
          <a:off x="251519" y="2780928"/>
          <a:ext cx="8712967" cy="3799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29267"/>
                <a:gridCol w="1183204"/>
                <a:gridCol w="1244314"/>
                <a:gridCol w="1656182"/>
              </a:tblGrid>
              <a:tr h="60146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Должность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Всего	  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Вновь 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Экспертиза</a:t>
                      </a:r>
                      <a:endParaRPr lang="ru-RU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238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воспитатель		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79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37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46589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музыкальный руководитель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04519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старший</a:t>
                      </a:r>
                      <a:r>
                        <a:rPr lang="ru-RU" sz="2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воспитатель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99052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учитель - логопед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33558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инструктор</a:t>
                      </a:r>
                      <a:r>
                        <a:rPr lang="ru-RU" sz="2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по физической культуре</a:t>
                      </a:r>
                      <a:endParaRPr lang="ru-RU" sz="2000" b="1" kern="1200" dirty="0" smtClean="0">
                        <a:solidFill>
                          <a:schemeClr val="dk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  <a:p>
                      <a:endParaRPr lang="ru-RU" sz="20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/>
                </a:tc>
              </a:tr>
              <a:tr h="626350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ИТОГО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91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40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</a:p>
                    <a:p>
                      <a:endParaRPr lang="ru-RU" sz="20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971600" y="116633"/>
            <a:ext cx="7704856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На первую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категорию -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219 человек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из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них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7 директоров,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аттестуются как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предметники</a:t>
            </a: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На высшую категорию -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74 человека</a:t>
            </a:r>
          </a:p>
          <a:p>
            <a:endParaRPr lang="ru-RU" sz="20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ВСЕГО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           </a:t>
            </a:r>
            <a:r>
              <a:rPr lang="ru-RU" sz="2400" b="1" dirty="0" smtClean="0">
                <a:solidFill>
                  <a:srgbClr val="FF0000"/>
                </a:solidFill>
              </a:rPr>
              <a:t>- 293 человека</a:t>
            </a:r>
          </a:p>
          <a:p>
            <a:endParaRPr lang="ru-RU" sz="2400" b="1" dirty="0">
              <a:solidFill>
                <a:srgbClr val="FF0000"/>
              </a:solidFill>
            </a:endParaRPr>
          </a:p>
          <a:p>
            <a:endParaRPr lang="ru-RU" sz="2400" dirty="0">
              <a:solidFill>
                <a:srgbClr val="FF0000"/>
              </a:solidFill>
            </a:endParaRPr>
          </a:p>
          <a:p>
            <a:endParaRPr lang="ru-RU" sz="2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403649" y="2263554"/>
            <a:ext cx="61926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Педагогические</a:t>
            </a:r>
            <a:r>
              <a:rPr lang="ru-RU" sz="2400" b="1" dirty="0" smtClean="0"/>
              <a:t> </a:t>
            </a:r>
            <a:r>
              <a:rPr lang="ru-RU" sz="2400" b="1" dirty="0"/>
              <a:t>работники </a:t>
            </a:r>
            <a:r>
              <a:rPr lang="ru-RU" sz="2400" b="1" dirty="0" smtClean="0"/>
              <a:t>ДОУ - всего</a:t>
            </a:r>
            <a:endParaRPr lang="ru-RU" sz="2400" dirty="0"/>
          </a:p>
        </p:txBody>
      </p:sp>
      <p:pic>
        <p:nvPicPr>
          <p:cNvPr id="11" name="Picture 2" descr="C:\Users\Otdel\Desktop\image 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043608" cy="991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7956376" y="0"/>
            <a:ext cx="1052911" cy="927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8260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5710829"/>
              </p:ext>
            </p:extLst>
          </p:nvPr>
        </p:nvGraphicFramePr>
        <p:xfrm>
          <a:off x="107503" y="927627"/>
          <a:ext cx="8901783" cy="58230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36505"/>
                <a:gridCol w="1201834"/>
                <a:gridCol w="1544938"/>
                <a:gridCol w="1618506"/>
              </a:tblGrid>
              <a:tr h="475096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Должность 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Всего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Вновь </a:t>
                      </a:r>
                      <a:endParaRPr lang="ru-RU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Экспертиза</a:t>
                      </a:r>
                      <a:endParaRPr lang="ru-RU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56432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учитель</a:t>
                      </a:r>
                      <a:endParaRPr lang="ru-RU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Arial" pitchFamily="34" charset="0"/>
                          <a:cs typeface="Arial" pitchFamily="34" charset="0"/>
                        </a:rPr>
                        <a:t>143</a:t>
                      </a:r>
                      <a:endParaRPr lang="ru-RU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Arial" pitchFamily="34" charset="0"/>
                          <a:cs typeface="Arial" pitchFamily="34" charset="0"/>
                        </a:rPr>
                        <a:t>25</a:t>
                      </a:r>
                      <a:endParaRPr lang="ru-RU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</a:t>
                      </a:r>
                      <a:endParaRPr lang="ru-RU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13135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учитель - дефектолог</a:t>
                      </a:r>
                      <a:endParaRPr lang="ru-RU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386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преподаватель</a:t>
                      </a:r>
                      <a:endParaRPr lang="ru-RU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  <a:endParaRPr lang="ru-RU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ru-RU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386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мастер производственного обучения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28516">
                <a:tc>
                  <a:txBody>
                    <a:bodyPr/>
                    <a:lstStyle/>
                    <a:p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пдо</a:t>
                      </a:r>
                      <a:endParaRPr lang="ru-RU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ru-RU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  <a:endParaRPr lang="ru-RU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28516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инструктор</a:t>
                      </a:r>
                      <a:r>
                        <a:rPr lang="ru-RU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по физической культуре</a:t>
                      </a:r>
                      <a:endParaRPr lang="ru-RU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28516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воспитатель </a:t>
                      </a:r>
                      <a:endParaRPr lang="ru-RU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28516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педагог - психолог</a:t>
                      </a:r>
                      <a:endParaRPr lang="ru-RU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25974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социальный педагог</a:t>
                      </a:r>
                      <a:endParaRPr lang="ru-RU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28516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педагог-библиотекарь	</a:t>
                      </a:r>
                      <a:endParaRPr lang="ru-RU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ru-RU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67995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ИТОГО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202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61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55194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ОБЩИЙ</a:t>
                      </a:r>
                      <a:r>
                        <a:rPr lang="ru-RU" sz="2400" b="1" kern="1200" baseline="0" dirty="0" smtClean="0"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2400" b="1" kern="1200" dirty="0" smtClean="0"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ИТОГ</a:t>
                      </a:r>
                      <a:endParaRPr lang="ru-RU" sz="2400" b="1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293</a:t>
                      </a:r>
                      <a:endParaRPr lang="ru-RU" sz="2400" b="1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101/34%</a:t>
                      </a:r>
                      <a:endParaRPr lang="ru-RU" sz="2400" b="1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ru-RU" sz="2400" b="1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187624" y="0"/>
            <a:ext cx="6840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П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едагогические работники МБОУ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, СПО, МБУ ДО,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ГОУ - всего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C:\Users\Otdel\Desktop\image 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403648" cy="991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7740352" y="0"/>
            <a:ext cx="1268935" cy="927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5118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2204864"/>
            <a:ext cx="6942307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66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Успешной работы!</a:t>
            </a:r>
            <a:endParaRPr lang="ru-RU" sz="66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8709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3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1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80247" y="6356350"/>
            <a:ext cx="889247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29252" y="-16616"/>
            <a:ext cx="784375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ru-RU" altLang="ru-RU" sz="24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Качественные показатели </a:t>
            </a:r>
            <a:r>
              <a:rPr lang="ru-RU" altLang="ru-RU" sz="24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профессионального роста </a:t>
            </a:r>
            <a:r>
              <a:rPr lang="ru-RU" altLang="ru-RU" sz="24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педагогических </a:t>
            </a:r>
            <a:r>
              <a:rPr lang="ru-RU" altLang="ru-RU" sz="24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работников </a:t>
            </a:r>
            <a:r>
              <a:rPr lang="ru-RU" altLang="ru-RU" sz="24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РТ</a:t>
            </a:r>
            <a:r>
              <a:rPr lang="ru-RU" altLang="ru-RU" sz="2400" b="1" i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 </a:t>
            </a:r>
            <a:endParaRPr lang="ru-RU" altLang="ru-RU" sz="2400" b="1" i="1" dirty="0">
              <a:solidFill>
                <a:srgbClr val="002060"/>
              </a:solidFill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989746699"/>
              </p:ext>
            </p:extLst>
          </p:nvPr>
        </p:nvGraphicFramePr>
        <p:xfrm>
          <a:off x="280247" y="782764"/>
          <a:ext cx="8863753" cy="54545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77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>
          <a:xfrm>
            <a:off x="251521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15615" y="0"/>
            <a:ext cx="6820573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Качественные показатели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профессионального роста </a:t>
            </a:r>
            <a:endParaRPr lang="ru-RU" altLang="ru-RU" sz="2000" b="1" dirty="0" smtClean="0">
              <a:solidFill>
                <a:srgbClr val="00206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algn="ctr"/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педагогических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работников </a:t>
            </a:r>
            <a:r>
              <a:rPr lang="ru-RU" altLang="ru-RU" sz="20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Чистопольского</a:t>
            </a:r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муниципального района</a:t>
            </a:r>
            <a:endParaRPr lang="ru-RU" altLang="ru-RU" sz="2000" b="1" dirty="0">
              <a:solidFill>
                <a:srgbClr val="00206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344431508"/>
              </p:ext>
            </p:extLst>
          </p:nvPr>
        </p:nvGraphicFramePr>
        <p:xfrm>
          <a:off x="54249" y="985748"/>
          <a:ext cx="8910240" cy="53235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4" name="Picture 2" descr="C:\Users\Otdel\Desktop\image 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6512"/>
            <a:ext cx="1323907" cy="985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7936189" y="0"/>
            <a:ext cx="1187623" cy="90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0637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ChangeArrowheads="1"/>
          </p:cNvSpPr>
          <p:nvPr/>
        </p:nvSpPr>
        <p:spPr bwMode="auto">
          <a:xfrm>
            <a:off x="683568" y="122149"/>
            <a:ext cx="6840761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ru-RU" sz="2300" b="1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Сравнительные показатели по </a:t>
            </a:r>
          </a:p>
          <a:p>
            <a:pPr algn="ctr"/>
            <a:r>
              <a:rPr lang="ru-RU" sz="2300" b="1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наличию </a:t>
            </a:r>
            <a:r>
              <a:rPr lang="ru-RU" sz="2300" b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высшей квалификационной категории</a:t>
            </a:r>
          </a:p>
        </p:txBody>
      </p:sp>
      <p:pic>
        <p:nvPicPr>
          <p:cNvPr id="9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7524329" y="0"/>
            <a:ext cx="1619671" cy="1026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Otdel\Desktop\image 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4415"/>
            <a:ext cx="971600" cy="991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318447078"/>
              </p:ext>
            </p:extLst>
          </p:nvPr>
        </p:nvGraphicFramePr>
        <p:xfrm>
          <a:off x="139928" y="1397000"/>
          <a:ext cx="8918706" cy="4912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0098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438456151"/>
              </p:ext>
            </p:extLst>
          </p:nvPr>
        </p:nvGraphicFramePr>
        <p:xfrm>
          <a:off x="395536" y="1397000"/>
          <a:ext cx="8424936" cy="4912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C:\Users\Otdel\Desktop\image 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28" y="34415"/>
            <a:ext cx="1331771" cy="1162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7524329" y="0"/>
            <a:ext cx="1619671" cy="1026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71699" y="254366"/>
            <a:ext cx="590861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Сравнительные показатели по </a:t>
            </a:r>
          </a:p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наличию высшей квалификационной категории</a:t>
            </a:r>
          </a:p>
        </p:txBody>
      </p:sp>
    </p:spTree>
    <p:extLst>
      <p:ext uri="{BB962C8B-B14F-4D97-AF65-F5344CB8AC3E}">
        <p14:creationId xmlns:p14="http://schemas.microsoft.com/office/powerpoint/2010/main" val="260557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ChangeArrowheads="1"/>
          </p:cNvSpPr>
          <p:nvPr/>
        </p:nvSpPr>
        <p:spPr bwMode="auto">
          <a:xfrm>
            <a:off x="987447" y="94137"/>
            <a:ext cx="807118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ru-RU" sz="2000" b="1" dirty="0">
                <a:solidFill>
                  <a:schemeClr val="tx2"/>
                </a:solidFill>
              </a:rPr>
              <a:t>Рейтинг муниципальных </a:t>
            </a:r>
            <a:r>
              <a:rPr lang="ru-RU" sz="2000" b="1" dirty="0" smtClean="0">
                <a:solidFill>
                  <a:schemeClr val="tx2"/>
                </a:solidFill>
              </a:rPr>
              <a:t>образований</a:t>
            </a:r>
          </a:p>
          <a:p>
            <a:pPr algn="ctr"/>
            <a:r>
              <a:rPr lang="ru-RU" sz="2000" b="1" dirty="0" smtClean="0">
                <a:solidFill>
                  <a:schemeClr val="tx2"/>
                </a:solidFill>
              </a:rPr>
              <a:t> </a:t>
            </a:r>
            <a:r>
              <a:rPr lang="ru-RU" sz="2000" b="1" dirty="0">
                <a:solidFill>
                  <a:schemeClr val="tx2"/>
                </a:solidFill>
              </a:rPr>
              <a:t>по наличию высшей </a:t>
            </a:r>
            <a:r>
              <a:rPr lang="ru-RU" sz="2000" b="1" dirty="0" smtClean="0">
                <a:solidFill>
                  <a:schemeClr val="tx2"/>
                </a:solidFill>
              </a:rPr>
              <a:t>квалификационной категории - 30 место</a:t>
            </a:r>
            <a:endParaRPr lang="ru-RU" sz="2000" b="1" dirty="0">
              <a:solidFill>
                <a:schemeClr val="tx2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64192"/>
            <a:ext cx="8843626" cy="577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0731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Прямоугольник 1"/>
          <p:cNvSpPr>
            <a:spLocks noChangeArrowheads="1"/>
          </p:cNvSpPr>
          <p:nvPr/>
        </p:nvSpPr>
        <p:spPr bwMode="auto">
          <a:xfrm>
            <a:off x="1547664" y="3557"/>
            <a:ext cx="5904656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300" b="1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Сравнительные показатели по </a:t>
            </a:r>
          </a:p>
          <a:p>
            <a:pPr algn="ctr"/>
            <a:r>
              <a:rPr lang="ru-RU" sz="2300" b="1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наличию  </a:t>
            </a:r>
            <a:r>
              <a:rPr lang="ru-RU" sz="2300" b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первой квалификационной категории</a:t>
            </a:r>
            <a:endParaRPr lang="ru-RU" sz="2300" dirty="0">
              <a:solidFill>
                <a:schemeClr val="accent1">
                  <a:lumMod val="75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4" name="Picture 2" descr="C:\Users\Otdel\Desktop\image 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6512"/>
            <a:ext cx="1323907" cy="985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7357587" y="0"/>
            <a:ext cx="1775519" cy="112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2417180493"/>
              </p:ext>
            </p:extLst>
          </p:nvPr>
        </p:nvGraphicFramePr>
        <p:xfrm>
          <a:off x="539552" y="1397000"/>
          <a:ext cx="8208912" cy="4840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48429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Прямоугольник 1"/>
          <p:cNvSpPr>
            <a:spLocks noChangeArrowheads="1"/>
          </p:cNvSpPr>
          <p:nvPr/>
        </p:nvSpPr>
        <p:spPr bwMode="auto">
          <a:xfrm>
            <a:off x="648320" y="110561"/>
            <a:ext cx="7308056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300" b="1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Сравнительные показатели по наличию  </a:t>
            </a:r>
          </a:p>
          <a:p>
            <a:pPr algn="ctr"/>
            <a:r>
              <a:rPr lang="ru-RU" sz="2300" b="1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квалификационных категорий</a:t>
            </a:r>
            <a:endParaRPr lang="ru-RU" sz="2300" dirty="0">
              <a:solidFill>
                <a:schemeClr val="accent1">
                  <a:lumMod val="75000"/>
                </a:schemeClr>
              </a:solidFill>
              <a:cs typeface="Times New Roman" pitchFamily="18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741265012"/>
              </p:ext>
            </p:extLst>
          </p:nvPr>
        </p:nvGraphicFramePr>
        <p:xfrm>
          <a:off x="539552" y="1397000"/>
          <a:ext cx="8208912" cy="4840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2" descr="C:\Users\Otdel\Desktop\image 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6512"/>
            <a:ext cx="1323907" cy="985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7357587" y="0"/>
            <a:ext cx="1775519" cy="112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048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20594</TotalTime>
  <Words>783</Words>
  <Application>Microsoft Office PowerPoint</Application>
  <PresentationFormat>Экран (4:3)</PresentationFormat>
  <Paragraphs>406</Paragraphs>
  <Slides>24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Заседание экспертной комиссии аттестационной комиссии  Министерства образования и науки Республики Татарстан  по Чистопольскому муниципальному району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КОМПЬЮТЕРНОЕ ТЕСТИРОВАНИЕ НА ПОРТАЛЕ edu.tatar.ru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образования г. Набережные Челны</dc:title>
  <dc:creator>Vladimir</dc:creator>
  <cp:lastModifiedBy>Otdel</cp:lastModifiedBy>
  <cp:revision>1079</cp:revision>
  <cp:lastPrinted>2017-11-27T12:29:00Z</cp:lastPrinted>
  <dcterms:created xsi:type="dcterms:W3CDTF">2013-02-06T07:02:31Z</dcterms:created>
  <dcterms:modified xsi:type="dcterms:W3CDTF">2019-12-16T09:04:30Z</dcterms:modified>
</cp:coreProperties>
</file>