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344" r:id="rId2"/>
    <p:sldId id="787" r:id="rId3"/>
    <p:sldId id="506" r:id="rId4"/>
    <p:sldId id="786" r:id="rId5"/>
    <p:sldId id="776" r:id="rId6"/>
    <p:sldId id="766" r:id="rId7"/>
    <p:sldId id="790" r:id="rId8"/>
    <p:sldId id="750" r:id="rId9"/>
    <p:sldId id="781" r:id="rId10"/>
    <p:sldId id="751" r:id="rId11"/>
    <p:sldId id="789" r:id="rId12"/>
    <p:sldId id="791" r:id="rId13"/>
    <p:sldId id="780" r:id="rId14"/>
    <p:sldId id="792" r:id="rId15"/>
    <p:sldId id="779" r:id="rId16"/>
    <p:sldId id="793" r:id="rId17"/>
    <p:sldId id="783" r:id="rId18"/>
    <p:sldId id="756" r:id="rId19"/>
    <p:sldId id="761" r:id="rId20"/>
    <p:sldId id="757" r:id="rId21"/>
    <p:sldId id="784" r:id="rId22"/>
    <p:sldId id="758" r:id="rId23"/>
    <p:sldId id="785" r:id="rId24"/>
    <p:sldId id="769" r:id="rId25"/>
    <p:sldId id="762" r:id="rId26"/>
    <p:sldId id="772" r:id="rId27"/>
    <p:sldId id="775" r:id="rId28"/>
    <p:sldId id="773" r:id="rId29"/>
    <p:sldId id="774" r:id="rId30"/>
    <p:sldId id="755" r:id="rId31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MMustafin" initials="D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821"/>
    <a:srgbClr val="FF5050"/>
    <a:srgbClr val="206A33"/>
    <a:srgbClr val="0902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87327" autoAdjust="0"/>
  </p:normalViewPr>
  <p:slideViewPr>
    <p:cSldViewPr showGuides="1">
      <p:cViewPr>
        <p:scale>
          <a:sx n="78" d="100"/>
          <a:sy n="78" d="100"/>
        </p:scale>
        <p:origin x="-264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'[кв.ур педагогов  № 1 за 2017 год.xlsx]ср показ за 2018'!$H$26</c:f>
              <c:strCache>
                <c:ptCount val="1"/>
                <c:pt idx="0">
                  <c:v>всего имеют категорию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'[кв.ур педагогов  № 1 за 2017 год.xlsx]ср показ за 2018'!$I$25:$M$25</c:f>
              <c:strCache>
                <c:ptCount val="5"/>
                <c:pt idx="0">
                  <c:v>2017-2018</c:v>
                </c:pt>
                <c:pt idx="1">
                  <c:v>2016-2017</c:v>
                </c:pt>
                <c:pt idx="2">
                  <c:v>2015-2016</c:v>
                </c:pt>
                <c:pt idx="3">
                  <c:v>2014-2015</c:v>
                </c:pt>
                <c:pt idx="4">
                  <c:v>2013-2014</c:v>
                </c:pt>
              </c:strCache>
            </c:strRef>
          </c:cat>
          <c:val>
            <c:numRef>
              <c:f>'[кв.ур педагогов  № 1 за 2017 год.xlsx]ср показ за 2018'!$I$26:$M$26</c:f>
              <c:numCache>
                <c:formatCode>General</c:formatCode>
                <c:ptCount val="5"/>
                <c:pt idx="0">
                  <c:v>65</c:v>
                </c:pt>
                <c:pt idx="1">
                  <c:v>66</c:v>
                </c:pt>
                <c:pt idx="2">
                  <c:v>67</c:v>
                </c:pt>
                <c:pt idx="3">
                  <c:v>68</c:v>
                </c:pt>
                <c:pt idx="4">
                  <c:v>76.400000000000006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437-433E-9F32-32A124663E42}"/>
            </c:ext>
          </c:extLst>
        </c:ser>
        <c:ser>
          <c:idx val="1"/>
          <c:order val="1"/>
          <c:tx>
            <c:strRef>
              <c:f>'[кв.ур педагогов  № 1 за 2017 год.xlsx]ср показ за 2018'!$H$27</c:f>
              <c:strCache>
                <c:ptCount val="1"/>
                <c:pt idx="0">
                  <c:v>высшая категория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8.7745136535808191E-3"/>
                  <c:y val="-2.42575008203619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08660836489816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1699351538107758E-2"/>
                  <c:y val="-9.70300032814477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6086608364898169E-2"/>
                  <c:y val="-7.27725024610858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6086608364898169E-2"/>
                  <c:y val="2.42575008203619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'[кв.ур педагогов  № 1 за 2017 год.xlsx]ср показ за 2018'!$I$25:$M$25</c:f>
              <c:strCache>
                <c:ptCount val="5"/>
                <c:pt idx="0">
                  <c:v>2017-2018</c:v>
                </c:pt>
                <c:pt idx="1">
                  <c:v>2016-2017</c:v>
                </c:pt>
                <c:pt idx="2">
                  <c:v>2015-2016</c:v>
                </c:pt>
                <c:pt idx="3">
                  <c:v>2014-2015</c:v>
                </c:pt>
                <c:pt idx="4">
                  <c:v>2013-2014</c:v>
                </c:pt>
              </c:strCache>
            </c:strRef>
          </c:cat>
          <c:val>
            <c:numRef>
              <c:f>'[кв.ур педагогов  № 1 за 2017 год.xlsx]ср показ за 2018'!$I$27:$M$27</c:f>
              <c:numCache>
                <c:formatCode>General</c:formatCode>
                <c:ptCount val="5"/>
                <c:pt idx="0">
                  <c:v>17</c:v>
                </c:pt>
                <c:pt idx="1">
                  <c:v>17.3</c:v>
                </c:pt>
                <c:pt idx="2">
                  <c:v>17.8</c:v>
                </c:pt>
                <c:pt idx="3">
                  <c:v>17.899999999999999</c:v>
                </c:pt>
                <c:pt idx="4">
                  <c:v>17.8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437-433E-9F32-32A124663E42}"/>
            </c:ext>
          </c:extLst>
        </c:ser>
        <c:ser>
          <c:idx val="2"/>
          <c:order val="2"/>
          <c:tx>
            <c:strRef>
              <c:f>'[кв.ур педагогов  № 1 за 2017 год.xlsx]ср показ за 2018'!$H$28</c:f>
              <c:strCache>
                <c:ptCount val="1"/>
                <c:pt idx="0">
                  <c:v>первая категория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'[кв.ур педагогов  № 1 за 2017 год.xlsx]ср показ за 2018'!$I$25:$M$25</c:f>
              <c:strCache>
                <c:ptCount val="5"/>
                <c:pt idx="0">
                  <c:v>2017-2018</c:v>
                </c:pt>
                <c:pt idx="1">
                  <c:v>2016-2017</c:v>
                </c:pt>
                <c:pt idx="2">
                  <c:v>2015-2016</c:v>
                </c:pt>
                <c:pt idx="3">
                  <c:v>2014-2015</c:v>
                </c:pt>
                <c:pt idx="4">
                  <c:v>2013-2014</c:v>
                </c:pt>
              </c:strCache>
            </c:strRef>
          </c:cat>
          <c:val>
            <c:numRef>
              <c:f>'[кв.ур педагогов  № 1 за 2017 год.xlsx]ср показ за 2018'!$I$28:$M$28</c:f>
              <c:numCache>
                <c:formatCode>General</c:formatCode>
                <c:ptCount val="5"/>
                <c:pt idx="0">
                  <c:v>48.7</c:v>
                </c:pt>
                <c:pt idx="1">
                  <c:v>49.2</c:v>
                </c:pt>
                <c:pt idx="2">
                  <c:v>49.2</c:v>
                </c:pt>
                <c:pt idx="3">
                  <c:v>49.2</c:v>
                </c:pt>
                <c:pt idx="4">
                  <c:v>50.1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437-433E-9F32-32A124663E42}"/>
            </c:ext>
          </c:extLst>
        </c:ser>
        <c:ser>
          <c:idx val="3"/>
          <c:order val="3"/>
          <c:tx>
            <c:strRef>
              <c:f>'[кв.ур педагогов  № 1 за 2017 год.xlsx]ср показ за 2018'!$H$29</c:f>
              <c:strCache>
                <c:ptCount val="1"/>
                <c:pt idx="0">
                  <c:v>вторая категория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3"/>
              <c:layout>
                <c:manualLayout>
                  <c:x val="1.6086608364898169E-2"/>
                  <c:y val="2.42575008203628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1699351538107758E-2"/>
                  <c:y val="-2.42575008203619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'[кв.ур педагогов  № 1 за 2017 год.xlsx]ср показ за 2018'!$I$25:$M$25</c:f>
              <c:strCache>
                <c:ptCount val="5"/>
                <c:pt idx="0">
                  <c:v>2017-2018</c:v>
                </c:pt>
                <c:pt idx="1">
                  <c:v>2016-2017</c:v>
                </c:pt>
                <c:pt idx="2">
                  <c:v>2015-2016</c:v>
                </c:pt>
                <c:pt idx="3">
                  <c:v>2014-2015</c:v>
                </c:pt>
                <c:pt idx="4">
                  <c:v>2013-2014</c:v>
                </c:pt>
              </c:strCache>
            </c:strRef>
          </c:cat>
          <c:val>
            <c:numRef>
              <c:f>'[кв.ур педагогов  № 1 за 2017 год.xlsx]ср показ за 2018'!$I$29:$M$29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0.9</c:v>
                </c:pt>
                <c:pt idx="4">
                  <c:v>8.5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6437-433E-9F32-32A124663E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1880704"/>
        <c:axId val="51882240"/>
        <c:axId val="0"/>
      </c:bar3DChart>
      <c:catAx>
        <c:axId val="51880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1882240"/>
        <c:crosses val="autoZero"/>
        <c:auto val="1"/>
        <c:lblAlgn val="ctr"/>
        <c:lblOffset val="100"/>
        <c:noMultiLvlLbl val="0"/>
      </c:catAx>
      <c:valAx>
        <c:axId val="518822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51880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4637312746125838E-2"/>
          <c:y val="2.7939986961339418E-2"/>
          <c:w val="0.8063662168055713"/>
          <c:h val="0.830319029184452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2015-2016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2.5632774890606582E-2"/>
                  <c:y val="5.57962164014515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830912492186184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имеют категорию</c:v>
                </c:pt>
                <c:pt idx="1">
                  <c:v>высшая категория</c:v>
                </c:pt>
                <c:pt idx="2">
                  <c:v>первая категория 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67</c:v>
                </c:pt>
                <c:pt idx="1">
                  <c:v>17.899999999999999</c:v>
                </c:pt>
                <c:pt idx="2">
                  <c:v>49.2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2016-2017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6478212429675659E-2"/>
                  <c:y val="5.57962164014515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492737476558587E-3"/>
                  <c:y val="5.57962164014515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имеют категорию</c:v>
                </c:pt>
                <c:pt idx="1">
                  <c:v>высшая категория</c:v>
                </c:pt>
                <c:pt idx="2">
                  <c:v>первая категория 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66.5</c:v>
                </c:pt>
                <c:pt idx="1">
                  <c:v>17.3</c:v>
                </c:pt>
                <c:pt idx="2">
                  <c:v>49.2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2017-2018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6618249843723687E-2"/>
                  <c:y val="1.67388649204354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380186239842039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14003741404796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имеют категорию</c:v>
                </c:pt>
                <c:pt idx="1">
                  <c:v>высшая категория</c:v>
                </c:pt>
                <c:pt idx="2">
                  <c:v>первая категория </c:v>
                </c:pt>
              </c:strCache>
            </c:strRef>
          </c:cat>
          <c:val>
            <c:numRef>
              <c:f>Лист1!$D$2:$D$4</c:f>
              <c:numCache>
                <c:formatCode>0.0</c:formatCode>
                <c:ptCount val="3"/>
                <c:pt idx="0">
                  <c:v>65.7</c:v>
                </c:pt>
                <c:pt idx="1">
                  <c:v>17</c:v>
                </c:pt>
                <c:pt idx="2">
                  <c:v>48.7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1814784"/>
        <c:axId val="51816320"/>
      </c:barChart>
      <c:catAx>
        <c:axId val="518147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51816320"/>
        <c:crosses val="autoZero"/>
        <c:auto val="1"/>
        <c:lblAlgn val="ctr"/>
        <c:lblOffset val="100"/>
        <c:noMultiLvlLbl val="0"/>
      </c:catAx>
      <c:valAx>
        <c:axId val="51816320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5181478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2015-2016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8529242758893137E-2"/>
                  <c:y val="2.63237749702769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9.9772845624809207E-3"/>
                  <c:y val="2.63237749702769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5678590026755732E-2"/>
                  <c:y val="1.05293027142921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72.099999999999994</c:v>
                </c:pt>
                <c:pt idx="1">
                  <c:v>14</c:v>
                </c:pt>
                <c:pt idx="2">
                  <c:v>58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2016-2017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74.3</c:v>
                </c:pt>
                <c:pt idx="1">
                  <c:v>13.5</c:v>
                </c:pt>
                <c:pt idx="2">
                  <c:v>60.8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2017-2018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9.977284562480920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710391639282443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67859002675573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</c:strCache>
            </c:strRef>
          </c:cat>
          <c:val>
            <c:numRef>
              <c:f>Лист1!$D$2:$D$4</c:f>
              <c:numCache>
                <c:formatCode>0.00</c:formatCode>
                <c:ptCount val="3"/>
                <c:pt idx="0">
                  <c:v>73.06</c:v>
                </c:pt>
                <c:pt idx="1">
                  <c:v>12.37</c:v>
                </c:pt>
                <c:pt idx="2">
                  <c:v>60.69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1912704"/>
        <c:axId val="51914240"/>
      </c:barChart>
      <c:catAx>
        <c:axId val="5191270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51914240"/>
        <c:crosses val="autoZero"/>
        <c:auto val="1"/>
        <c:lblAlgn val="ctr"/>
        <c:lblOffset val="100"/>
        <c:noMultiLvlLbl val="0"/>
      </c:catAx>
      <c:valAx>
        <c:axId val="51914240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5191270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имеют категории по ЧМР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72.069999999999993</c:v>
                </c:pt>
                <c:pt idx="1">
                  <c:v>74.03</c:v>
                </c:pt>
                <c:pt idx="2">
                  <c:v>73.06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всего имеют категории по РТ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1"/>
              <c:layout>
                <c:manualLayout>
                  <c:x val="5.7355860939134482E-3"/>
                  <c:y val="4.52228954617578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433896523478362E-2"/>
                  <c:y val="-2.261144773087890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67</c:v>
                </c:pt>
                <c:pt idx="1">
                  <c:v>66.5</c:v>
                </c:pt>
                <c:pt idx="2">
                  <c:v>65.7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высшая категория по ЧМР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tx1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14</c:v>
                </c:pt>
                <c:pt idx="1">
                  <c:v>13.5</c:v>
                </c:pt>
                <c:pt idx="2">
                  <c:v>12.37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высшая категория по РТ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tx1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17.899999999999999</c:v>
                </c:pt>
                <c:pt idx="1">
                  <c:v>17.3</c:v>
                </c:pt>
                <c:pt idx="2">
                  <c:v>17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первая категория по ЧМР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</c:strCache>
            </c:strRef>
          </c:cat>
          <c:val>
            <c:numRef>
              <c:f>Лист1!$F$2:$F$4</c:f>
              <c:numCache>
                <c:formatCode>General</c:formatCode>
                <c:ptCount val="3"/>
                <c:pt idx="0">
                  <c:v>58</c:v>
                </c:pt>
                <c:pt idx="1">
                  <c:v>60.8</c:v>
                </c:pt>
                <c:pt idx="2">
                  <c:v>60.69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первая категория по РТ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8.6033791408701727E-3"/>
                  <c:y val="-4.52228954617573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1694826173917571E-3"/>
                  <c:y val="-4.52228954617573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7355860939134482E-3"/>
                  <c:y val="4.145384196162492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</c:strCache>
            </c:strRef>
          </c:cat>
          <c:val>
            <c:numRef>
              <c:f>Лист1!$G$2:$G$4</c:f>
              <c:numCache>
                <c:formatCode>General</c:formatCode>
                <c:ptCount val="3"/>
                <c:pt idx="0">
                  <c:v>49.2</c:v>
                </c:pt>
                <c:pt idx="1">
                  <c:v>49.2</c:v>
                </c:pt>
                <c:pt idx="2">
                  <c:v>48.7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2067328"/>
        <c:axId val="52073216"/>
      </c:barChart>
      <c:catAx>
        <c:axId val="5206732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52073216"/>
        <c:crosses val="autoZero"/>
        <c:auto val="1"/>
        <c:lblAlgn val="ctr"/>
        <c:lblOffset val="100"/>
        <c:noMultiLvlLbl val="0"/>
      </c:catAx>
      <c:valAx>
        <c:axId val="5207321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20673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0720262030476511"/>
          <c:y val="0.19698879611667081"/>
          <c:w val="0.28419400055436472"/>
          <c:h val="0.60602240776665839"/>
        </c:manualLayout>
      </c:layout>
      <c:overlay val="0"/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место в рейтинге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4.7566980175930409E-3"/>
                  <c:y val="-1.9308004590483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2.20662909605526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585566005864347E-3"/>
                  <c:y val="-2.48245773306216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7.9278300293217346E-3"/>
                  <c:y val="-2.48245773306216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  <c:pt idx="4">
                  <c:v>2017-2018</c:v>
                </c:pt>
              </c:strCache>
            </c:strRef>
          </c:cat>
          <c:val>
            <c:numRef>
              <c:f>Лист1!$B$2:$B$6</c:f>
              <c:numCache>
                <c:formatCode>0</c:formatCode>
                <c:ptCount val="5"/>
                <c:pt idx="0">
                  <c:v>26</c:v>
                </c:pt>
                <c:pt idx="1">
                  <c:v>15</c:v>
                </c:pt>
                <c:pt idx="2">
                  <c:v>4</c:v>
                </c:pt>
                <c:pt idx="3">
                  <c:v>4</c:v>
                </c:pt>
                <c:pt idx="4" formatCode="General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2298496"/>
        <c:axId val="52300032"/>
        <c:axId val="0"/>
      </c:bar3DChart>
      <c:catAx>
        <c:axId val="5229849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52300032"/>
        <c:crosses val="autoZero"/>
        <c:auto val="1"/>
        <c:lblAlgn val="ctr"/>
        <c:lblOffset val="100"/>
        <c:noMultiLvlLbl val="0"/>
      </c:catAx>
      <c:valAx>
        <c:axId val="52300032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522984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3945792374935182"/>
          <c:y val="0.29283747131529031"/>
          <c:w val="0.20323343525313556"/>
          <c:h val="0.39428006166693247"/>
        </c:manualLayout>
      </c:layout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рейтинг по наличию категорий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  <c:pt idx="4">
                  <c:v>2017-2018</c:v>
                </c:pt>
              </c:strCache>
            </c:strRef>
          </c:cat>
          <c:val>
            <c:numRef>
              <c:f>Лист1!$B$2:$B$6</c:f>
              <c:numCache>
                <c:formatCode>0</c:formatCode>
                <c:ptCount val="5"/>
                <c:pt idx="0">
                  <c:v>26</c:v>
                </c:pt>
                <c:pt idx="1">
                  <c:v>15</c:v>
                </c:pt>
                <c:pt idx="2">
                  <c:v>4</c:v>
                </c:pt>
                <c:pt idx="3">
                  <c:v>4</c:v>
                </c:pt>
                <c:pt idx="4" formatCode="General">
                  <c:v>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рейтинг района по качеству образования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8541046585673571E-2"/>
                  <c:y val="-6.2499999999999717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r>
                      <a:rPr lang="ru-RU" dirty="0" smtClean="0"/>
                      <a:t>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</a:t>
                    </a:r>
                    <a:r>
                      <a:rPr lang="ru-RU" smtClean="0"/>
                      <a:t>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  <c:pt idx="4">
                  <c:v>2017-2018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17</c:v>
                </c:pt>
                <c:pt idx="1">
                  <c:v>15</c:v>
                </c:pt>
                <c:pt idx="2">
                  <c:v>7</c:v>
                </c:pt>
                <c:pt idx="3">
                  <c:v>24</c:v>
                </c:pt>
                <c:pt idx="4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9293056"/>
        <c:axId val="139294592"/>
        <c:axId val="0"/>
      </c:bar3DChart>
      <c:catAx>
        <c:axId val="13929305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139294592"/>
        <c:crosses val="autoZero"/>
        <c:auto val="1"/>
        <c:lblAlgn val="ctr"/>
        <c:lblOffset val="100"/>
        <c:noMultiLvlLbl val="0"/>
      </c:catAx>
      <c:valAx>
        <c:axId val="139294592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1392930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6739838988861309"/>
          <c:y val="0.30663238188976377"/>
          <c:w val="0.23260161011138697"/>
          <c:h val="0.56568996062992127"/>
        </c:manualLayout>
      </c:layout>
      <c:overlay val="0"/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89565E-5904-41F6-B13F-9BC08D5DEC8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F5080D61-89B5-4F05-A04E-731398146675}">
      <dgm:prSet phldrT="[Текст]" custT="1"/>
      <dgm:spPr/>
      <dgm:t>
        <a:bodyPr/>
        <a:lstStyle/>
        <a:p>
          <a:pPr algn="ctr" rtl="0" fontAlgn="base">
            <a:spcBef>
              <a:spcPct val="0"/>
            </a:spcBef>
            <a:spcAft>
              <a:spcPct val="0"/>
            </a:spcAft>
          </a:pPr>
          <a:r>
            <a:rPr lang="ru-RU" sz="16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gm:t>
    </dgm:pt>
    <dgm:pt modelId="{74D4115A-8387-4C3C-99DF-AE89856EB759}" type="parTrans" cxnId="{ABEEBA17-0E95-443F-A5D0-3DA710A27851}">
      <dgm:prSet/>
      <dgm:spPr/>
      <dgm:t>
        <a:bodyPr/>
        <a:lstStyle/>
        <a:p>
          <a:endParaRPr lang="ru-RU"/>
        </a:p>
      </dgm:t>
    </dgm:pt>
    <dgm:pt modelId="{4330AF96-FDCE-46C3-B3E3-7F04A79C56DC}" type="sibTrans" cxnId="{ABEEBA17-0E95-443F-A5D0-3DA710A27851}">
      <dgm:prSet/>
      <dgm:spPr/>
      <dgm:t>
        <a:bodyPr/>
        <a:lstStyle/>
        <a:p>
          <a:endParaRPr lang="ru-RU"/>
        </a:p>
      </dgm:t>
    </dgm:pt>
    <dgm:pt modelId="{C4F3D5BD-19A6-431E-9F1A-0F697B462129}">
      <dgm:prSet phldrT="[Текст]" custT="1"/>
      <dgm:spPr/>
      <dgm:t>
        <a:bodyPr/>
        <a:lstStyle/>
        <a:p>
          <a:pPr marL="0" algn="ctr" defTabSz="914400" rtl="0" eaLnBrk="1" fontAlgn="base" latinLnBrk="0" hangingPunct="1">
            <a:spcBef>
              <a:spcPct val="0"/>
            </a:spcBef>
            <a:spcAft>
              <a:spcPct val="0"/>
            </a:spcAft>
          </a:pPr>
          <a:r>
            <a:rPr lang="ru-RU" sz="14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Муниципальный район</a:t>
          </a:r>
          <a:endParaRPr lang="en-US" sz="1400" b="1" kern="1200" dirty="0" smtClean="0">
            <a:solidFill>
              <a:schemeClr val="tx1">
                <a:lumMod val="65000"/>
                <a:lumOff val="3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algn="l" defTabSz="1778000"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gm:t>
    </dgm:pt>
    <dgm:pt modelId="{01AA0530-0E16-470A-9A4C-DCA10A5601EB}" type="parTrans" cxnId="{3EE5D507-3DFD-4B95-8B7A-7F5B7F10D2CD}">
      <dgm:prSet/>
      <dgm:spPr/>
      <dgm:t>
        <a:bodyPr/>
        <a:lstStyle/>
        <a:p>
          <a:endParaRPr lang="ru-RU"/>
        </a:p>
      </dgm:t>
    </dgm:pt>
    <dgm:pt modelId="{BF970041-27C2-4E95-9D38-A864729099E9}" type="sibTrans" cxnId="{3EE5D507-3DFD-4B95-8B7A-7F5B7F10D2CD}">
      <dgm:prSet/>
      <dgm:spPr/>
      <dgm:t>
        <a:bodyPr/>
        <a:lstStyle/>
        <a:p>
          <a:endParaRPr lang="ru-RU"/>
        </a:p>
      </dgm:t>
    </dgm:pt>
    <dgm:pt modelId="{44C0870B-B788-4202-924D-DC1B8BBB8EF3}">
      <dgm:prSet/>
      <dgm:spPr/>
      <dgm:t>
        <a:bodyPr/>
        <a:lstStyle/>
        <a:p>
          <a:endParaRPr lang="ru-RU"/>
        </a:p>
      </dgm:t>
    </dgm:pt>
    <dgm:pt modelId="{79A68562-90EE-4584-A3CC-53F8B58B69EE}" type="parTrans" cxnId="{7495B282-EB6F-4484-81E6-B27ECD7FA93D}">
      <dgm:prSet/>
      <dgm:spPr/>
      <dgm:t>
        <a:bodyPr/>
        <a:lstStyle/>
        <a:p>
          <a:endParaRPr lang="ru-RU"/>
        </a:p>
      </dgm:t>
    </dgm:pt>
    <dgm:pt modelId="{FB7CD4CE-1C68-4826-9CCF-136395FE7737}" type="sibTrans" cxnId="{7495B282-EB6F-4484-81E6-B27ECD7FA93D}">
      <dgm:prSet/>
      <dgm:spPr/>
      <dgm:t>
        <a:bodyPr/>
        <a:lstStyle/>
        <a:p>
          <a:endParaRPr lang="ru-RU"/>
        </a:p>
      </dgm:t>
    </dgm:pt>
    <dgm:pt modelId="{14ABC2B3-56D0-4CE2-8908-5B8F6BDD427D}">
      <dgm:prSet/>
      <dgm:spPr/>
      <dgm:t>
        <a:bodyPr/>
        <a:lstStyle/>
        <a:p>
          <a:endParaRPr lang="ru-RU"/>
        </a:p>
      </dgm:t>
    </dgm:pt>
    <dgm:pt modelId="{394F8A82-B828-459D-84F2-B0BDE1DEF2F2}" type="parTrans" cxnId="{C48A1BBE-18FA-4A93-9EC2-4327FA66D577}">
      <dgm:prSet/>
      <dgm:spPr/>
      <dgm:t>
        <a:bodyPr/>
        <a:lstStyle/>
        <a:p>
          <a:endParaRPr lang="ru-RU"/>
        </a:p>
      </dgm:t>
    </dgm:pt>
    <dgm:pt modelId="{B35FC844-7147-46E1-BCC2-1A04DF3B8AEB}" type="sibTrans" cxnId="{C48A1BBE-18FA-4A93-9EC2-4327FA66D577}">
      <dgm:prSet/>
      <dgm:spPr/>
      <dgm:t>
        <a:bodyPr/>
        <a:lstStyle/>
        <a:p>
          <a:endParaRPr lang="ru-RU"/>
        </a:p>
      </dgm:t>
    </dgm:pt>
    <dgm:pt modelId="{3A3E3121-0D35-45AB-8BA2-7BE3C752CF2F}" type="pres">
      <dgm:prSet presAssocID="{4B89565E-5904-41F6-B13F-9BC08D5DEC86}" presName="arrowDiagram" presStyleCnt="0">
        <dgm:presLayoutVars>
          <dgm:chMax val="5"/>
          <dgm:dir/>
          <dgm:resizeHandles val="exact"/>
        </dgm:presLayoutVars>
      </dgm:prSet>
      <dgm:spPr/>
    </dgm:pt>
    <dgm:pt modelId="{486C02DB-97F0-47E5-AE41-DC8D2C1A3A07}" type="pres">
      <dgm:prSet presAssocID="{4B89565E-5904-41F6-B13F-9BC08D5DEC86}" presName="arrow" presStyleLbl="bgShp" presStyleIdx="0" presStyleCnt="1" custScaleX="110502" custScaleY="91175" custLinFactNeighborX="13396" custLinFactNeighborY="-22794"/>
      <dgm:spPr/>
      <dgm:t>
        <a:bodyPr/>
        <a:lstStyle/>
        <a:p>
          <a:endParaRPr lang="ru-RU"/>
        </a:p>
      </dgm:t>
    </dgm:pt>
    <dgm:pt modelId="{3FB8D9BF-6390-4558-A771-FF27BC13679C}" type="pres">
      <dgm:prSet presAssocID="{4B89565E-5904-41F6-B13F-9BC08D5DEC86}" presName="arrowDiagram4" presStyleCnt="0"/>
      <dgm:spPr/>
    </dgm:pt>
    <dgm:pt modelId="{49AB1F06-67F9-4C9A-B494-2B434C7040BF}" type="pres">
      <dgm:prSet presAssocID="{F5080D61-89B5-4F05-A04E-731398146675}" presName="bullet4a" presStyleLbl="node1" presStyleIdx="0" presStyleCnt="4" custLinFactX="152217" custLinFactNeighborX="200000" custLinFactNeighborY="-558"/>
      <dgm:spPr/>
    </dgm:pt>
    <dgm:pt modelId="{05846817-5CB4-4F1B-A803-138D83F8350D}" type="pres">
      <dgm:prSet presAssocID="{F5080D61-89B5-4F05-A04E-731398146675}" presName="textBox4a" presStyleLbl="revTx" presStyleIdx="0" presStyleCnt="4" custScaleX="156152" custScaleY="39263" custLinFactNeighborX="48093" custLinFactNeighborY="-181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BE2196-4E3B-451D-ABAB-8565D1C1428B}" type="pres">
      <dgm:prSet presAssocID="{44C0870B-B788-4202-924D-DC1B8BBB8EF3}" presName="bullet4b" presStyleLbl="node1" presStyleIdx="1" presStyleCnt="4" custLinFactX="100000" custLinFactNeighborX="163689" custLinFactNeighborY="5829"/>
      <dgm:spPr/>
    </dgm:pt>
    <dgm:pt modelId="{4C7C2C6E-0935-4800-9040-E1CBD884E9F4}" type="pres">
      <dgm:prSet presAssocID="{44C0870B-B788-4202-924D-DC1B8BBB8EF3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6DE684-9329-4FE3-985B-CB5A58EF6A51}" type="pres">
      <dgm:prSet presAssocID="{C4F3D5BD-19A6-431E-9F1A-0F697B462129}" presName="bullet4c" presStyleLbl="node1" presStyleIdx="2" presStyleCnt="4" custLinFactX="88799" custLinFactNeighborX="100000" custLinFactNeighborY="12571"/>
      <dgm:spPr/>
      <dgm:t>
        <a:bodyPr/>
        <a:lstStyle/>
        <a:p>
          <a:endParaRPr lang="ru-RU"/>
        </a:p>
      </dgm:t>
    </dgm:pt>
    <dgm:pt modelId="{8FCC2E5A-DE4A-47E7-8D94-231FA4E0FE7A}" type="pres">
      <dgm:prSet presAssocID="{C4F3D5BD-19A6-431E-9F1A-0F697B462129}" presName="textBox4c" presStyleLbl="revTx" presStyleIdx="2" presStyleCnt="4" custScaleX="179380" custScaleY="18828" custLinFactNeighborX="72213" custLinFactNeighborY="-224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C73BCB-6D48-4E49-8D7A-ED5ECA17C4CE}" type="pres">
      <dgm:prSet presAssocID="{14ABC2B3-56D0-4CE2-8908-5B8F6BDD427D}" presName="bullet4d" presStyleLbl="node1" presStyleIdx="3" presStyleCnt="4" custScaleX="129884" custScaleY="141098" custLinFactX="200000" custLinFactNeighborX="276650" custLinFactNeighborY="-61622"/>
      <dgm:spPr/>
      <dgm:t>
        <a:bodyPr/>
        <a:lstStyle/>
        <a:p>
          <a:endParaRPr lang="ru-RU"/>
        </a:p>
      </dgm:t>
    </dgm:pt>
    <dgm:pt modelId="{095F3FB7-B084-40A9-A874-25EBCDB9FF61}" type="pres">
      <dgm:prSet presAssocID="{14ABC2B3-56D0-4CE2-8908-5B8F6BDD427D}" presName="textBox4d" presStyleLbl="revTx" presStyleIdx="3" presStyleCnt="4" custLinFactNeighborX="-21723" custLinFactNeighborY="-32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6E595C-17AF-4CAE-A6E4-437B1BEBC370}" type="presOf" srcId="{44C0870B-B788-4202-924D-DC1B8BBB8EF3}" destId="{4C7C2C6E-0935-4800-9040-E1CBD884E9F4}" srcOrd="0" destOrd="0" presId="urn:microsoft.com/office/officeart/2005/8/layout/arrow2"/>
    <dgm:cxn modelId="{7495B282-EB6F-4484-81E6-B27ECD7FA93D}" srcId="{4B89565E-5904-41F6-B13F-9BC08D5DEC86}" destId="{44C0870B-B788-4202-924D-DC1B8BBB8EF3}" srcOrd="1" destOrd="0" parTransId="{79A68562-90EE-4584-A3CC-53F8B58B69EE}" sibTransId="{FB7CD4CE-1C68-4826-9CCF-136395FE7737}"/>
    <dgm:cxn modelId="{3EE5D507-3DFD-4B95-8B7A-7F5B7F10D2CD}" srcId="{4B89565E-5904-41F6-B13F-9BC08D5DEC86}" destId="{C4F3D5BD-19A6-431E-9F1A-0F697B462129}" srcOrd="2" destOrd="0" parTransId="{01AA0530-0E16-470A-9A4C-DCA10A5601EB}" sibTransId="{BF970041-27C2-4E95-9D38-A864729099E9}"/>
    <dgm:cxn modelId="{C7A93E39-D2DA-4287-9B98-5D33DF638388}" type="presOf" srcId="{14ABC2B3-56D0-4CE2-8908-5B8F6BDD427D}" destId="{095F3FB7-B084-40A9-A874-25EBCDB9FF61}" srcOrd="0" destOrd="0" presId="urn:microsoft.com/office/officeart/2005/8/layout/arrow2"/>
    <dgm:cxn modelId="{ABEEBA17-0E95-443F-A5D0-3DA710A27851}" srcId="{4B89565E-5904-41F6-B13F-9BC08D5DEC86}" destId="{F5080D61-89B5-4F05-A04E-731398146675}" srcOrd="0" destOrd="0" parTransId="{74D4115A-8387-4C3C-99DF-AE89856EB759}" sibTransId="{4330AF96-FDCE-46C3-B3E3-7F04A79C56DC}"/>
    <dgm:cxn modelId="{A410033E-7E04-47C7-AAB7-9B0905305AB8}" type="presOf" srcId="{C4F3D5BD-19A6-431E-9F1A-0F697B462129}" destId="{8FCC2E5A-DE4A-47E7-8D94-231FA4E0FE7A}" srcOrd="0" destOrd="0" presId="urn:microsoft.com/office/officeart/2005/8/layout/arrow2"/>
    <dgm:cxn modelId="{93BFEC53-85D7-44C1-81E4-B29DF76D6A20}" type="presOf" srcId="{4B89565E-5904-41F6-B13F-9BC08D5DEC86}" destId="{3A3E3121-0D35-45AB-8BA2-7BE3C752CF2F}" srcOrd="0" destOrd="0" presId="urn:microsoft.com/office/officeart/2005/8/layout/arrow2"/>
    <dgm:cxn modelId="{C48A1BBE-18FA-4A93-9EC2-4327FA66D577}" srcId="{4B89565E-5904-41F6-B13F-9BC08D5DEC86}" destId="{14ABC2B3-56D0-4CE2-8908-5B8F6BDD427D}" srcOrd="3" destOrd="0" parTransId="{394F8A82-B828-459D-84F2-B0BDE1DEF2F2}" sibTransId="{B35FC844-7147-46E1-BCC2-1A04DF3B8AEB}"/>
    <dgm:cxn modelId="{6A347BC1-E0AC-4401-A536-8F6D0A5419D1}" type="presOf" srcId="{F5080D61-89B5-4F05-A04E-731398146675}" destId="{05846817-5CB4-4F1B-A803-138D83F8350D}" srcOrd="0" destOrd="0" presId="urn:microsoft.com/office/officeart/2005/8/layout/arrow2"/>
    <dgm:cxn modelId="{9A85D06D-07C2-4F81-ABBF-E3774590186C}" type="presParOf" srcId="{3A3E3121-0D35-45AB-8BA2-7BE3C752CF2F}" destId="{486C02DB-97F0-47E5-AE41-DC8D2C1A3A07}" srcOrd="0" destOrd="0" presId="urn:microsoft.com/office/officeart/2005/8/layout/arrow2"/>
    <dgm:cxn modelId="{B930EF77-00BB-435B-9257-93A2C98F436B}" type="presParOf" srcId="{3A3E3121-0D35-45AB-8BA2-7BE3C752CF2F}" destId="{3FB8D9BF-6390-4558-A771-FF27BC13679C}" srcOrd="1" destOrd="0" presId="urn:microsoft.com/office/officeart/2005/8/layout/arrow2"/>
    <dgm:cxn modelId="{515FB016-B19C-4E02-8110-3439C0A54B9C}" type="presParOf" srcId="{3FB8D9BF-6390-4558-A771-FF27BC13679C}" destId="{49AB1F06-67F9-4C9A-B494-2B434C7040BF}" srcOrd="0" destOrd="0" presId="urn:microsoft.com/office/officeart/2005/8/layout/arrow2"/>
    <dgm:cxn modelId="{A2833821-84B1-46C3-BB97-2C8B2C9FEC8C}" type="presParOf" srcId="{3FB8D9BF-6390-4558-A771-FF27BC13679C}" destId="{05846817-5CB4-4F1B-A803-138D83F8350D}" srcOrd="1" destOrd="0" presId="urn:microsoft.com/office/officeart/2005/8/layout/arrow2"/>
    <dgm:cxn modelId="{B09AD6F2-ABCF-43D1-830B-F21338603010}" type="presParOf" srcId="{3FB8D9BF-6390-4558-A771-FF27BC13679C}" destId="{8FBE2196-4E3B-451D-ABAB-8565D1C1428B}" srcOrd="2" destOrd="0" presId="urn:microsoft.com/office/officeart/2005/8/layout/arrow2"/>
    <dgm:cxn modelId="{86470E09-956F-4665-BE37-4A4F054D8EDA}" type="presParOf" srcId="{3FB8D9BF-6390-4558-A771-FF27BC13679C}" destId="{4C7C2C6E-0935-4800-9040-E1CBD884E9F4}" srcOrd="3" destOrd="0" presId="urn:microsoft.com/office/officeart/2005/8/layout/arrow2"/>
    <dgm:cxn modelId="{AFE46361-05AD-4883-B09D-12E4B07FC5C9}" type="presParOf" srcId="{3FB8D9BF-6390-4558-A771-FF27BC13679C}" destId="{E66DE684-9329-4FE3-985B-CB5A58EF6A51}" srcOrd="4" destOrd="0" presId="urn:microsoft.com/office/officeart/2005/8/layout/arrow2"/>
    <dgm:cxn modelId="{ECFF1BEE-E6E4-44DB-8BFC-07D58E0DC989}" type="presParOf" srcId="{3FB8D9BF-6390-4558-A771-FF27BC13679C}" destId="{8FCC2E5A-DE4A-47E7-8D94-231FA4E0FE7A}" srcOrd="5" destOrd="0" presId="urn:microsoft.com/office/officeart/2005/8/layout/arrow2"/>
    <dgm:cxn modelId="{76028BCC-60FC-4BD4-9EDC-A87A98A02FAF}" type="presParOf" srcId="{3FB8D9BF-6390-4558-A771-FF27BC13679C}" destId="{02C73BCB-6D48-4E49-8D7A-ED5ECA17C4CE}" srcOrd="6" destOrd="0" presId="urn:microsoft.com/office/officeart/2005/8/layout/arrow2"/>
    <dgm:cxn modelId="{CF832C73-5E40-4671-A791-9A1347D6026B}" type="presParOf" srcId="{3FB8D9BF-6390-4558-A771-FF27BC13679C}" destId="{095F3FB7-B084-40A9-A874-25EBCDB9FF61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C02DB-97F0-47E5-AE41-DC8D2C1A3A07}">
      <dsp:nvSpPr>
        <dsp:cNvPr id="0" name=""/>
        <dsp:cNvSpPr/>
      </dsp:nvSpPr>
      <dsp:spPr>
        <a:xfrm>
          <a:off x="1866689" y="0"/>
          <a:ext cx="6953768" cy="3585963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AB1F06-67F9-4C9A-B494-2B434C7040BF}">
      <dsp:nvSpPr>
        <dsp:cNvPr id="0" name=""/>
        <dsp:cNvSpPr/>
      </dsp:nvSpPr>
      <dsp:spPr>
        <a:xfrm>
          <a:off x="2483769" y="2837039"/>
          <a:ext cx="144736" cy="1447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46817-5CB4-4F1B-A803-138D83F8350D}">
      <dsp:nvSpPr>
        <dsp:cNvPr id="0" name=""/>
        <dsp:cNvSpPr/>
      </dsp:nvSpPr>
      <dsp:spPr>
        <a:xfrm>
          <a:off x="2261750" y="3024336"/>
          <a:ext cx="1680326" cy="3675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93" tIns="0" rIns="0" bIns="0" numCol="1" spcCol="1270" anchor="t" anchorCtr="0">
          <a:noAutofit/>
        </a:bodyPr>
        <a:lstStyle/>
        <a:p>
          <a:pPr lvl="0" algn="ctr" defTabSz="711200" rtl="0" fontAlgn="base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16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sp:txBody>
      <dsp:txXfrm>
        <a:off x="2261750" y="3024336"/>
        <a:ext cx="1680326" cy="367528"/>
      </dsp:txXfrm>
    </dsp:sp>
    <dsp:sp modelId="{8FBE2196-4E3B-451D-ABAB-8565D1C1428B}">
      <dsp:nvSpPr>
        <dsp:cNvPr id="0" name=""/>
        <dsp:cNvSpPr/>
      </dsp:nvSpPr>
      <dsp:spPr>
        <a:xfrm>
          <a:off x="3660323" y="1937691"/>
          <a:ext cx="251715" cy="2517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7C2C6E-0935-4800-9040-E1CBD884E9F4}">
      <dsp:nvSpPr>
        <dsp:cNvPr id="0" name=""/>
        <dsp:cNvSpPr/>
      </dsp:nvSpPr>
      <dsp:spPr>
        <a:xfrm>
          <a:off x="3122435" y="2048876"/>
          <a:ext cx="1321506" cy="17974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79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3122435" y="2048876"/>
        <a:ext cx="1321506" cy="1797406"/>
      </dsp:txXfrm>
    </dsp:sp>
    <dsp:sp modelId="{E66DE684-9329-4FE3-985B-CB5A58EF6A51}">
      <dsp:nvSpPr>
        <dsp:cNvPr id="0" name=""/>
        <dsp:cNvSpPr/>
      </dsp:nvSpPr>
      <dsp:spPr>
        <a:xfrm>
          <a:off x="4932040" y="1290819"/>
          <a:ext cx="333523" cy="3335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CC2E5A-DE4A-47E7-8D94-231FA4E0FE7A}">
      <dsp:nvSpPr>
        <dsp:cNvPr id="0" name=""/>
        <dsp:cNvSpPr/>
      </dsp:nvSpPr>
      <dsp:spPr>
        <a:xfrm>
          <a:off x="4898907" y="1856181"/>
          <a:ext cx="2370518" cy="457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6727" tIns="0" rIns="0" bIns="0" numCol="1" spcCol="1270" anchor="t" anchorCtr="0">
          <a:noAutofit/>
        </a:bodyPr>
        <a:lstStyle/>
        <a:p>
          <a:pPr marL="0" lvl="0" algn="ctr" defTabSz="914400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14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Муниципальный район</a:t>
          </a:r>
          <a:endParaRPr lang="en-US" sz="1400" b="1" kern="1200" dirty="0" smtClean="0">
            <a:solidFill>
              <a:schemeClr val="tx1">
                <a:lumMod val="65000"/>
                <a:lumOff val="3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4898907" y="1856181"/>
        <a:ext cx="2370518" cy="457638"/>
      </dsp:txXfrm>
    </dsp:sp>
    <dsp:sp modelId="{02C73BCB-6D48-4E49-8D7A-ED5ECA17C4CE}">
      <dsp:nvSpPr>
        <dsp:cNvPr id="0" name=""/>
        <dsp:cNvSpPr/>
      </dsp:nvSpPr>
      <dsp:spPr>
        <a:xfrm>
          <a:off x="7787434" y="435748"/>
          <a:ext cx="580315" cy="6304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5F3FB7-B084-40A9-A874-25EBCDB9FF61}">
      <dsp:nvSpPr>
        <dsp:cNvPr id="0" name=""/>
        <dsp:cNvSpPr/>
      </dsp:nvSpPr>
      <dsp:spPr>
        <a:xfrm>
          <a:off x="5660871" y="934857"/>
          <a:ext cx="1321506" cy="28200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6747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5660871" y="934857"/>
        <a:ext cx="1321506" cy="28200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5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C72B141C-8C36-4B94-8B2D-AD6B7C3ECEC0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5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12EFECEC-5E2D-456E-A474-DFA1AB4E8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146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9E87A04A-1D79-4CE6-9FA4-7606F3ADCCAF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46" tIns="45473" rIns="90946" bIns="4547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6"/>
          </a:xfrm>
          <a:prstGeom prst="rect">
            <a:avLst/>
          </a:prstGeom>
        </p:spPr>
        <p:txBody>
          <a:bodyPr vert="horz" lIns="90946" tIns="45473" rIns="90946" bIns="4547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5527F5C3-C9F5-40F2-8017-BC469BB515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395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A79B9-795D-4F33-951B-5918FBFCB101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1431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2584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0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099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47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53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512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5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029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23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641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859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96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40D98-67B8-4E26-A627-D95E4CF8B836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488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emf"/><Relationship Id="rId5" Type="http://schemas.openxmlformats.org/officeDocument/2006/relationships/oleObject" Target="../embeddings/_____Microsoft_Excel_97-20031.xls"/><Relationship Id="rId4" Type="http://schemas.openxmlformats.org/officeDocument/2006/relationships/oleObject" Target="../embeddings/oleObject3.bin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emf"/><Relationship Id="rId5" Type="http://schemas.openxmlformats.org/officeDocument/2006/relationships/oleObject" Target="../embeddings/_____Microsoft_Excel_97-20032.xls"/><Relationship Id="rId4" Type="http://schemas.openxmlformats.org/officeDocument/2006/relationships/oleObject" Target="../embeddings/oleObject4.bin"/><Relationship Id="rId9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chart" Target="../charts/chart5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6.pn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chart" Target="../charts/chart6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2.jpe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1.jpeg"/><Relationship Id="rId7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2.jpeg"/><Relationship Id="rId7" Type="http://schemas.openxmlformats.org/officeDocument/2006/relationships/diagramData" Target="../diagrams/data1.xml"/><Relationship Id="rId12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microsoft.com/office/2007/relationships/diagramDrawing" Target="../diagrams/drawing1.xml"/><Relationship Id="rId5" Type="http://schemas.openxmlformats.org/officeDocument/2006/relationships/image" Target="../media/image6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1.jpeg"/><Relationship Id="rId9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.xml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emf"/><Relationship Id="rId5" Type="http://schemas.openxmlformats.org/officeDocument/2006/relationships/package" Target="../embeddings/_____Microsoft_Excel4.xlsx"/><Relationship Id="rId4" Type="http://schemas.openxmlformats.org/officeDocument/2006/relationships/oleObject" Target="../embeddings/oleObject2.bin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6" name="Рисунок 15" descr="IMG_0509"/>
          <p:cNvPicPr/>
          <p:nvPr/>
        </p:nvPicPr>
        <p:blipFill>
          <a:blip r:embed="rId3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32040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36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067944" y="4437112"/>
            <a:ext cx="4989458" cy="1703735"/>
          </a:xfrm>
        </p:spPr>
        <p:txBody>
          <a:bodyPr>
            <a:noAutofit/>
          </a:bodyPr>
          <a:lstStyle/>
          <a:p>
            <a:pPr algn="r">
              <a:defRPr/>
            </a:pPr>
            <a:endParaRPr lang="ru-RU" sz="1800" b="1" i="1" dirty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 smtClean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 smtClean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 smtClean="0">
              <a:solidFill>
                <a:schemeClr val="tx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87104" y="4244511"/>
            <a:ext cx="444939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359532" y="2132856"/>
            <a:ext cx="9145016" cy="178010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</a:rPr>
              <a:t>Заседание экспертной комиссии аттестационной комиссии</a:t>
            </a:r>
            <a:br>
              <a:rPr lang="ru-RU" sz="3600" b="1" dirty="0" smtClean="0">
                <a:solidFill>
                  <a:schemeClr val="tx2"/>
                </a:solidFill>
              </a:rPr>
            </a:br>
            <a:r>
              <a:rPr lang="ru-RU" sz="3600" b="1" dirty="0" smtClean="0">
                <a:solidFill>
                  <a:schemeClr val="tx2"/>
                </a:solidFill>
              </a:rPr>
              <a:t> Министерства образования и науки Республики Татарстан </a:t>
            </a:r>
            <a:br>
              <a:rPr lang="ru-RU" sz="3600" b="1" dirty="0" smtClean="0">
                <a:solidFill>
                  <a:schemeClr val="tx2"/>
                </a:solidFill>
              </a:rPr>
            </a:br>
            <a:r>
              <a:rPr lang="ru-RU" sz="3200" b="1" dirty="0" smtClean="0">
                <a:solidFill>
                  <a:schemeClr val="tx2"/>
                </a:solidFill>
              </a:rPr>
              <a:t>по </a:t>
            </a:r>
            <a:r>
              <a:rPr lang="ru-RU" sz="3200" b="1" dirty="0" err="1" smtClean="0">
                <a:solidFill>
                  <a:schemeClr val="tx2"/>
                </a:solidFill>
              </a:rPr>
              <a:t>Чистопольскому</a:t>
            </a:r>
            <a:r>
              <a:rPr lang="ru-RU" sz="3200" b="1" dirty="0" smtClean="0">
                <a:solidFill>
                  <a:schemeClr val="tx2"/>
                </a:solidFill>
              </a:rPr>
              <a:t> муниципальному району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1386704" y="5249416"/>
            <a:ext cx="6400800" cy="600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/>
              <a:t>7</a:t>
            </a:r>
            <a:r>
              <a:rPr lang="ru-RU" sz="2800" b="1" dirty="0" smtClean="0"/>
              <a:t> декабря 2018 года</a:t>
            </a:r>
            <a:endParaRPr lang="ru-RU" sz="2800" b="1" dirty="0"/>
          </a:p>
        </p:txBody>
      </p:sp>
      <p:pic>
        <p:nvPicPr>
          <p:cNvPr id="11" name="Picture 2" descr="http://ts3.mm.bing.net/th?id=HN.608039443891357479&amp;w=121&amp;h=149&amp;c=7&amp;rs=1&amp;url=http%3a%2f%2fwww.heraldicum.ru%2frussia%2fsubjects%2ftowns%2fchistop.htm&amp;pid=1.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071538" cy="114296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1071539" y="0"/>
            <a:ext cx="80724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969696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</a:rPr>
              <a:t> ЧИСТОПОЛЬСКИЙ МУНИЦИПАЛЬНЫЙ РАЙОН  РТ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3" name="Рисунок 14" descr="flag_RT.gif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2977" y="357166"/>
            <a:ext cx="8001023" cy="26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Содержимое 3" descr="IMG_0509"/>
          <p:cNvPicPr>
            <a:picLocks/>
          </p:cNvPicPr>
          <p:nvPr/>
        </p:nvPicPr>
        <p:blipFill>
          <a:blip r:embed="rId6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9058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4157712" y="585421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latin typeface="Franklin Gothic Demi" pitchFamily="34" charset="0"/>
              </a:rPr>
              <a:t>Управление образования </a:t>
            </a:r>
            <a:endParaRPr lang="ru-RU" sz="1800" b="1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latin typeface="Franklin Gothic Demi" pitchFamily="34" charset="0"/>
            </a:endParaRPr>
          </a:p>
          <a:p>
            <a:pPr algn="ctr"/>
            <a:r>
              <a:rPr lang="ru-RU" sz="1800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latin typeface="Franklin Gothic Demi" pitchFamily="34" charset="0"/>
              </a:rPr>
              <a:t>Исполнительного </a:t>
            </a:r>
            <a:r>
              <a:rPr lang="ru-RU" sz="18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3086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586" y="-6071"/>
            <a:ext cx="545734" cy="6858000"/>
          </a:xfrm>
          <a:prstGeom prst="rect">
            <a:avLst/>
          </a:prstGeom>
        </p:spPr>
      </p:pic>
      <p:sp>
        <p:nvSpPr>
          <p:cNvPr id="7170" name="Прямоугольник 1"/>
          <p:cNvSpPr>
            <a:spLocks noChangeArrowheads="1"/>
          </p:cNvSpPr>
          <p:nvPr/>
        </p:nvSpPr>
        <p:spPr bwMode="auto">
          <a:xfrm>
            <a:off x="1" y="3557"/>
            <a:ext cx="9252520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Сравнительные показатели по </a:t>
            </a:r>
          </a:p>
          <a:p>
            <a:pPr algn="ctr"/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наличию  </a:t>
            </a:r>
            <a:r>
              <a:rPr lang="ru-RU" sz="2300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первой квалификационной категории</a:t>
            </a:r>
            <a:endParaRPr lang="ru-RU" sz="2300" dirty="0"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</p:txBody>
      </p:sp>
      <p:graphicFrame>
        <p:nvGraphicFramePr>
          <p:cNvPr id="7171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6808358"/>
              </p:ext>
            </p:extLst>
          </p:nvPr>
        </p:nvGraphicFramePr>
        <p:xfrm>
          <a:off x="250825" y="958424"/>
          <a:ext cx="8596313" cy="4901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7" name="Лист" r:id="rId5" imgW="8077146" imgH="5151198" progId="Excel.Sheet.8">
                  <p:embed/>
                </p:oleObj>
              </mc:Choice>
              <mc:Fallback>
                <p:oleObj name="Лист" r:id="rId5" imgW="8077146" imgH="5151198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958424"/>
                        <a:ext cx="8596313" cy="490104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Содержимое 3" descr="IMG_0509"/>
          <p:cNvPicPr>
            <a:picLocks/>
          </p:cNvPicPr>
          <p:nvPr/>
        </p:nvPicPr>
        <p:blipFill>
          <a:blip r:embed="rId7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4300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5" name="Рисунок 4" descr="IMG_0509"/>
          <p:cNvPicPr/>
          <p:nvPr/>
        </p:nvPicPr>
        <p:blipFill>
          <a:blip r:embed="rId8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pic>
        <p:nvPicPr>
          <p:cNvPr id="10" name="Picture 2" descr="C:\Users\Afanaseva\Desktop\сам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87" y="110561"/>
            <a:ext cx="797005" cy="847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42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586" y="-6071"/>
            <a:ext cx="545734" cy="6858000"/>
          </a:xfrm>
          <a:prstGeom prst="rect">
            <a:avLst/>
          </a:prstGeom>
        </p:spPr>
      </p:pic>
      <p:sp>
        <p:nvSpPr>
          <p:cNvPr id="7170" name="Прямоугольник 1"/>
          <p:cNvSpPr>
            <a:spLocks noChangeArrowheads="1"/>
          </p:cNvSpPr>
          <p:nvPr/>
        </p:nvSpPr>
        <p:spPr bwMode="auto">
          <a:xfrm>
            <a:off x="648320" y="110561"/>
            <a:ext cx="8410314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Сравнительные показатели по наличию  </a:t>
            </a:r>
          </a:p>
          <a:p>
            <a:pPr algn="ctr"/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квалификационных категорий</a:t>
            </a:r>
            <a:endParaRPr lang="ru-RU" sz="2300" dirty="0"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</p:txBody>
      </p:sp>
      <p:graphicFrame>
        <p:nvGraphicFramePr>
          <p:cNvPr id="7171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8814795"/>
              </p:ext>
            </p:extLst>
          </p:nvPr>
        </p:nvGraphicFramePr>
        <p:xfrm>
          <a:off x="102587" y="910780"/>
          <a:ext cx="8848544" cy="51105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Лист" r:id="rId5" imgW="5654067" imgH="3131743" progId="Excel.Sheet.8">
                  <p:embed/>
                </p:oleObj>
              </mc:Choice>
              <mc:Fallback>
                <p:oleObj name="Лист" r:id="rId5" imgW="5654067" imgH="3131743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587" y="910780"/>
                        <a:ext cx="8848544" cy="511050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Содержимое 3" descr="IMG_0509"/>
          <p:cNvPicPr>
            <a:picLocks/>
          </p:cNvPicPr>
          <p:nvPr/>
        </p:nvPicPr>
        <p:blipFill>
          <a:blip r:embed="rId7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4300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5" name="Рисунок 4" descr="IMG_0509"/>
          <p:cNvPicPr/>
          <p:nvPr/>
        </p:nvPicPr>
        <p:blipFill>
          <a:blip r:embed="rId8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pic>
        <p:nvPicPr>
          <p:cNvPr id="10" name="Picture 2" descr="C:\Users\Afanaseva\Desktop\сам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899592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048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sp>
        <p:nvSpPr>
          <p:cNvPr id="7170" name="Прямоугольник 1"/>
          <p:cNvSpPr>
            <a:spLocks noChangeArrowheads="1"/>
          </p:cNvSpPr>
          <p:nvPr/>
        </p:nvSpPr>
        <p:spPr bwMode="auto">
          <a:xfrm>
            <a:off x="1043608" y="116632"/>
            <a:ext cx="8077607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Место в рейтинге муниципальных образований по наличию высшей и первой квалификационной категории</a:t>
            </a:r>
            <a:endParaRPr lang="ru-RU" sz="2300" dirty="0"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4" name="Содержимое 3" descr="IMG_0509"/>
          <p:cNvPicPr>
            <a:picLocks/>
          </p:cNvPicPr>
          <p:nvPr/>
        </p:nvPicPr>
        <p:blipFill>
          <a:blip r:embed="rId3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4300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5" name="Рисунок 4" descr="IMG_0509"/>
          <p:cNvPicPr/>
          <p:nvPr/>
        </p:nvPicPr>
        <p:blipFill>
          <a:blip r:embed="rId4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89521664"/>
              </p:ext>
            </p:extLst>
          </p:nvPr>
        </p:nvGraphicFramePr>
        <p:xfrm>
          <a:off x="414389" y="974900"/>
          <a:ext cx="8636202" cy="49342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0" name="Picture 2" descr="C:\Users\Afanaseva\Desktop\сам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83" y="92991"/>
            <a:ext cx="879943" cy="847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87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4" name="Содержимое 3" descr="IMG_0509"/>
          <p:cNvPicPr>
            <a:picLocks/>
          </p:cNvPicPr>
          <p:nvPr/>
        </p:nvPicPr>
        <p:blipFill>
          <a:blip r:embed="rId3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4300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5" name="Рисунок 4" descr="IMG_0509"/>
          <p:cNvPicPr/>
          <p:nvPr/>
        </p:nvPicPr>
        <p:blipFill>
          <a:blip r:embed="rId4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963"/>
            <a:ext cx="9144000" cy="5762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91680" y="116632"/>
            <a:ext cx="6984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Рейтинг муниципальных образований в 2016-2017 учебном году</a:t>
            </a:r>
          </a:p>
          <a:p>
            <a:pPr algn="ctr"/>
            <a:r>
              <a:rPr lang="ru-RU" b="1" dirty="0">
                <a:solidFill>
                  <a:schemeClr val="tx2"/>
                </a:solidFill>
              </a:rPr>
              <a:t>по наличию первой и высшей квалификационных категорий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10" name="Picture 2" descr="C:\Users\Afanaseva\Desktop\сам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9" y="0"/>
            <a:ext cx="879943" cy="847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924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sp>
        <p:nvSpPr>
          <p:cNvPr id="7170" name="Прямоугольник 1"/>
          <p:cNvSpPr>
            <a:spLocks noChangeArrowheads="1"/>
          </p:cNvSpPr>
          <p:nvPr/>
        </p:nvSpPr>
        <p:spPr bwMode="auto">
          <a:xfrm>
            <a:off x="676241" y="116632"/>
            <a:ext cx="8648287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Сопоставительный анализ результатов рейтинга по аттестации и рейтинга муниципального района по показателям оценки качества образования</a:t>
            </a:r>
            <a:endParaRPr lang="ru-RU" sz="2300" dirty="0"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4" name="Содержимое 3" descr="IMG_0509"/>
          <p:cNvPicPr>
            <a:picLocks/>
          </p:cNvPicPr>
          <p:nvPr/>
        </p:nvPicPr>
        <p:blipFill>
          <a:blip r:embed="rId3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4300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5" name="Рисунок 4" descr="IMG_0509"/>
          <p:cNvPicPr/>
          <p:nvPr/>
        </p:nvPicPr>
        <p:blipFill>
          <a:blip r:embed="rId4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815513303"/>
              </p:ext>
            </p:extLst>
          </p:nvPr>
        </p:nvGraphicFramePr>
        <p:xfrm>
          <a:off x="251520" y="980728"/>
          <a:ext cx="8699609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0" name="Picture 2" descr="C:\Users\Afanaseva\Desktop\сам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9" y="0"/>
            <a:ext cx="879943" cy="847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22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IMG_0509"/>
          <p:cNvPicPr>
            <a:picLocks/>
          </p:cNvPicPr>
          <p:nvPr/>
        </p:nvPicPr>
        <p:blipFill>
          <a:blip r:embed="rId2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0" y="6000768"/>
            <a:ext cx="3714744" cy="85723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pic>
        <p:nvPicPr>
          <p:cNvPr id="7" name="Рисунок 6" descr="IMG_0509"/>
          <p:cNvPicPr/>
          <p:nvPr/>
        </p:nvPicPr>
        <p:blipFill>
          <a:blip r:embed="rId3" cstate="print">
            <a:lum bright="74000"/>
          </a:blip>
          <a:srcRect l="66109" t="22853" b="40165"/>
          <a:stretch>
            <a:fillRect/>
          </a:stretch>
        </p:blipFill>
        <p:spPr bwMode="auto">
          <a:xfrm>
            <a:off x="5493938" y="6000768"/>
            <a:ext cx="1886374" cy="85723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pic>
        <p:nvPicPr>
          <p:cNvPr id="8" name="Рисунок 7" descr="IMG_0509"/>
          <p:cNvPicPr/>
          <p:nvPr/>
        </p:nvPicPr>
        <p:blipFill>
          <a:blip r:embed="rId2" cstate="print">
            <a:lum bright="81000"/>
          </a:blip>
          <a:srcRect l="66109" t="22853" b="40165"/>
          <a:stretch>
            <a:fillRect/>
          </a:stretch>
        </p:blipFill>
        <p:spPr bwMode="auto">
          <a:xfrm>
            <a:off x="7143768" y="6000768"/>
            <a:ext cx="2000232" cy="85723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pic>
        <p:nvPicPr>
          <p:cNvPr id="9" name="Рисунок 8" descr="IMG_0509"/>
          <p:cNvPicPr/>
          <p:nvPr/>
        </p:nvPicPr>
        <p:blipFill>
          <a:blip r:embed="rId3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3571868" y="6000768"/>
            <a:ext cx="2008244" cy="85723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sp>
        <p:nvSpPr>
          <p:cNvPr id="10" name="TextBox 9"/>
          <p:cNvSpPr txBox="1"/>
          <p:nvPr/>
        </p:nvSpPr>
        <p:spPr>
          <a:xfrm>
            <a:off x="2843808" y="6106218"/>
            <a:ext cx="57413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Franklin Gothic Demi" pitchFamily="34" charset="0"/>
              </a:rPr>
              <a:t>Управление образования Исполнительного комитета</a:t>
            </a:r>
          </a:p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РТ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Franklin Gothic Demi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5536" y="389017"/>
            <a:ext cx="8496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Сопоставительный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анализ результатов рейтинга по аттестации, т.е. наличия квалификационных категорий педагогических работников и рейтинга  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 показателям 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оценки качества образования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7399404"/>
              </p:ext>
            </p:extLst>
          </p:nvPr>
        </p:nvGraphicFramePr>
        <p:xfrm>
          <a:off x="251520" y="476673"/>
          <a:ext cx="8640959" cy="5400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8676"/>
                <a:gridCol w="4421963"/>
                <a:gridCol w="2880320"/>
              </a:tblGrid>
              <a:tr h="181533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Место в рейтинге муниципальных  образований по наличию  высшей и первой квалификационной </a:t>
                      </a: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категории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Место района в  рейтинге «За высокое качество образования»</a:t>
                      </a:r>
                      <a:endParaRPr lang="ru-RU" dirty="0"/>
                    </a:p>
                  </a:txBody>
                  <a:tcPr anchor="ctr"/>
                </a:tc>
              </a:tr>
              <a:tr h="71705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2013-2014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26 место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15 место</a:t>
                      </a:r>
                      <a:endParaRPr lang="ru-RU" b="1" dirty="0"/>
                    </a:p>
                  </a:txBody>
                  <a:tcPr/>
                </a:tc>
              </a:tr>
              <a:tr h="71705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2014-2015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15 место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13 место</a:t>
                      </a:r>
                      <a:endParaRPr lang="ru-RU" sz="2400" b="1" dirty="0"/>
                    </a:p>
                  </a:txBody>
                  <a:tcPr/>
                </a:tc>
              </a:tr>
              <a:tr h="71705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2015-2016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4 место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7 место</a:t>
                      </a:r>
                      <a:endParaRPr lang="ru-RU" sz="2400" b="1" dirty="0"/>
                    </a:p>
                  </a:txBody>
                  <a:tcPr/>
                </a:tc>
              </a:tr>
              <a:tr h="71705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2016-2017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4 место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24 место</a:t>
                      </a:r>
                      <a:endParaRPr lang="ru-RU" b="1" dirty="0"/>
                    </a:p>
                  </a:txBody>
                  <a:tcPr/>
                </a:tc>
              </a:tr>
              <a:tr h="71705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2017-2018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8 место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10 место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432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95536" y="389017"/>
            <a:ext cx="8496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Сопоставительный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анализ результатов рейтинга по аттестации, т.е. наличия квалификационных категорий педагогических работников и рейтинга  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 показателям 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оценки качества образования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Otdel\Desktop\квалиф. уровень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8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999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IMG_0509"/>
          <p:cNvPicPr/>
          <p:nvPr/>
        </p:nvPicPr>
        <p:blipFill>
          <a:blip r:embed="rId3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32040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17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4920"/>
            <a:ext cx="957763" cy="82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187625" y="138112"/>
            <a:ext cx="7776864" cy="906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300" b="1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Цифровые данные о педагогических работниках, планирующих аттестоваться в октябре 2018 года</a:t>
            </a:r>
            <a:endParaRPr lang="en-US" sz="2300" b="1" dirty="0" smtClean="0">
              <a:solidFill>
                <a:schemeClr val="tx2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Содержимое 3" descr="IMG_0509"/>
          <p:cNvPicPr>
            <a:picLocks/>
          </p:cNvPicPr>
          <p:nvPr/>
        </p:nvPicPr>
        <p:blipFill>
          <a:blip r:embed="rId6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9058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4157712" y="585421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2249712"/>
              </p:ext>
            </p:extLst>
          </p:nvPr>
        </p:nvGraphicFramePr>
        <p:xfrm>
          <a:off x="251521" y="1202098"/>
          <a:ext cx="8712968" cy="4747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6189"/>
                <a:gridCol w="3236779"/>
              </a:tblGrid>
              <a:tr h="1045643">
                <a:tc>
                  <a:txBody>
                    <a:bodyPr/>
                    <a:lstStyle/>
                    <a:p>
                      <a:r>
                        <a:rPr lang="ru-RU" dirty="0" smtClean="0"/>
                        <a:t>Типы и виды образовательных организаций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Всего работников, планирующих аттестацию (чел.)</a:t>
                      </a:r>
                      <a:endParaRPr lang="ru-RU" dirty="0"/>
                    </a:p>
                  </a:txBody>
                  <a:tcPr/>
                </a:tc>
              </a:tr>
              <a:tr h="424066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общеобразовательным учреждениям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152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195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В том числе учителя-предметники, обучающиеся которых сдают ЕГЭ, ЕРЭ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76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4066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учреждениям дошкольного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4066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учреждениям дополнительного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195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учреждениям профессионального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4066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Методисты Управления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1373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Итого: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267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630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IMG_0509"/>
          <p:cNvPicPr/>
          <p:nvPr/>
        </p:nvPicPr>
        <p:blipFill>
          <a:blip r:embed="rId3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32040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18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3" y="0"/>
            <a:ext cx="957763" cy="964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187624" y="138112"/>
            <a:ext cx="7776864" cy="906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300" b="1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Цифровые данные о педагогических работниках, планирующих аттестоваться в октябре 2017 года</a:t>
            </a:r>
            <a:endParaRPr lang="en-US" sz="2300" b="1" dirty="0" smtClean="0">
              <a:solidFill>
                <a:schemeClr val="tx2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Содержимое 3" descr="IMG_0509"/>
          <p:cNvPicPr>
            <a:picLocks/>
          </p:cNvPicPr>
          <p:nvPr/>
        </p:nvPicPr>
        <p:blipFill>
          <a:blip r:embed="rId6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9058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4157712" y="585421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834594"/>
              </p:ext>
            </p:extLst>
          </p:nvPr>
        </p:nvGraphicFramePr>
        <p:xfrm>
          <a:off x="251520" y="1202098"/>
          <a:ext cx="8838231" cy="4747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54918"/>
                <a:gridCol w="3283313"/>
              </a:tblGrid>
              <a:tr h="1045643">
                <a:tc>
                  <a:txBody>
                    <a:bodyPr/>
                    <a:lstStyle/>
                    <a:p>
                      <a:r>
                        <a:rPr lang="ru-RU" dirty="0" smtClean="0"/>
                        <a:t>Типы и виды образовательных организаций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Всего работников, планирующих аттестацию (чел.)</a:t>
                      </a:r>
                      <a:endParaRPr lang="ru-RU" dirty="0"/>
                    </a:p>
                  </a:txBody>
                  <a:tcPr/>
                </a:tc>
              </a:tr>
              <a:tr h="424066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общеобразовательным учреждениям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128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195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В том числе учителя-предметники, обучающиеся которых сдают ЕГЭ, ЕРЭ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4066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учреждениям дошкольного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83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4066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учреждениям дополнительного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195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учреждениям профессионального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4066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Методисты Управления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1373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Итого: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224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821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1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116632"/>
              <a:ext cx="879943" cy="847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" t="17639" r="3794" b="10993"/>
          <a:stretch/>
        </p:blipFill>
        <p:spPr bwMode="auto">
          <a:xfrm>
            <a:off x="179512" y="1124744"/>
            <a:ext cx="7704855" cy="4740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 descr="IMG_0509"/>
          <p:cNvPicPr/>
          <p:nvPr/>
        </p:nvPicPr>
        <p:blipFill>
          <a:blip r:embed="rId5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32040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733" y="116632"/>
            <a:ext cx="8390166" cy="1152129"/>
          </a:xfrm>
        </p:spPr>
        <p:txBody>
          <a:bodyPr anchor="ctr">
            <a:normAutofit fontScale="90000"/>
          </a:bodyPr>
          <a:lstStyle/>
          <a:p>
            <a:pPr defTabSz="914400" eaLnBrk="0" hangingPunct="0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КОМПЬЮТЕРНОЕ ТЕСТИРОВАНИЕ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ПОРТАЛЕ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edu.tatar.ru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Выноска 1 (граница и черта) 8"/>
          <p:cNvSpPr/>
          <p:nvPr/>
        </p:nvSpPr>
        <p:spPr>
          <a:xfrm>
            <a:off x="5601915" y="964494"/>
            <a:ext cx="3222819" cy="1080120"/>
          </a:xfrm>
          <a:prstGeom prst="accentBorderCallout1">
            <a:avLst>
              <a:gd name="adj1" fmla="val 14708"/>
              <a:gd name="adj2" fmla="val -4396"/>
              <a:gd name="adj3" fmla="val 82958"/>
              <a:gd name="adj4" fmla="val -128683"/>
            </a:avLst>
          </a:prstGeom>
          <a:solidFill>
            <a:schemeClr val="accent1">
              <a:alpha val="2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215968"/>
                </a:solidFill>
                <a:ea typeface="Tahoma" pitchFamily="34" charset="0"/>
                <a:cs typeface="Tahoma" pitchFamily="34" charset="0"/>
              </a:rPr>
              <a:t>Компьютерное тестирование педагогических работников -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215968"/>
                </a:solidFill>
                <a:ea typeface="Tahoma" pitchFamily="34" charset="0"/>
                <a:cs typeface="Tahoma" pitchFamily="34" charset="0"/>
              </a:rPr>
              <a:t>через личный кабинет педагога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56176" y="4280228"/>
            <a:ext cx="33123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ru-RU" sz="1200" b="1" dirty="0" smtClean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  <a:p>
            <a:pPr marL="95250">
              <a:buClr>
                <a:srgbClr val="0070C0"/>
              </a:buClr>
            </a:pPr>
            <a:r>
              <a:rPr lang="ru-RU" sz="2100" b="1" u="sng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в 2018 году</a:t>
            </a:r>
            <a:r>
              <a:rPr lang="ru-RU" sz="21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 </a:t>
            </a: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ru-RU" sz="21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прошли тестирование  </a:t>
            </a:r>
            <a:r>
              <a:rPr lang="ru-RU" sz="21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267 </a:t>
            </a:r>
            <a:r>
              <a:rPr lang="ru-RU" sz="21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педагогов</a:t>
            </a:r>
            <a:endParaRPr lang="ru-RU" sz="2100" b="1" dirty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ru-RU" sz="2100" b="1" dirty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3" name="Содержимое 3" descr="IMG_0509"/>
          <p:cNvPicPr>
            <a:picLocks/>
          </p:cNvPicPr>
          <p:nvPr/>
        </p:nvPicPr>
        <p:blipFill>
          <a:blip r:embed="rId6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9058" y="6021288"/>
            <a:ext cx="5040560" cy="8367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4157712" y="585421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33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939043" y="116632"/>
            <a:ext cx="814158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АТТЕСТАЦИЯ </a:t>
            </a:r>
            <a:r>
              <a:rPr lang="ru-RU" alt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ПЕДАГОГИЧЕСКИХ  КАДРОВ </a:t>
            </a:r>
            <a:br>
              <a:rPr lang="ru-RU" alt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 ГАРАНТИЯ  КАЧЕСТВА </a:t>
            </a:r>
            <a:r>
              <a:rPr lang="ru-RU" alt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  <a:endParaRPr lang="ru-RU" alt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33" y="0"/>
            <a:ext cx="858802" cy="824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502" y="935620"/>
            <a:ext cx="576065" cy="5400600"/>
          </a:xfrm>
          <a:prstGeom prst="rect">
            <a:avLst/>
          </a:prstGeom>
        </p:spPr>
      </p:pic>
      <p:pic>
        <p:nvPicPr>
          <p:cNvPr id="8" name="Содержимое 3" descr="IMG_0509"/>
          <p:cNvPicPr>
            <a:picLocks/>
          </p:cNvPicPr>
          <p:nvPr/>
        </p:nvPicPr>
        <p:blipFill>
          <a:blip r:embed="rId4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9058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4157712" y="585421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pic>
        <p:nvPicPr>
          <p:cNvPr id="4098" name="Picture 2" descr="C:\Users\Otdel\Desktop\IMG_54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24518"/>
            <a:ext cx="3689965" cy="2604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Otdel\Desktop\IMG_562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6243" y="824518"/>
            <a:ext cx="3096344" cy="2604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Otdel\Desktop\IMG_551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511742"/>
            <a:ext cx="3675857" cy="2338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Otdel\Desktop\IMG_540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009" y="3511742"/>
            <a:ext cx="3432812" cy="2338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61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IMG_0509"/>
          <p:cNvPicPr/>
          <p:nvPr/>
        </p:nvPicPr>
        <p:blipFill>
          <a:blip r:embed="rId3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32040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20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52" y="101182"/>
            <a:ext cx="804748" cy="879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971600" y="77519"/>
            <a:ext cx="8118152" cy="1313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300" b="1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Цифровые данные о педагогических работниках, планирующих аттестоваться и прошедших тестирование в октябре 2018 года</a:t>
            </a:r>
            <a:endParaRPr lang="en-US" sz="2300" b="1" dirty="0" smtClean="0">
              <a:solidFill>
                <a:schemeClr val="tx2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Содержимое 3" descr="IMG_0509"/>
          <p:cNvPicPr>
            <a:picLocks/>
          </p:cNvPicPr>
          <p:nvPr/>
        </p:nvPicPr>
        <p:blipFill>
          <a:blip r:embed="rId6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9058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4157712" y="585421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8130194"/>
              </p:ext>
            </p:extLst>
          </p:nvPr>
        </p:nvGraphicFramePr>
        <p:xfrm>
          <a:off x="251520" y="1484784"/>
          <a:ext cx="8712968" cy="43694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9121"/>
                <a:gridCol w="999111"/>
                <a:gridCol w="1080120"/>
                <a:gridCol w="1080120"/>
                <a:gridCol w="1080120"/>
                <a:gridCol w="1080120"/>
                <a:gridCol w="1152128"/>
                <a:gridCol w="1152128"/>
              </a:tblGrid>
              <a:tr h="310351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Всего работников, планирующих аттестацию (чел.)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Из них на первую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Из них на высшую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Прошли тестирование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Из них успешно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Из них количество и % не справившихся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Средний балл тестирования на высшую </a:t>
                      </a:r>
                      <a:r>
                        <a:rPr lang="ru-RU" sz="1600" dirty="0" smtClean="0"/>
                        <a:t>категорию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Средний балл тестирования на первую </a:t>
                      </a:r>
                      <a:r>
                        <a:rPr lang="ru-RU" sz="1600" dirty="0" smtClean="0"/>
                        <a:t>категорию</a:t>
                      </a:r>
                      <a:endParaRPr lang="ru-RU" sz="1600" dirty="0"/>
                    </a:p>
                  </a:txBody>
                  <a:tcPr/>
                </a:tc>
              </a:tr>
              <a:tr h="1265917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267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224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43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267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260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7/2,6%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94,093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92,13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221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IMG_0509"/>
          <p:cNvPicPr/>
          <p:nvPr/>
        </p:nvPicPr>
        <p:blipFill>
          <a:blip r:embed="rId3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32040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21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52" y="101182"/>
            <a:ext cx="804748" cy="879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971600" y="77519"/>
            <a:ext cx="8118152" cy="1313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300" b="1" dirty="0" smtClean="0">
                <a:solidFill>
                  <a:schemeClr val="tx2"/>
                </a:solidFill>
                <a:ea typeface="Tahoma" pitchFamily="34" charset="0"/>
                <a:cs typeface="Tahoma" pitchFamily="34" charset="0"/>
              </a:rPr>
              <a:t>Цифровые данные о педагогических работниках, планирующих аттестоваться и прошедших тестирование в октябре 2017 года</a:t>
            </a:r>
            <a:endParaRPr lang="en-US" sz="2300" b="1" dirty="0" smtClean="0">
              <a:solidFill>
                <a:schemeClr val="tx2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Содержимое 3" descr="IMG_0509"/>
          <p:cNvPicPr>
            <a:picLocks/>
          </p:cNvPicPr>
          <p:nvPr/>
        </p:nvPicPr>
        <p:blipFill>
          <a:blip r:embed="rId6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9058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4157712" y="585421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696457"/>
              </p:ext>
            </p:extLst>
          </p:nvPr>
        </p:nvGraphicFramePr>
        <p:xfrm>
          <a:off x="251520" y="1484784"/>
          <a:ext cx="8712968" cy="43694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9121"/>
                <a:gridCol w="999111"/>
                <a:gridCol w="1080120"/>
                <a:gridCol w="1080120"/>
                <a:gridCol w="1080120"/>
                <a:gridCol w="1080120"/>
                <a:gridCol w="1152128"/>
                <a:gridCol w="1152128"/>
              </a:tblGrid>
              <a:tr h="310351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Всего работников, планирующих аттестацию (чел.)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Из них на первую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Из них на высшую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Прошли тестирование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Из них успешно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Из них количество и % не справившихся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Средний балл тестирования на высшую </a:t>
                      </a:r>
                      <a:r>
                        <a:rPr lang="ru-RU" sz="1600" dirty="0" smtClean="0"/>
                        <a:t>категорию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Средний балл тестирования на первую </a:t>
                      </a:r>
                      <a:r>
                        <a:rPr lang="ru-RU" sz="1600" dirty="0" smtClean="0"/>
                        <a:t>категорию</a:t>
                      </a:r>
                      <a:endParaRPr lang="ru-RU" sz="1600" dirty="0"/>
                    </a:p>
                  </a:txBody>
                  <a:tcPr/>
                </a:tc>
              </a:tr>
              <a:tr h="1265917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224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197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27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224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211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13/5,8%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86,7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87,95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252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IMG_0509"/>
          <p:cNvPicPr/>
          <p:nvPr/>
        </p:nvPicPr>
        <p:blipFill>
          <a:blip r:embed="rId3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32040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22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52" y="152236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Содержимое 3" descr="IMG_0509"/>
          <p:cNvPicPr>
            <a:picLocks/>
          </p:cNvPicPr>
          <p:nvPr/>
        </p:nvPicPr>
        <p:blipFill>
          <a:blip r:embed="rId6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9058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4157712" y="585421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8137087"/>
              </p:ext>
            </p:extLst>
          </p:nvPr>
        </p:nvGraphicFramePr>
        <p:xfrm>
          <a:off x="251520" y="404665"/>
          <a:ext cx="8712968" cy="5586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3982"/>
                <a:gridCol w="2148582"/>
                <a:gridCol w="1129107"/>
                <a:gridCol w="871297"/>
              </a:tblGrid>
              <a:tr h="1080702">
                <a:tc>
                  <a:txBody>
                    <a:bodyPr/>
                    <a:lstStyle/>
                    <a:p>
                      <a:r>
                        <a:rPr lang="ru-RU" dirty="0" smtClean="0"/>
                        <a:t>Типы и виды образовательных организаций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Всего работников, планирующих аттестацию (чел.)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Не сдали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Итого </a:t>
                      </a:r>
                      <a:endParaRPr lang="ru-RU" dirty="0"/>
                    </a:p>
                  </a:txBody>
                  <a:tcPr/>
                </a:tc>
              </a:tr>
              <a:tr h="44648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общеобразовательным учреждениям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152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-5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147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56491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В том числе учителя-предметники, обучающиеся которых сдают ЕГЭ, ЕРЭ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76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-4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25072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учреждениям дошкольного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56491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учреждениям дополнительного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56491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учреждениям профессионального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-1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8285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Методисты Управления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84603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267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6/2,25%</a:t>
                      </a:r>
                    </a:p>
                    <a:p>
                      <a:pPr algn="ctr"/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261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257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IMG_0509"/>
          <p:cNvPicPr/>
          <p:nvPr/>
        </p:nvPicPr>
        <p:blipFill>
          <a:blip r:embed="rId3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32040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23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52" y="152236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Содержимое 3" descr="IMG_0509"/>
          <p:cNvPicPr>
            <a:picLocks/>
          </p:cNvPicPr>
          <p:nvPr/>
        </p:nvPicPr>
        <p:blipFill>
          <a:blip r:embed="rId6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9058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4157712" y="585421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721737"/>
              </p:ext>
            </p:extLst>
          </p:nvPr>
        </p:nvGraphicFramePr>
        <p:xfrm>
          <a:off x="496252" y="404664"/>
          <a:ext cx="8468236" cy="54562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35788"/>
                <a:gridCol w="2088232"/>
                <a:gridCol w="1097392"/>
                <a:gridCol w="846824"/>
              </a:tblGrid>
              <a:tr h="1106649">
                <a:tc>
                  <a:txBody>
                    <a:bodyPr/>
                    <a:lstStyle/>
                    <a:p>
                      <a:r>
                        <a:rPr lang="ru-RU" dirty="0" smtClean="0"/>
                        <a:t>Типы и виды образовательных организаций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Всего работников, планирующих аттестацию (чел.)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Не сдали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Итого </a:t>
                      </a:r>
                      <a:endParaRPr lang="ru-RU" dirty="0"/>
                    </a:p>
                  </a:txBody>
                  <a:tcPr/>
                </a:tc>
              </a:tr>
              <a:tr h="448808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общеобразовательным учреждениям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128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-8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120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7465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В том числе учителя-предметники, обучающиеся которых сдают ЕГЭ, ЕРЭ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8808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учреждениям дошкольного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83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-2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81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7465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учреждениям дополнительного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-1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7465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учреждениям профессионального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-2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8808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Методисты Управления образования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9548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224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13/5,8%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211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786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280413" y="0"/>
            <a:ext cx="1063866" cy="6894271"/>
            <a:chOff x="32641" y="0"/>
            <a:chExt cx="1403648" cy="68580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2641" y="0"/>
              <a:ext cx="1403648" cy="6858000"/>
            </a:xfrm>
            <a:prstGeom prst="rect">
              <a:avLst/>
            </a:prstGeom>
          </p:spPr>
        </p:pic>
        <p:pic>
          <p:nvPicPr>
            <p:cNvPr id="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434" y="116018"/>
              <a:ext cx="950062" cy="7162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Содержимое 3" descr="IMG_0509"/>
          <p:cNvPicPr>
            <a:picLocks/>
          </p:cNvPicPr>
          <p:nvPr/>
        </p:nvPicPr>
        <p:blipFill>
          <a:blip r:embed="rId4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180528" y="5849888"/>
            <a:ext cx="5216788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4" name="Рисунок 3" descr="IMG_0509"/>
          <p:cNvPicPr/>
          <p:nvPr/>
        </p:nvPicPr>
        <p:blipFill>
          <a:blip r:embed="rId5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4991310"/>
              </p:ext>
            </p:extLst>
          </p:nvPr>
        </p:nvGraphicFramePr>
        <p:xfrm>
          <a:off x="-1" y="1692219"/>
          <a:ext cx="8951130" cy="4144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55805"/>
                <a:gridCol w="1215547"/>
                <a:gridCol w="1492838"/>
                <a:gridCol w="1486940"/>
              </a:tblGrid>
              <a:tr h="584653">
                <a:tc>
                  <a:txBody>
                    <a:bodyPr/>
                    <a:lstStyle/>
                    <a:p>
                      <a:r>
                        <a:rPr lang="ru-RU" dirty="0" smtClean="0"/>
                        <a:t>Должность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	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Вновь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Экспертиза</a:t>
                      </a:r>
                      <a:endParaRPr lang="ru-RU" dirty="0" smtClean="0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воспитатель		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76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720080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музыкальный руководитель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4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3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659809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старший</a:t>
                      </a:r>
                      <a:r>
                        <a:rPr lang="ru-RU" sz="2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воспитатель</a:t>
                      </a:r>
                    </a:p>
                    <a:p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4</a:t>
                      </a:r>
                    </a:p>
                    <a:p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</a:p>
                    <a:p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</a:p>
                    <a:p>
                      <a:endParaRPr lang="ru-RU" sz="2000" b="1" dirty="0"/>
                    </a:p>
                  </a:txBody>
                  <a:tcPr/>
                </a:tc>
              </a:tr>
              <a:tr h="667112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 - дефектолог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823993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85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  <a:p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539552" y="-171400"/>
            <a:ext cx="8411577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/>
          </a:p>
          <a:p>
            <a:r>
              <a:rPr lang="ru-RU" sz="2400" b="1" dirty="0"/>
              <a:t>На первую категорию- </a:t>
            </a:r>
            <a:r>
              <a:rPr lang="ru-RU" sz="2400" b="1" dirty="0" smtClean="0"/>
              <a:t>224 человека, </a:t>
            </a:r>
          </a:p>
          <a:p>
            <a:r>
              <a:rPr lang="ru-RU" sz="2400" b="1" dirty="0" smtClean="0"/>
              <a:t>из них 3 директора, аттестуются как предметники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1046519"/>
            <a:ext cx="85171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педагогические работники </a:t>
            </a:r>
            <a:r>
              <a:rPr lang="ru-RU" sz="2800" b="1" dirty="0" smtClean="0"/>
              <a:t>ДОУ- первая категория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8068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30765" y="0"/>
            <a:ext cx="1403648" cy="6858000"/>
            <a:chOff x="-25583" y="0"/>
            <a:chExt cx="1403648" cy="68580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76" y="43454"/>
              <a:ext cx="807289" cy="8457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9857174"/>
              </p:ext>
            </p:extLst>
          </p:nvPr>
        </p:nvGraphicFramePr>
        <p:xfrm>
          <a:off x="34010" y="1196752"/>
          <a:ext cx="8872534" cy="5492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054"/>
                <a:gridCol w="1944216"/>
                <a:gridCol w="1080120"/>
                <a:gridCol w="1296144"/>
              </a:tblGrid>
              <a:tr h="385108">
                <a:tc>
                  <a:txBody>
                    <a:bodyPr/>
                    <a:lstStyle/>
                    <a:p>
                      <a:r>
                        <a:rPr lang="ru-RU" dirty="0" smtClean="0"/>
                        <a:t>Должность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Вновь 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Экспертиза</a:t>
                      </a:r>
                      <a:endParaRPr lang="ru-RU" dirty="0" smtClean="0"/>
                    </a:p>
                  </a:txBody>
                  <a:tcPr/>
                </a:tc>
              </a:tr>
              <a:tr h="550996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2000" b="1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 - дефектолог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преподаватель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8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4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ru-RU" sz="20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пдо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4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364339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преподаватель - организатор ОБЖ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4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364339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воспитатель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431656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педагог - психолог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467464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социальный педагог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364339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методист УО	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</a:tr>
              <a:tr h="370635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	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139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26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6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59811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ОБЩИЙ ИТОГ</a:t>
                      </a:r>
                      <a:endParaRPr lang="ru-RU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7030A0"/>
                          </a:solidFill>
                        </a:rPr>
                        <a:t>224</a:t>
                      </a:r>
                      <a:endParaRPr lang="ru-RU" sz="28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7030A0"/>
                          </a:solidFill>
                        </a:rPr>
                        <a:t>49</a:t>
                      </a:r>
                      <a:endParaRPr lang="ru-RU" sz="28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sz="28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679097" y="-249545"/>
            <a:ext cx="8225689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/>
          </a:p>
          <a:p>
            <a:pPr algn="ctr"/>
            <a:r>
              <a:rPr lang="ru-RU" sz="2400" b="1" dirty="0" smtClean="0"/>
              <a:t>Педагогические работники </a:t>
            </a:r>
          </a:p>
          <a:p>
            <a:pPr algn="ctr"/>
            <a:r>
              <a:rPr lang="ru-RU" sz="2400" b="1" dirty="0" smtClean="0"/>
              <a:t>МБОУ, СПО, МБУ ДО, ГОУ - первая категория</a:t>
            </a:r>
          </a:p>
        </p:txBody>
      </p:sp>
    </p:spTree>
    <p:extLst>
      <p:ext uri="{BB962C8B-B14F-4D97-AF65-F5344CB8AC3E}">
        <p14:creationId xmlns:p14="http://schemas.microsoft.com/office/powerpoint/2010/main" val="202947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280413" y="0"/>
            <a:ext cx="1063866" cy="6894271"/>
            <a:chOff x="32641" y="0"/>
            <a:chExt cx="1403648" cy="68580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2641" y="0"/>
              <a:ext cx="1403648" cy="6858000"/>
            </a:xfrm>
            <a:prstGeom prst="rect">
              <a:avLst/>
            </a:prstGeom>
          </p:spPr>
        </p:pic>
        <p:pic>
          <p:nvPicPr>
            <p:cNvPr id="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434" y="116018"/>
              <a:ext cx="950062" cy="7162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Содержимое 3" descr="IMG_0509"/>
          <p:cNvPicPr>
            <a:picLocks/>
          </p:cNvPicPr>
          <p:nvPr/>
        </p:nvPicPr>
        <p:blipFill>
          <a:blip r:embed="rId4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180528" y="5849888"/>
            <a:ext cx="5216788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4" name="Рисунок 3" descr="IMG_0509"/>
          <p:cNvPicPr/>
          <p:nvPr/>
        </p:nvPicPr>
        <p:blipFill>
          <a:blip r:embed="rId5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9360680"/>
              </p:ext>
            </p:extLst>
          </p:nvPr>
        </p:nvGraphicFramePr>
        <p:xfrm>
          <a:off x="-10887" y="1312113"/>
          <a:ext cx="8962017" cy="44589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3792"/>
                <a:gridCol w="1194935"/>
                <a:gridCol w="1274540"/>
                <a:gridCol w="1488750"/>
              </a:tblGrid>
              <a:tr h="687716">
                <a:tc>
                  <a:txBody>
                    <a:bodyPr/>
                    <a:lstStyle/>
                    <a:p>
                      <a:r>
                        <a:rPr lang="ru-RU" dirty="0" smtClean="0"/>
                        <a:t>Должность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	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Вновь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Экспертиза</a:t>
                      </a:r>
                    </a:p>
                  </a:txBody>
                  <a:tcPr/>
                </a:tc>
              </a:tr>
              <a:tr h="7090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воспитатель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8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6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0</a:t>
                      </a:r>
                      <a:endParaRPr lang="ru-RU" sz="2800" b="1" dirty="0"/>
                    </a:p>
                  </a:txBody>
                  <a:tcPr/>
                </a:tc>
              </a:tr>
              <a:tr h="7200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старший воспитатель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3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0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0</a:t>
                      </a:r>
                      <a:endParaRPr lang="ru-RU" sz="2800" b="1" dirty="0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</a:t>
                      </a:r>
                      <a:r>
                        <a:rPr lang="ru-RU" sz="2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дефектолог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1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0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0</a:t>
                      </a:r>
                      <a:endParaRPr lang="ru-RU" sz="2800" b="1" dirty="0"/>
                    </a:p>
                  </a:txBody>
                  <a:tcPr/>
                </a:tc>
              </a:tr>
              <a:tr h="7025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 - логопед</a:t>
                      </a:r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	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800" b="1" dirty="0"/>
                    </a:p>
                  </a:txBody>
                  <a:tcPr/>
                </a:tc>
              </a:tr>
              <a:tr h="991474"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783453" y="116632"/>
            <a:ext cx="789300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На высшую категорию – </a:t>
            </a:r>
            <a:r>
              <a:rPr lang="ru-RU" sz="3200" b="1" dirty="0" smtClean="0"/>
              <a:t>43 человека</a:t>
            </a:r>
          </a:p>
          <a:p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53094" y="788892"/>
            <a:ext cx="85673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педагогические работники </a:t>
            </a:r>
            <a:r>
              <a:rPr lang="ru-RU" sz="2800" b="1" dirty="0" smtClean="0"/>
              <a:t>ДОУ- высшая категория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1993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25583" y="120447"/>
            <a:ext cx="999375" cy="6737553"/>
            <a:chOff x="-25583" y="-1"/>
            <a:chExt cx="1403648" cy="6858001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341" y="-1"/>
              <a:ext cx="1112508" cy="8458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6390569"/>
              </p:ext>
            </p:extLst>
          </p:nvPr>
        </p:nvGraphicFramePr>
        <p:xfrm>
          <a:off x="107504" y="1196751"/>
          <a:ext cx="8928993" cy="5235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44616"/>
                <a:gridCol w="1080120"/>
                <a:gridCol w="936104"/>
                <a:gridCol w="1368153"/>
              </a:tblGrid>
              <a:tr h="490201">
                <a:tc>
                  <a:txBody>
                    <a:bodyPr/>
                    <a:lstStyle/>
                    <a:p>
                      <a:r>
                        <a:rPr lang="ru-RU" dirty="0" smtClean="0"/>
                        <a:t>Должность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Вновь 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Экспертиза</a:t>
                      </a:r>
                      <a:endParaRPr lang="ru-RU" dirty="0" smtClean="0"/>
                    </a:p>
                  </a:txBody>
                  <a:tcPr/>
                </a:tc>
              </a:tr>
              <a:tr h="676421"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3200" b="1" dirty="0"/>
                    </a:p>
                  </a:txBody>
                  <a:tcPr/>
                </a:tc>
              </a:tr>
              <a:tr h="855522"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</a:t>
                      </a:r>
                      <a:r>
                        <a:rPr lang="ru-RU" sz="32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-дефектолог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1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0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3200" b="1" dirty="0"/>
                    </a:p>
                  </a:txBody>
                  <a:tcPr/>
                </a:tc>
              </a:tr>
              <a:tr h="8555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преподаватель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4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3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0</a:t>
                      </a:r>
                      <a:endParaRPr lang="ru-RU" sz="3200" b="1" dirty="0"/>
                    </a:p>
                  </a:txBody>
                  <a:tcPr/>
                </a:tc>
              </a:tr>
              <a:tr h="1082775">
                <a:tc>
                  <a:txBody>
                    <a:bodyPr/>
                    <a:lstStyle/>
                    <a:p>
                      <a:r>
                        <a:rPr lang="ru-RU" sz="3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преподаватель-организатор ОБЖ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2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/>
                        <a:t>0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/>
                        <a:t>0</a:t>
                      </a:r>
                    </a:p>
                    <a:p>
                      <a:endParaRPr lang="ru-RU" sz="3200" b="1" dirty="0" smtClean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FF0000"/>
                          </a:solidFill>
                        </a:rPr>
                        <a:t>6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57183"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ОБЩИЙ</a:t>
                      </a:r>
                      <a:r>
                        <a:rPr lang="ru-RU" sz="2800" b="1" kern="1200" baseline="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b="1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ИТОГ</a:t>
                      </a:r>
                      <a:endParaRPr lang="ru-RU" sz="28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</a:t>
                      </a:r>
                      <a:endParaRPr lang="ru-RU" sz="28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ru-RU" sz="28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8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07504" y="120448"/>
            <a:ext cx="91450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П</a:t>
            </a:r>
            <a:r>
              <a:rPr lang="ru-RU" sz="2400" b="1" dirty="0" smtClean="0"/>
              <a:t>едагогические работники </a:t>
            </a:r>
          </a:p>
          <a:p>
            <a:pPr algn="ctr"/>
            <a:r>
              <a:rPr lang="ru-RU" sz="2400" b="1" dirty="0" smtClean="0"/>
              <a:t>МБОУ</a:t>
            </a:r>
            <a:r>
              <a:rPr lang="ru-RU" sz="2400" b="1" dirty="0"/>
              <a:t>, СПО, МБУ ДО, </a:t>
            </a:r>
            <a:r>
              <a:rPr lang="ru-RU" sz="2400" b="1" dirty="0" smtClean="0"/>
              <a:t>ГОУ- высшая категория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3654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452306" y="0"/>
            <a:ext cx="1063866" cy="6894271"/>
            <a:chOff x="32641" y="0"/>
            <a:chExt cx="1403648" cy="68580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2641" y="0"/>
              <a:ext cx="1403648" cy="6858000"/>
            </a:xfrm>
            <a:prstGeom prst="rect">
              <a:avLst/>
            </a:prstGeom>
          </p:spPr>
        </p:pic>
        <p:pic>
          <p:nvPicPr>
            <p:cNvPr id="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1" y="116018"/>
              <a:ext cx="1176855" cy="9337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Содержимое 3" descr="IMG_0509"/>
          <p:cNvPicPr>
            <a:picLocks/>
          </p:cNvPicPr>
          <p:nvPr/>
        </p:nvPicPr>
        <p:blipFill>
          <a:blip r:embed="rId4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180528" y="5849888"/>
            <a:ext cx="5216788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4" name="Рисунок 3" descr="IMG_0509"/>
          <p:cNvPicPr/>
          <p:nvPr/>
        </p:nvPicPr>
        <p:blipFill>
          <a:blip r:embed="rId5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4472065"/>
              </p:ext>
            </p:extLst>
          </p:nvPr>
        </p:nvGraphicFramePr>
        <p:xfrm>
          <a:off x="-180527" y="2153882"/>
          <a:ext cx="9073007" cy="45137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0559"/>
                <a:gridCol w="1232097"/>
                <a:gridCol w="1513164"/>
                <a:gridCol w="1507187"/>
              </a:tblGrid>
              <a:tr h="790257">
                <a:tc>
                  <a:txBody>
                    <a:bodyPr/>
                    <a:lstStyle/>
                    <a:p>
                      <a:r>
                        <a:rPr lang="ru-RU" dirty="0" smtClean="0"/>
                        <a:t>Должность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	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Вновь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Экспертиза</a:t>
                      </a:r>
                      <a:endParaRPr lang="ru-RU" dirty="0" smtClean="0"/>
                    </a:p>
                  </a:txBody>
                  <a:tcPr/>
                </a:tc>
              </a:tr>
              <a:tr h="5568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воспитатель		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84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26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586772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музыкальный руководитель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4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3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531496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старший</a:t>
                      </a:r>
                      <a:r>
                        <a:rPr lang="ru-RU" sz="2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воспитатель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7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524313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учитель - логопед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/>
                </a:tc>
              </a:tr>
              <a:tr h="660878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 - дефектолог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</a:p>
                    <a:p>
                      <a:endParaRPr lang="ru-RU" sz="20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</a:p>
                  </a:txBody>
                  <a:tcPr/>
                </a:tc>
              </a:tr>
              <a:tr h="775813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FF0000"/>
                          </a:solidFill>
                        </a:rPr>
                        <a:t>98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FF0000"/>
                          </a:solidFill>
                        </a:rPr>
                        <a:t>29</a:t>
                      </a:r>
                      <a:endParaRPr lang="ru-RU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  <a:p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95536" y="116632"/>
            <a:ext cx="9073007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На первую </a:t>
            </a:r>
            <a:r>
              <a:rPr lang="ru-RU" sz="2400" b="1" dirty="0" smtClean="0"/>
              <a:t>категорию - </a:t>
            </a:r>
            <a:r>
              <a:rPr lang="ru-RU" sz="2400" b="1" dirty="0" smtClean="0">
                <a:solidFill>
                  <a:srgbClr val="FF0000"/>
                </a:solidFill>
              </a:rPr>
              <a:t>224 человека</a:t>
            </a:r>
            <a:r>
              <a:rPr lang="ru-RU" sz="2400" b="1" dirty="0" smtClean="0"/>
              <a:t>, </a:t>
            </a:r>
            <a:r>
              <a:rPr lang="ru-RU" sz="2400" b="1" dirty="0"/>
              <a:t>из них 3</a:t>
            </a:r>
            <a:r>
              <a:rPr lang="ru-RU" sz="2400" b="1" dirty="0" smtClean="0"/>
              <a:t> директора, </a:t>
            </a:r>
            <a:r>
              <a:rPr lang="ru-RU" sz="2400" b="1" dirty="0"/>
              <a:t>аттестуются как </a:t>
            </a:r>
            <a:r>
              <a:rPr lang="ru-RU" sz="2400" b="1" dirty="0" smtClean="0"/>
              <a:t>предметники</a:t>
            </a:r>
          </a:p>
          <a:p>
            <a:r>
              <a:rPr lang="ru-RU" sz="2400" b="1" dirty="0" smtClean="0"/>
              <a:t>На высшую категорию - </a:t>
            </a:r>
            <a:r>
              <a:rPr lang="ru-RU" sz="2400" b="1" dirty="0" smtClean="0">
                <a:solidFill>
                  <a:srgbClr val="FF0000"/>
                </a:solidFill>
              </a:rPr>
              <a:t>43 человека</a:t>
            </a:r>
          </a:p>
          <a:p>
            <a:r>
              <a:rPr lang="ru-RU" sz="2400" b="1" dirty="0" smtClean="0"/>
              <a:t>ВСЕГО</a:t>
            </a:r>
            <a:r>
              <a:rPr lang="ru-RU" sz="2400" b="1" dirty="0" smtClean="0">
                <a:solidFill>
                  <a:srgbClr val="FF0000"/>
                </a:solidFill>
              </a:rPr>
              <a:t>                                - 267 человек</a:t>
            </a:r>
            <a:endParaRPr lang="ru-RU" sz="2400" dirty="0">
              <a:solidFill>
                <a:srgbClr val="FF0000"/>
              </a:solidFill>
            </a:endParaRPr>
          </a:p>
          <a:p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691680" y="1618848"/>
            <a:ext cx="53557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Педагогические </a:t>
            </a:r>
            <a:r>
              <a:rPr lang="ru-RU" sz="2400" b="1" dirty="0"/>
              <a:t>работники </a:t>
            </a:r>
            <a:r>
              <a:rPr lang="ru-RU" sz="2400" b="1" dirty="0" smtClean="0"/>
              <a:t>ДОУ - всего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6826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1" y="0"/>
            <a:ext cx="843608" cy="6538158"/>
            <a:chOff x="935927" y="319842"/>
            <a:chExt cx="843608" cy="6538158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35927" y="576064"/>
              <a:ext cx="442135" cy="6281936"/>
            </a:xfrm>
            <a:prstGeom prst="rect">
              <a:avLst/>
            </a:prstGeom>
          </p:spPr>
        </p:pic>
        <p:pic>
          <p:nvPicPr>
            <p:cNvPr id="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6886570"/>
              </p:ext>
            </p:extLst>
          </p:nvPr>
        </p:nvGraphicFramePr>
        <p:xfrm>
          <a:off x="251520" y="624841"/>
          <a:ext cx="8712968" cy="59322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  <a:gridCol w="1296144"/>
                <a:gridCol w="1512168"/>
                <a:gridCol w="1584176"/>
              </a:tblGrid>
              <a:tr h="472424">
                <a:tc>
                  <a:txBody>
                    <a:bodyPr/>
                    <a:lstStyle/>
                    <a:p>
                      <a:r>
                        <a:rPr lang="ru-RU" dirty="0" smtClean="0"/>
                        <a:t>Должность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Вновь 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Экспертиза</a:t>
                      </a:r>
                      <a:endParaRPr lang="ru-RU" dirty="0" smtClean="0"/>
                    </a:p>
                  </a:txBody>
                  <a:tcPr/>
                </a:tc>
              </a:tr>
              <a:tr h="531535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124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b="1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учитель - дефектолог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</a:tr>
              <a:tr h="6202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преподаватель</a:t>
                      </a:r>
                      <a:endParaRPr lang="ru-RU" b="1" dirty="0" smtClean="0"/>
                    </a:p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</a:tr>
              <a:tr h="426106">
                <a:tc>
                  <a:txBody>
                    <a:bodyPr/>
                    <a:lstStyle/>
                    <a:p>
                      <a:r>
                        <a:rPr lang="ru-RU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пдо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4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b="1" dirty="0"/>
                    </a:p>
                  </a:txBody>
                  <a:tcPr/>
                </a:tc>
              </a:tr>
              <a:tr h="426106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преподаватель - организатор ОБЖ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6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</a:tr>
              <a:tr h="426106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воспитатель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11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</a:tr>
              <a:tr h="426106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педагог - психолог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</a:tr>
              <a:tr h="536794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социальный педагог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</a:tr>
              <a:tr h="426106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методист Управления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образования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/>
                </a:tc>
              </a:tr>
              <a:tr h="465363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169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32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51509">
                <a:tc>
                  <a:txBody>
                    <a:bodyPr/>
                    <a:lstStyle/>
                    <a:p>
                      <a:r>
                        <a:rPr lang="ru-RU" sz="3600" b="1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ОБЩИЙ</a:t>
                      </a:r>
                      <a:r>
                        <a:rPr lang="ru-RU" sz="3600" b="1" kern="1200" baseline="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3600" b="1" kern="12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ИТОГ</a:t>
                      </a:r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b="1" dirty="0" smtClean="0">
                          <a:solidFill>
                            <a:srgbClr val="7030A0"/>
                          </a:solidFill>
                        </a:rPr>
                        <a:t>267</a:t>
                      </a:r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b="1" dirty="0" smtClean="0">
                          <a:solidFill>
                            <a:srgbClr val="7030A0"/>
                          </a:solidFill>
                        </a:rPr>
                        <a:t>61/23</a:t>
                      </a:r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b="1" dirty="0" smtClean="0">
                          <a:solidFill>
                            <a:srgbClr val="7030A0"/>
                          </a:solidFill>
                        </a:rPr>
                        <a:t>6/2</a:t>
                      </a:r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07504" y="0"/>
            <a:ext cx="91450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П</a:t>
            </a:r>
            <a:r>
              <a:rPr lang="ru-RU" sz="2400" b="1" dirty="0" smtClean="0"/>
              <a:t>едагогические работники МБОУ</a:t>
            </a:r>
            <a:r>
              <a:rPr lang="ru-RU" sz="2400" b="1" dirty="0"/>
              <a:t>, СПО, МБУ ДО, </a:t>
            </a:r>
            <a:r>
              <a:rPr lang="ru-RU" sz="2400" b="1" dirty="0" smtClean="0"/>
              <a:t>ГОУ - всего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5511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IMG_0509"/>
          <p:cNvPicPr/>
          <p:nvPr/>
        </p:nvPicPr>
        <p:blipFill>
          <a:blip r:embed="rId3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32040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grpSp>
        <p:nvGrpSpPr>
          <p:cNvPr id="3" name="Группа 2"/>
          <p:cNvGrpSpPr/>
          <p:nvPr/>
        </p:nvGrpSpPr>
        <p:grpSpPr>
          <a:xfrm>
            <a:off x="-25584" y="-1"/>
            <a:ext cx="1403649" cy="6828959"/>
            <a:chOff x="-25584" y="0"/>
            <a:chExt cx="1403649" cy="6858000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6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5584" y="29041"/>
              <a:ext cx="925175" cy="9227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39458"/>
            <a:ext cx="4320480" cy="29376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2339752" y="-6396"/>
            <a:ext cx="67798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defRPr/>
            </a:pPr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</a:t>
            </a:r>
          </a:p>
          <a:p>
            <a:pPr eaLnBrk="0" hangingPunct="0">
              <a:defRPr/>
            </a:pPr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</a:t>
            </a:r>
            <a:endParaRPr lang="ru-RU" sz="2800" b="1" dirty="0">
              <a:solidFill>
                <a:schemeClr val="bg1">
                  <a:lumMod val="9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4220787398"/>
              </p:ext>
            </p:extLst>
          </p:nvPr>
        </p:nvGraphicFramePr>
        <p:xfrm>
          <a:off x="-28142" y="2398576"/>
          <a:ext cx="9001156" cy="3933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773445" y="4713566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Образовательная организация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29520" y="399577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МОиН</a:t>
            </a:r>
            <a:r>
              <a:rPr lang="ru-RU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 РТ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65039" y="48116"/>
            <a:ext cx="79691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Педагогическая аттестация </a:t>
            </a:r>
          </a:p>
          <a:p>
            <a:pPr algn="ctr"/>
            <a:r>
              <a:rPr lang="ru-RU" sz="32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портале </a:t>
            </a:r>
            <a:r>
              <a:rPr lang="en-US" sz="32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edu.tatar.ru</a:t>
            </a:r>
            <a:r>
              <a:rPr lang="ru-RU" sz="32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 </a:t>
            </a:r>
            <a:endParaRPr lang="ru-RU" sz="3200" dirty="0">
              <a:solidFill>
                <a:srgbClr val="09025E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272050" y="3262672"/>
            <a:ext cx="421058" cy="38100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6246340" y="3841884"/>
            <a:ext cx="1357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Эксперты</a:t>
            </a:r>
          </a:p>
        </p:txBody>
      </p:sp>
      <p:pic>
        <p:nvPicPr>
          <p:cNvPr id="17" name="Содержимое 3" descr="IMG_0509"/>
          <p:cNvPicPr>
            <a:picLocks/>
          </p:cNvPicPr>
          <p:nvPr/>
        </p:nvPicPr>
        <p:blipFill>
          <a:blip r:embed="rId12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9058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8" name="Прямоугольник 17"/>
          <p:cNvSpPr/>
          <p:nvPr/>
        </p:nvSpPr>
        <p:spPr>
          <a:xfrm>
            <a:off x="4157712" y="585421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7968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25583" y="0"/>
            <a:ext cx="1403648" cy="6858000"/>
            <a:chOff x="-25583" y="0"/>
            <a:chExt cx="1403648" cy="68580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066" y="123180"/>
              <a:ext cx="864096" cy="929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Прямоугольник 1"/>
          <p:cNvSpPr/>
          <p:nvPr/>
        </p:nvSpPr>
        <p:spPr>
          <a:xfrm>
            <a:off x="1115616" y="2204864"/>
            <a:ext cx="6942307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6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Успешной работы!</a:t>
            </a:r>
            <a:endParaRPr lang="ru-RU" sz="6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" name="Содержимое 3" descr="IMG_0509"/>
          <p:cNvPicPr>
            <a:picLocks/>
          </p:cNvPicPr>
          <p:nvPr/>
        </p:nvPicPr>
        <p:blipFill>
          <a:blip r:embed="rId4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4300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4" name="Рисунок 3" descr="IMG_0509"/>
          <p:cNvPicPr/>
          <p:nvPr/>
        </p:nvPicPr>
        <p:blipFill>
          <a:blip r:embed="rId5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09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4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1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3"/>
            <a:ext cx="827584" cy="776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7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0294" y="6593"/>
            <a:ext cx="851392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ru-RU" altLang="ru-RU" sz="24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Качественные показатели </a:t>
            </a:r>
            <a:r>
              <a:rPr lang="ru-RU" altLang="ru-RU" sz="24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профессионального роста </a:t>
            </a:r>
            <a:r>
              <a:rPr lang="ru-RU" altLang="ru-RU" sz="24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педагогических </a:t>
            </a:r>
            <a:r>
              <a:rPr lang="ru-RU" altLang="ru-RU" sz="24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работников </a:t>
            </a:r>
            <a:r>
              <a:rPr lang="ru-RU" altLang="ru-RU" sz="24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РТ </a:t>
            </a:r>
            <a:endParaRPr lang="ru-RU" altLang="ru-RU" sz="2400" b="1" dirty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10400" y="6492877"/>
            <a:ext cx="21336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4</a:t>
            </a:fld>
            <a:endParaRPr lang="ru-RU" dirty="0"/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6423785"/>
              </p:ext>
            </p:extLst>
          </p:nvPr>
        </p:nvGraphicFramePr>
        <p:xfrm>
          <a:off x="265884" y="811253"/>
          <a:ext cx="8684242" cy="52354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9009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5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1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9592" cy="93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7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29252" y="-16616"/>
            <a:ext cx="784375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altLang="ru-RU" sz="24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Качественные показатели </a:t>
            </a:r>
            <a:r>
              <a:rPr lang="ru-RU" altLang="ru-RU" sz="24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профессионального роста </a:t>
            </a:r>
            <a:r>
              <a:rPr lang="ru-RU" altLang="ru-RU" sz="24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педагогических </a:t>
            </a:r>
            <a:r>
              <a:rPr lang="ru-RU" altLang="ru-RU" sz="24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работников </a:t>
            </a:r>
            <a:r>
              <a:rPr lang="ru-RU" altLang="ru-RU" sz="24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РТ</a:t>
            </a:r>
            <a:r>
              <a:rPr lang="ru-RU" altLang="ru-RU" sz="2400" b="1" i="1" dirty="0" smtClean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  <a:endParaRPr lang="ru-RU" altLang="ru-RU" sz="2400" b="1" i="1" dirty="0">
              <a:solidFill>
                <a:srgbClr val="002060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10400" y="6492877"/>
            <a:ext cx="21336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5</a:t>
            </a:fld>
            <a:endParaRPr lang="ru-RU" dirty="0"/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173987826"/>
              </p:ext>
            </p:extLst>
          </p:nvPr>
        </p:nvGraphicFramePr>
        <p:xfrm>
          <a:off x="467544" y="782764"/>
          <a:ext cx="8676456" cy="5454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077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6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1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3" y="29778"/>
            <a:ext cx="792087" cy="842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47563" y="0"/>
            <a:ext cx="84964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Качественные показатели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профессионального роста </a:t>
            </a:r>
            <a:endParaRPr lang="ru-RU" altLang="ru-RU" sz="2000" b="1" dirty="0" smtClean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algn="ctr"/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педагогических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работников </a:t>
            </a:r>
            <a:r>
              <a:rPr lang="ru-RU" alt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Чистопольского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муниципального района</a:t>
            </a:r>
            <a:endParaRPr lang="ru-RU" altLang="ru-RU" sz="2000" b="1" dirty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10400" y="6492877"/>
            <a:ext cx="21336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10" name="Содержимое 3" descr="IMG_0509"/>
          <p:cNvPicPr>
            <a:picLocks/>
          </p:cNvPicPr>
          <p:nvPr/>
        </p:nvPicPr>
        <p:blipFill>
          <a:blip r:embed="rId5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9058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4157712" y="585421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4196046337"/>
              </p:ext>
            </p:extLst>
          </p:nvPr>
        </p:nvGraphicFramePr>
        <p:xfrm>
          <a:off x="179512" y="980728"/>
          <a:ext cx="8910240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65063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7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1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4" y="316107"/>
            <a:ext cx="724012" cy="664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-252535" y="-99392"/>
            <a:ext cx="9721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Качественные показатели </a:t>
            </a: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профессионального роста 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педагогических </a:t>
            </a: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работников </a:t>
            </a:r>
            <a:r>
              <a:rPr lang="ru-RU" altLang="ru-RU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Чистопольского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муниципального </a:t>
            </a: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района 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и Республики Татарстан </a:t>
            </a:r>
            <a:endParaRPr lang="ru-RU" altLang="ru-RU" b="1" dirty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10400" y="6492877"/>
            <a:ext cx="21336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7</a:t>
            </a:fld>
            <a:endParaRPr lang="ru-RU" dirty="0"/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285519435"/>
              </p:ext>
            </p:extLst>
          </p:nvPr>
        </p:nvGraphicFramePr>
        <p:xfrm>
          <a:off x="107503" y="980728"/>
          <a:ext cx="8856985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27138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831396" cy="6858000"/>
          </a:xfrm>
          <a:prstGeom prst="rect">
            <a:avLst/>
          </a:prstGeom>
        </p:spPr>
      </p:pic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805814" y="122149"/>
            <a:ext cx="8252820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Сравнительные показатели по </a:t>
            </a:r>
          </a:p>
          <a:p>
            <a:pPr algn="ctr"/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наличию </a:t>
            </a:r>
            <a:r>
              <a:rPr lang="ru-RU" sz="2300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высшей квалификационной категории</a:t>
            </a:r>
          </a:p>
        </p:txBody>
      </p:sp>
      <p:graphicFrame>
        <p:nvGraphicFramePr>
          <p:cNvPr id="6147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0225456"/>
              </p:ext>
            </p:extLst>
          </p:nvPr>
        </p:nvGraphicFramePr>
        <p:xfrm>
          <a:off x="390116" y="981075"/>
          <a:ext cx="8668518" cy="53282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" name="Лист" r:id="rId5" imgW="8077146" imgH="6019889" progId="Excel.Sheet.12">
                  <p:embed/>
                </p:oleObj>
              </mc:Choice>
              <mc:Fallback>
                <p:oleObj name="Лист" r:id="rId5" imgW="8077146" imgH="6019889" progId="Excel.Sheet.12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116" y="981075"/>
                        <a:ext cx="8668518" cy="532824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Содержимое 3" descr="IMG_0509"/>
          <p:cNvPicPr>
            <a:picLocks/>
          </p:cNvPicPr>
          <p:nvPr/>
        </p:nvPicPr>
        <p:blipFill>
          <a:blip r:embed="rId7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4300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5" name="Рисунок 4" descr="IMG_0509"/>
          <p:cNvPicPr/>
          <p:nvPr/>
        </p:nvPicPr>
        <p:blipFill>
          <a:blip r:embed="rId8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pic>
        <p:nvPicPr>
          <p:cNvPr id="10" name="Picture 2" descr="C:\Users\Afanaseva\Desktop\сам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05813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98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300" y="55434"/>
            <a:ext cx="1181630" cy="6741368"/>
          </a:xfrm>
          <a:prstGeom prst="rect">
            <a:avLst/>
          </a:prstGeom>
        </p:spPr>
      </p:pic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987447" y="94137"/>
            <a:ext cx="807118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ru-RU" sz="2000" b="1" dirty="0">
                <a:solidFill>
                  <a:schemeClr val="tx2"/>
                </a:solidFill>
              </a:rPr>
              <a:t>Рейтинг муниципальных </a:t>
            </a:r>
            <a:r>
              <a:rPr lang="ru-RU" sz="2000" b="1" dirty="0" smtClean="0">
                <a:solidFill>
                  <a:schemeClr val="tx2"/>
                </a:solidFill>
              </a:rPr>
              <a:t>образований</a:t>
            </a:r>
          </a:p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 </a:t>
            </a:r>
            <a:r>
              <a:rPr lang="ru-RU" sz="2000" b="1" dirty="0">
                <a:solidFill>
                  <a:schemeClr val="tx2"/>
                </a:solidFill>
              </a:rPr>
              <a:t>по наличию высшей </a:t>
            </a:r>
            <a:r>
              <a:rPr lang="ru-RU" sz="2000" b="1" dirty="0" smtClean="0">
                <a:solidFill>
                  <a:schemeClr val="tx2"/>
                </a:solidFill>
              </a:rPr>
              <a:t>квалификационной категории - 30 место</a:t>
            </a:r>
            <a:endParaRPr lang="ru-RU" sz="2000" b="1" dirty="0">
              <a:solidFill>
                <a:schemeClr val="tx2"/>
              </a:solidFill>
            </a:endParaRPr>
          </a:p>
        </p:txBody>
      </p:sp>
      <p:pic>
        <p:nvPicPr>
          <p:cNvPr id="4" name="Содержимое 3" descr="IMG_0509"/>
          <p:cNvPicPr>
            <a:picLocks/>
          </p:cNvPicPr>
          <p:nvPr/>
        </p:nvPicPr>
        <p:blipFill>
          <a:blip r:embed="rId3" cstate="print">
            <a:lum bright="25000"/>
          </a:blip>
          <a:srcRect t="17543" r="31723" b="45475"/>
          <a:stretch>
            <a:fillRect/>
          </a:stretch>
        </p:blipFill>
        <p:spPr bwMode="auto">
          <a:xfrm>
            <a:off x="-4300" y="5849888"/>
            <a:ext cx="5040560" cy="10081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5" name="Рисунок 4" descr="IMG_0509"/>
          <p:cNvPicPr/>
          <p:nvPr/>
        </p:nvPicPr>
        <p:blipFill>
          <a:blip r:embed="rId4" cstate="print">
            <a:lum bright="54000"/>
          </a:blip>
          <a:srcRect l="66109" t="17570" b="45448"/>
          <a:stretch>
            <a:fillRect/>
          </a:stretch>
        </p:blipFill>
        <p:spPr bwMode="auto">
          <a:xfrm>
            <a:off x="4918682" y="5849888"/>
            <a:ext cx="4032448" cy="104438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126594" y="5865907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Управление образования </a:t>
            </a:r>
            <a:endParaRPr lang="ru-RU" sz="1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  <a:p>
            <a:pPr algn="ctr"/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Исполнительного </a:t>
            </a:r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комитета </a:t>
            </a:r>
          </a:p>
          <a:p>
            <a:pPr algn="ctr"/>
            <a:r>
              <a:rPr lang="ru-RU" sz="1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Чистопольского муниципального района </a:t>
            </a:r>
            <a:r>
              <a:rPr lang="ru-RU" sz="1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</a:rPr>
              <a:t>РТ</a:t>
            </a:r>
          </a:p>
          <a:p>
            <a:pPr algn="ctr"/>
            <a:endParaRPr lang="ru-RU" sz="1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64192"/>
            <a:ext cx="8843626" cy="577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C:\Users\Afanaseva\Desktop\сам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5434"/>
            <a:ext cx="879943" cy="90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073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19954</TotalTime>
  <Words>1256</Words>
  <Application>Microsoft Office PowerPoint</Application>
  <PresentationFormat>Экран (4:3)</PresentationFormat>
  <Paragraphs>552</Paragraphs>
  <Slides>30</Slides>
  <Notes>11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2" baseType="lpstr">
      <vt:lpstr>Тема Office</vt:lpstr>
      <vt:lpstr>Лист</vt:lpstr>
      <vt:lpstr>Заседание экспертной комиссии аттестационной комиссии  Министерства образования и науки Республики Татарстан  по Чистопольскому муниципальному району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КОМПЬЮТЕРНОЕ ТЕСТИРОВАНИЕ НА ПОРТАЛЕ edu.tatar.ru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образования г. Набережные Челны</dc:title>
  <dc:creator>Vladimir</dc:creator>
  <cp:lastModifiedBy>Otdel</cp:lastModifiedBy>
  <cp:revision>1046</cp:revision>
  <cp:lastPrinted>2017-11-27T12:29:00Z</cp:lastPrinted>
  <dcterms:created xsi:type="dcterms:W3CDTF">2013-02-06T07:02:31Z</dcterms:created>
  <dcterms:modified xsi:type="dcterms:W3CDTF">2018-11-30T08:52:14Z</dcterms:modified>
</cp:coreProperties>
</file>