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44" r:id="rId2"/>
    <p:sldId id="506" r:id="rId3"/>
    <p:sldId id="764" r:id="rId4"/>
    <p:sldId id="766" r:id="rId5"/>
    <p:sldId id="749" r:id="rId6"/>
    <p:sldId id="750" r:id="rId7"/>
    <p:sldId id="751" r:id="rId8"/>
    <p:sldId id="767" r:id="rId9"/>
    <p:sldId id="768" r:id="rId10"/>
    <p:sldId id="756" r:id="rId11"/>
    <p:sldId id="761" r:id="rId12"/>
    <p:sldId id="757" r:id="rId13"/>
    <p:sldId id="758" r:id="rId14"/>
    <p:sldId id="769" r:id="rId15"/>
    <p:sldId id="762" r:id="rId16"/>
    <p:sldId id="772" r:id="rId17"/>
    <p:sldId id="775" r:id="rId18"/>
    <p:sldId id="773" r:id="rId19"/>
    <p:sldId id="774" r:id="rId20"/>
    <p:sldId id="755" r:id="rId21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MMustafin" initials="D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821"/>
    <a:srgbClr val="FF5050"/>
    <a:srgbClr val="206A33"/>
    <a:srgbClr val="0902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87327" autoAdjust="0"/>
  </p:normalViewPr>
  <p:slideViewPr>
    <p:cSldViewPr showGuides="1">
      <p:cViewPr>
        <p:scale>
          <a:sx n="70" d="100"/>
          <a:sy n="70" d="100"/>
        </p:scale>
        <p:origin x="-504" y="-3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2013-2014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всего имеют категории</c:v>
                </c:pt>
                <c:pt idx="1">
                  <c:v>высшая категория</c:v>
                </c:pt>
                <c:pt idx="2">
                  <c:v>первая категория</c:v>
                </c:pt>
                <c:pt idx="3">
                  <c:v>вторая категория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74</c:v>
                </c:pt>
                <c:pt idx="1">
                  <c:v>13</c:v>
                </c:pt>
                <c:pt idx="2">
                  <c:v>55</c:v>
                </c:pt>
                <c:pt idx="3">
                  <c:v>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2014-2015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всего имеют категории</c:v>
                </c:pt>
                <c:pt idx="1">
                  <c:v>высшая категория</c:v>
                </c:pt>
                <c:pt idx="2">
                  <c:v>первая категория</c:v>
                </c:pt>
                <c:pt idx="3">
                  <c:v>вторая категория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70</c:v>
                </c:pt>
                <c:pt idx="1">
                  <c:v>14</c:v>
                </c:pt>
                <c:pt idx="2">
                  <c:v>56</c:v>
                </c:pt>
                <c:pt idx="3">
                  <c:v>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2015-2016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всего имеют категории</c:v>
                </c:pt>
                <c:pt idx="1">
                  <c:v>высшая категория</c:v>
                </c:pt>
                <c:pt idx="2">
                  <c:v>первая категория</c:v>
                </c:pt>
                <c:pt idx="3">
                  <c:v>вторая категория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72</c:v>
                </c:pt>
                <c:pt idx="1">
                  <c:v>14</c:v>
                </c:pt>
                <c:pt idx="2">
                  <c:v>58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0934656"/>
        <c:axId val="111055232"/>
      </c:barChart>
      <c:catAx>
        <c:axId val="11093465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11055232"/>
        <c:crosses val="autoZero"/>
        <c:auto val="1"/>
        <c:lblAlgn val="ctr"/>
        <c:lblOffset val="100"/>
        <c:noMultiLvlLbl val="0"/>
      </c:catAx>
      <c:valAx>
        <c:axId val="11105523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1093465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5.2386918505204589E-3"/>
                  <c:y val="-1.56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1.87499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6.9849224673606764E-3"/>
                  <c:y val="-9.37499999999999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</c:strCache>
            </c:strRef>
          </c:cat>
          <c:val>
            <c:numRef>
              <c:f>Лист1!$B$2:$B$4</c:f>
              <c:numCache>
                <c:formatCode>0.0%</c:formatCode>
                <c:ptCount val="3"/>
                <c:pt idx="0">
                  <c:v>0.74</c:v>
                </c:pt>
                <c:pt idx="1">
                  <c:v>0.7</c:v>
                </c:pt>
                <c:pt idx="2">
                  <c:v>0.72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высшая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6.9849224673606122E-3"/>
                  <c:y val="7.1874999999999994E-2"/>
                </c:manualLayout>
              </c:layout>
              <c:spPr/>
              <c:txPr>
                <a:bodyPr/>
                <a:lstStyle/>
                <a:p>
                  <a:pPr>
                    <a:defRPr sz="14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7311530842007646E-3"/>
                  <c:y val="8.4375000000000006E-2"/>
                </c:manualLayout>
              </c:layout>
              <c:spPr/>
              <c:txPr>
                <a:bodyPr/>
                <a:lstStyle/>
                <a:p>
                  <a:pPr>
                    <a:defRPr sz="14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3969844934721224E-2"/>
                  <c:y val="9.0624999999999997E-2"/>
                </c:manualLayout>
              </c:layout>
              <c:spPr/>
              <c:txPr>
                <a:bodyPr/>
                <a:lstStyle/>
                <a:p>
                  <a:pPr>
                    <a:defRPr sz="14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</c:strCache>
            </c:strRef>
          </c:cat>
          <c:val>
            <c:numRef>
              <c:f>Лист1!$C$2:$C$4</c:f>
              <c:numCache>
                <c:formatCode>0.0%</c:formatCode>
                <c:ptCount val="3"/>
                <c:pt idx="0">
                  <c:v>0.13</c:v>
                </c:pt>
                <c:pt idx="1">
                  <c:v>0.14000000000000001</c:v>
                </c:pt>
                <c:pt idx="2">
                  <c:v>0.14000000000000001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первая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</c:strCache>
            </c:strRef>
          </c:cat>
          <c:val>
            <c:numRef>
              <c:f>Лист1!$D$2:$D$4</c:f>
              <c:numCache>
                <c:formatCode>0.0%</c:formatCode>
                <c:ptCount val="3"/>
                <c:pt idx="0">
                  <c:v>0.55000000000000004</c:v>
                </c:pt>
                <c:pt idx="1">
                  <c:v>0.56000000000000005</c:v>
                </c:pt>
                <c:pt idx="2">
                  <c:v>0.57999999999999996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1422848"/>
        <c:axId val="21424384"/>
        <c:axId val="0"/>
      </c:bar3DChart>
      <c:catAx>
        <c:axId val="21422848"/>
        <c:scaling>
          <c:orientation val="minMax"/>
        </c:scaling>
        <c:delete val="0"/>
        <c:axPos val="b"/>
        <c:majorTickMark val="out"/>
        <c:minorTickMark val="none"/>
        <c:tickLblPos val="nextTo"/>
        <c:crossAx val="21424384"/>
        <c:crosses val="autoZero"/>
        <c:auto val="1"/>
        <c:lblAlgn val="ctr"/>
        <c:lblOffset val="100"/>
        <c:noMultiLvlLbl val="0"/>
      </c:catAx>
      <c:valAx>
        <c:axId val="21424384"/>
        <c:scaling>
          <c:orientation val="minMax"/>
        </c:scaling>
        <c:delete val="1"/>
        <c:axPos val="l"/>
        <c:numFmt formatCode="0.0%" sourceLinked="1"/>
        <c:majorTickMark val="out"/>
        <c:minorTickMark val="none"/>
        <c:tickLblPos val="nextTo"/>
        <c:crossAx val="2142284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9163517952418021E-2"/>
          <c:y val="1.6826963786268769E-2"/>
          <c:w val="0.93672271061575563"/>
          <c:h val="0.48408275439215842"/>
        </c:manualLayout>
      </c:layout>
      <c:barChart>
        <c:barDir val="col"/>
        <c:grouping val="stack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8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8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19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20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21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22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23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24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25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26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27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28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29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30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31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32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33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34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35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36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37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38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39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4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4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4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43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44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45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46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47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48"/>
            <c:invertIfNegative val="0"/>
            <c:bubble3D val="0"/>
            <c:spPr>
              <a:solidFill>
                <a:srgbClr val="00B050"/>
              </a:solidFill>
            </c:spPr>
          </c:dPt>
          <c:cat>
            <c:strRef>
              <c:f>Лист1!$C$4:$C$52</c:f>
              <c:strCache>
                <c:ptCount val="49"/>
                <c:pt idx="0">
                  <c:v>Алексеевский</c:v>
                </c:pt>
                <c:pt idx="1">
                  <c:v>Бавлинский</c:v>
                </c:pt>
                <c:pt idx="2">
                  <c:v>Алькеевский</c:v>
                </c:pt>
                <c:pt idx="3">
                  <c:v>Балтасинский</c:v>
                </c:pt>
                <c:pt idx="4">
                  <c:v>Н.Шешминский</c:v>
                </c:pt>
                <c:pt idx="5">
                  <c:v>Спасский</c:v>
                </c:pt>
                <c:pt idx="6">
                  <c:v>Агрызский</c:v>
                </c:pt>
                <c:pt idx="7">
                  <c:v>Сабинский</c:v>
                </c:pt>
                <c:pt idx="8">
                  <c:v>Нижнекамский УО</c:v>
                </c:pt>
                <c:pt idx="9">
                  <c:v>Мамадышский</c:v>
                </c:pt>
                <c:pt idx="10">
                  <c:v>Советский</c:v>
                </c:pt>
                <c:pt idx="11">
                  <c:v>Актанышский</c:v>
                </c:pt>
                <c:pt idx="12">
                  <c:v>Бугульминский</c:v>
                </c:pt>
                <c:pt idx="13">
                  <c:v>Лаишевский</c:v>
                </c:pt>
                <c:pt idx="14">
                  <c:v>Черемшанский</c:v>
                </c:pt>
                <c:pt idx="15">
                  <c:v>Авиастроительный Ново-Савиновский</c:v>
                </c:pt>
                <c:pt idx="16">
                  <c:v>Вахитовский -Приволжский</c:v>
                </c:pt>
                <c:pt idx="17">
                  <c:v>Кировский -Московский</c:v>
                </c:pt>
                <c:pt idx="18">
                  <c:v>Лениногорский</c:v>
                </c:pt>
                <c:pt idx="19">
                  <c:v>Р.Слободский</c:v>
                </c:pt>
                <c:pt idx="20">
                  <c:v>Буинский</c:v>
                </c:pt>
                <c:pt idx="21">
                  <c:v>Ютазинский</c:v>
                </c:pt>
                <c:pt idx="22">
                  <c:v>Елабужский</c:v>
                </c:pt>
                <c:pt idx="23">
                  <c:v>Муслюмовский</c:v>
                </c:pt>
                <c:pt idx="24">
                  <c:v>К.Устьинский</c:v>
                </c:pt>
                <c:pt idx="25">
                  <c:v>Сармановский</c:v>
                </c:pt>
                <c:pt idx="26">
                  <c:v>Альметьевский</c:v>
                </c:pt>
                <c:pt idx="27">
                  <c:v>Заинский</c:v>
                </c:pt>
                <c:pt idx="28">
                  <c:v>Менделеевский</c:v>
                </c:pt>
                <c:pt idx="29">
                  <c:v>Мензелинский</c:v>
                </c:pt>
                <c:pt idx="30">
                  <c:v>Тюлячинский</c:v>
                </c:pt>
                <c:pt idx="31">
                  <c:v>Азнакаевский</c:v>
                </c:pt>
                <c:pt idx="32">
                  <c:v>Аксубаевский</c:v>
                </c:pt>
                <c:pt idx="33">
                  <c:v>Пестречинский</c:v>
                </c:pt>
                <c:pt idx="34">
                  <c:v>Чистопольский</c:v>
                </c:pt>
                <c:pt idx="35">
                  <c:v>Атнинский</c:v>
                </c:pt>
                <c:pt idx="36">
                  <c:v>Высокогорский</c:v>
                </c:pt>
                <c:pt idx="37">
                  <c:v>Тетюшский</c:v>
                </c:pt>
                <c:pt idx="38">
                  <c:v>Тукаевский</c:v>
                </c:pt>
                <c:pt idx="39">
                  <c:v>г.Нижнекамск удо</c:v>
                </c:pt>
                <c:pt idx="40">
                  <c:v>Апастовский</c:v>
                </c:pt>
                <c:pt idx="41">
                  <c:v>Дрожжановский</c:v>
                </c:pt>
                <c:pt idx="42">
                  <c:v>Кукморский</c:v>
                </c:pt>
                <c:pt idx="43">
                  <c:v>Нурлатский</c:v>
                </c:pt>
                <c:pt idx="44">
                  <c:v>г.Наб.Челны  уо</c:v>
                </c:pt>
                <c:pt idx="45">
                  <c:v>В.Услонский</c:v>
                </c:pt>
                <c:pt idx="46">
                  <c:v>Зеленодольский</c:v>
                </c:pt>
                <c:pt idx="47">
                  <c:v>Кайбицкий</c:v>
                </c:pt>
                <c:pt idx="48">
                  <c:v>Арский</c:v>
                </c:pt>
              </c:strCache>
            </c:strRef>
          </c:cat>
          <c:val>
            <c:numRef>
              <c:f>Лист1!$D$4:$D$52</c:f>
              <c:numCache>
                <c:formatCode>General</c:formatCode>
                <c:ptCount val="49"/>
                <c:pt idx="0">
                  <c:v>37</c:v>
                </c:pt>
                <c:pt idx="1">
                  <c:v>53</c:v>
                </c:pt>
                <c:pt idx="2">
                  <c:v>58</c:v>
                </c:pt>
                <c:pt idx="3">
                  <c:v>58</c:v>
                </c:pt>
                <c:pt idx="4">
                  <c:v>59</c:v>
                </c:pt>
                <c:pt idx="5">
                  <c:v>59</c:v>
                </c:pt>
                <c:pt idx="6">
                  <c:v>60</c:v>
                </c:pt>
                <c:pt idx="7">
                  <c:v>61</c:v>
                </c:pt>
                <c:pt idx="8">
                  <c:v>62</c:v>
                </c:pt>
                <c:pt idx="9">
                  <c:v>63</c:v>
                </c:pt>
                <c:pt idx="10">
                  <c:v>63</c:v>
                </c:pt>
                <c:pt idx="11">
                  <c:v>64</c:v>
                </c:pt>
                <c:pt idx="12">
                  <c:v>64</c:v>
                </c:pt>
                <c:pt idx="13">
                  <c:v>64</c:v>
                </c:pt>
                <c:pt idx="14">
                  <c:v>64</c:v>
                </c:pt>
                <c:pt idx="15">
                  <c:v>64</c:v>
                </c:pt>
                <c:pt idx="16">
                  <c:v>64</c:v>
                </c:pt>
                <c:pt idx="17">
                  <c:v>64</c:v>
                </c:pt>
                <c:pt idx="18">
                  <c:v>65</c:v>
                </c:pt>
                <c:pt idx="19">
                  <c:v>65</c:v>
                </c:pt>
                <c:pt idx="20">
                  <c:v>66</c:v>
                </c:pt>
                <c:pt idx="21">
                  <c:v>66</c:v>
                </c:pt>
                <c:pt idx="22">
                  <c:v>68</c:v>
                </c:pt>
                <c:pt idx="23">
                  <c:v>68</c:v>
                </c:pt>
                <c:pt idx="24">
                  <c:v>69</c:v>
                </c:pt>
                <c:pt idx="25">
                  <c:v>70</c:v>
                </c:pt>
                <c:pt idx="26">
                  <c:v>71</c:v>
                </c:pt>
                <c:pt idx="27">
                  <c:v>71</c:v>
                </c:pt>
                <c:pt idx="28">
                  <c:v>71</c:v>
                </c:pt>
                <c:pt idx="29">
                  <c:v>71</c:v>
                </c:pt>
                <c:pt idx="30">
                  <c:v>71</c:v>
                </c:pt>
                <c:pt idx="31">
                  <c:v>72</c:v>
                </c:pt>
                <c:pt idx="32">
                  <c:v>72</c:v>
                </c:pt>
                <c:pt idx="33">
                  <c:v>72</c:v>
                </c:pt>
                <c:pt idx="34">
                  <c:v>72</c:v>
                </c:pt>
                <c:pt idx="35">
                  <c:v>73</c:v>
                </c:pt>
                <c:pt idx="36">
                  <c:v>73</c:v>
                </c:pt>
                <c:pt idx="37">
                  <c:v>74</c:v>
                </c:pt>
                <c:pt idx="38">
                  <c:v>74</c:v>
                </c:pt>
                <c:pt idx="39">
                  <c:v>74.3</c:v>
                </c:pt>
                <c:pt idx="40">
                  <c:v>76</c:v>
                </c:pt>
                <c:pt idx="41">
                  <c:v>78</c:v>
                </c:pt>
                <c:pt idx="42">
                  <c:v>80</c:v>
                </c:pt>
                <c:pt idx="43">
                  <c:v>80</c:v>
                </c:pt>
                <c:pt idx="44">
                  <c:v>80</c:v>
                </c:pt>
                <c:pt idx="45">
                  <c:v>85</c:v>
                </c:pt>
                <c:pt idx="46">
                  <c:v>89</c:v>
                </c:pt>
                <c:pt idx="47">
                  <c:v>90</c:v>
                </c:pt>
                <c:pt idx="48">
                  <c:v>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202432"/>
        <c:axId val="21203968"/>
      </c:barChart>
      <c:catAx>
        <c:axId val="2120243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21203968"/>
        <c:crosses val="autoZero"/>
        <c:auto val="1"/>
        <c:lblAlgn val="ctr"/>
        <c:lblOffset val="100"/>
        <c:tickLblSkip val="1"/>
        <c:noMultiLvlLbl val="0"/>
      </c:catAx>
      <c:valAx>
        <c:axId val="212039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2120243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89565E-5904-41F6-B13F-9BC08D5DEC86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F5080D61-89B5-4F05-A04E-731398146675}">
      <dgm:prSet phldrT="[Текст]" custT="1"/>
      <dgm:spPr/>
      <dgm:t>
        <a:bodyPr/>
        <a:lstStyle/>
        <a:p>
          <a:pPr algn="ctr" rtl="0" fontAlgn="base">
            <a:spcBef>
              <a:spcPct val="0"/>
            </a:spcBef>
            <a:spcAft>
              <a:spcPct val="0"/>
            </a:spcAft>
          </a:pPr>
          <a:r>
            <a:rPr lang="ru-RU" sz="16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gm:t>
    </dgm:pt>
    <dgm:pt modelId="{74D4115A-8387-4C3C-99DF-AE89856EB759}" type="parTrans" cxnId="{ABEEBA17-0E95-443F-A5D0-3DA710A27851}">
      <dgm:prSet/>
      <dgm:spPr/>
      <dgm:t>
        <a:bodyPr/>
        <a:lstStyle/>
        <a:p>
          <a:endParaRPr lang="ru-RU"/>
        </a:p>
      </dgm:t>
    </dgm:pt>
    <dgm:pt modelId="{4330AF96-FDCE-46C3-B3E3-7F04A79C56DC}" type="sibTrans" cxnId="{ABEEBA17-0E95-443F-A5D0-3DA710A27851}">
      <dgm:prSet/>
      <dgm:spPr/>
      <dgm:t>
        <a:bodyPr/>
        <a:lstStyle/>
        <a:p>
          <a:endParaRPr lang="ru-RU"/>
        </a:p>
      </dgm:t>
    </dgm:pt>
    <dgm:pt modelId="{C4F3D5BD-19A6-431E-9F1A-0F697B462129}">
      <dgm:prSet phldrT="[Текст]" custT="1"/>
      <dgm:spPr/>
      <dgm:t>
        <a:bodyPr/>
        <a:lstStyle/>
        <a:p>
          <a:pPr marL="0" algn="ctr" defTabSz="914400" rtl="0" eaLnBrk="1" fontAlgn="base" latinLnBrk="0" hangingPunct="1">
            <a:spcBef>
              <a:spcPct val="0"/>
            </a:spcBef>
            <a:spcAft>
              <a:spcPct val="0"/>
            </a:spcAft>
          </a:pPr>
          <a:r>
            <a:rPr lang="ru-RU" sz="14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Муниципальный район</a:t>
          </a:r>
          <a:endParaRPr lang="en-US" sz="1400" b="1" kern="1200" dirty="0" smtClean="0">
            <a:solidFill>
              <a:schemeClr val="tx1">
                <a:lumMod val="65000"/>
                <a:lumOff val="3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algn="l" defTabSz="1778000"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gm:t>
    </dgm:pt>
    <dgm:pt modelId="{01AA0530-0E16-470A-9A4C-DCA10A5601EB}" type="parTrans" cxnId="{3EE5D507-3DFD-4B95-8B7A-7F5B7F10D2CD}">
      <dgm:prSet/>
      <dgm:spPr/>
      <dgm:t>
        <a:bodyPr/>
        <a:lstStyle/>
        <a:p>
          <a:endParaRPr lang="ru-RU"/>
        </a:p>
      </dgm:t>
    </dgm:pt>
    <dgm:pt modelId="{BF970041-27C2-4E95-9D38-A864729099E9}" type="sibTrans" cxnId="{3EE5D507-3DFD-4B95-8B7A-7F5B7F10D2CD}">
      <dgm:prSet/>
      <dgm:spPr/>
      <dgm:t>
        <a:bodyPr/>
        <a:lstStyle/>
        <a:p>
          <a:endParaRPr lang="ru-RU"/>
        </a:p>
      </dgm:t>
    </dgm:pt>
    <dgm:pt modelId="{44C0870B-B788-4202-924D-DC1B8BBB8EF3}">
      <dgm:prSet/>
      <dgm:spPr/>
      <dgm:t>
        <a:bodyPr/>
        <a:lstStyle/>
        <a:p>
          <a:endParaRPr lang="ru-RU"/>
        </a:p>
      </dgm:t>
    </dgm:pt>
    <dgm:pt modelId="{79A68562-90EE-4584-A3CC-53F8B58B69EE}" type="parTrans" cxnId="{7495B282-EB6F-4484-81E6-B27ECD7FA93D}">
      <dgm:prSet/>
      <dgm:spPr/>
      <dgm:t>
        <a:bodyPr/>
        <a:lstStyle/>
        <a:p>
          <a:endParaRPr lang="ru-RU"/>
        </a:p>
      </dgm:t>
    </dgm:pt>
    <dgm:pt modelId="{FB7CD4CE-1C68-4826-9CCF-136395FE7737}" type="sibTrans" cxnId="{7495B282-EB6F-4484-81E6-B27ECD7FA93D}">
      <dgm:prSet/>
      <dgm:spPr/>
      <dgm:t>
        <a:bodyPr/>
        <a:lstStyle/>
        <a:p>
          <a:endParaRPr lang="ru-RU"/>
        </a:p>
      </dgm:t>
    </dgm:pt>
    <dgm:pt modelId="{14ABC2B3-56D0-4CE2-8908-5B8F6BDD427D}">
      <dgm:prSet/>
      <dgm:spPr/>
      <dgm:t>
        <a:bodyPr/>
        <a:lstStyle/>
        <a:p>
          <a:endParaRPr lang="ru-RU"/>
        </a:p>
      </dgm:t>
    </dgm:pt>
    <dgm:pt modelId="{394F8A82-B828-459D-84F2-B0BDE1DEF2F2}" type="parTrans" cxnId="{C48A1BBE-18FA-4A93-9EC2-4327FA66D577}">
      <dgm:prSet/>
      <dgm:spPr/>
      <dgm:t>
        <a:bodyPr/>
        <a:lstStyle/>
        <a:p>
          <a:endParaRPr lang="ru-RU"/>
        </a:p>
      </dgm:t>
    </dgm:pt>
    <dgm:pt modelId="{B35FC844-7147-46E1-BCC2-1A04DF3B8AEB}" type="sibTrans" cxnId="{C48A1BBE-18FA-4A93-9EC2-4327FA66D577}">
      <dgm:prSet/>
      <dgm:spPr/>
      <dgm:t>
        <a:bodyPr/>
        <a:lstStyle/>
        <a:p>
          <a:endParaRPr lang="ru-RU"/>
        </a:p>
      </dgm:t>
    </dgm:pt>
    <dgm:pt modelId="{3A3E3121-0D35-45AB-8BA2-7BE3C752CF2F}" type="pres">
      <dgm:prSet presAssocID="{4B89565E-5904-41F6-B13F-9BC08D5DEC86}" presName="arrowDiagram" presStyleCnt="0">
        <dgm:presLayoutVars>
          <dgm:chMax val="5"/>
          <dgm:dir/>
          <dgm:resizeHandles val="exact"/>
        </dgm:presLayoutVars>
      </dgm:prSet>
      <dgm:spPr/>
    </dgm:pt>
    <dgm:pt modelId="{486C02DB-97F0-47E5-AE41-DC8D2C1A3A07}" type="pres">
      <dgm:prSet presAssocID="{4B89565E-5904-41F6-B13F-9BC08D5DEC86}" presName="arrow" presStyleLbl="bgShp" presStyleIdx="0" presStyleCnt="1" custScaleX="110502" custScaleY="91175" custLinFactNeighborX="13396" custLinFactNeighborY="-22794"/>
      <dgm:spPr/>
      <dgm:t>
        <a:bodyPr/>
        <a:lstStyle/>
        <a:p>
          <a:endParaRPr lang="ru-RU"/>
        </a:p>
      </dgm:t>
    </dgm:pt>
    <dgm:pt modelId="{3FB8D9BF-6390-4558-A771-FF27BC13679C}" type="pres">
      <dgm:prSet presAssocID="{4B89565E-5904-41F6-B13F-9BC08D5DEC86}" presName="arrowDiagram4" presStyleCnt="0"/>
      <dgm:spPr/>
    </dgm:pt>
    <dgm:pt modelId="{49AB1F06-67F9-4C9A-B494-2B434C7040BF}" type="pres">
      <dgm:prSet presAssocID="{F5080D61-89B5-4F05-A04E-731398146675}" presName="bullet4a" presStyleLbl="node1" presStyleIdx="0" presStyleCnt="4" custLinFactX="152217" custLinFactNeighborX="200000" custLinFactNeighborY="-558"/>
      <dgm:spPr/>
    </dgm:pt>
    <dgm:pt modelId="{05846817-5CB4-4F1B-A803-138D83F8350D}" type="pres">
      <dgm:prSet presAssocID="{F5080D61-89B5-4F05-A04E-731398146675}" presName="textBox4a" presStyleLbl="revTx" presStyleIdx="0" presStyleCnt="4" custScaleX="156152" custScaleY="39263" custLinFactNeighborX="48093" custLinFactNeighborY="-181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BE2196-4E3B-451D-ABAB-8565D1C1428B}" type="pres">
      <dgm:prSet presAssocID="{44C0870B-B788-4202-924D-DC1B8BBB8EF3}" presName="bullet4b" presStyleLbl="node1" presStyleIdx="1" presStyleCnt="4" custLinFactX="100000" custLinFactNeighborX="163689" custLinFactNeighborY="5829"/>
      <dgm:spPr/>
    </dgm:pt>
    <dgm:pt modelId="{4C7C2C6E-0935-4800-9040-E1CBD884E9F4}" type="pres">
      <dgm:prSet presAssocID="{44C0870B-B788-4202-924D-DC1B8BBB8EF3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6DE684-9329-4FE3-985B-CB5A58EF6A51}" type="pres">
      <dgm:prSet presAssocID="{C4F3D5BD-19A6-431E-9F1A-0F697B462129}" presName="bullet4c" presStyleLbl="node1" presStyleIdx="2" presStyleCnt="4" custLinFactX="88799" custLinFactNeighborX="100000" custLinFactNeighborY="12571"/>
      <dgm:spPr/>
      <dgm:t>
        <a:bodyPr/>
        <a:lstStyle/>
        <a:p>
          <a:endParaRPr lang="ru-RU"/>
        </a:p>
      </dgm:t>
    </dgm:pt>
    <dgm:pt modelId="{8FCC2E5A-DE4A-47E7-8D94-231FA4E0FE7A}" type="pres">
      <dgm:prSet presAssocID="{C4F3D5BD-19A6-431E-9F1A-0F697B462129}" presName="textBox4c" presStyleLbl="revTx" presStyleIdx="2" presStyleCnt="4" custScaleX="179380" custScaleY="18828" custLinFactNeighborX="72213" custLinFactNeighborY="-224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C73BCB-6D48-4E49-8D7A-ED5ECA17C4CE}" type="pres">
      <dgm:prSet presAssocID="{14ABC2B3-56D0-4CE2-8908-5B8F6BDD427D}" presName="bullet4d" presStyleLbl="node1" presStyleIdx="3" presStyleCnt="4" custScaleX="129884" custScaleY="141098" custLinFactX="200000" custLinFactNeighborX="276650" custLinFactNeighborY="-61622"/>
      <dgm:spPr/>
      <dgm:t>
        <a:bodyPr/>
        <a:lstStyle/>
        <a:p>
          <a:endParaRPr lang="ru-RU"/>
        </a:p>
      </dgm:t>
    </dgm:pt>
    <dgm:pt modelId="{095F3FB7-B084-40A9-A874-25EBCDB9FF61}" type="pres">
      <dgm:prSet presAssocID="{14ABC2B3-56D0-4CE2-8908-5B8F6BDD427D}" presName="textBox4d" presStyleLbl="revTx" presStyleIdx="3" presStyleCnt="4" custLinFactNeighborX="-21723" custLinFactNeighborY="-32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6E595C-17AF-4CAE-A6E4-437B1BEBC370}" type="presOf" srcId="{44C0870B-B788-4202-924D-DC1B8BBB8EF3}" destId="{4C7C2C6E-0935-4800-9040-E1CBD884E9F4}" srcOrd="0" destOrd="0" presId="urn:microsoft.com/office/officeart/2005/8/layout/arrow2"/>
    <dgm:cxn modelId="{7495B282-EB6F-4484-81E6-B27ECD7FA93D}" srcId="{4B89565E-5904-41F6-B13F-9BC08D5DEC86}" destId="{44C0870B-B788-4202-924D-DC1B8BBB8EF3}" srcOrd="1" destOrd="0" parTransId="{79A68562-90EE-4584-A3CC-53F8B58B69EE}" sibTransId="{FB7CD4CE-1C68-4826-9CCF-136395FE7737}"/>
    <dgm:cxn modelId="{3EE5D507-3DFD-4B95-8B7A-7F5B7F10D2CD}" srcId="{4B89565E-5904-41F6-B13F-9BC08D5DEC86}" destId="{C4F3D5BD-19A6-431E-9F1A-0F697B462129}" srcOrd="2" destOrd="0" parTransId="{01AA0530-0E16-470A-9A4C-DCA10A5601EB}" sibTransId="{BF970041-27C2-4E95-9D38-A864729099E9}"/>
    <dgm:cxn modelId="{C7A93E39-D2DA-4287-9B98-5D33DF638388}" type="presOf" srcId="{14ABC2B3-56D0-4CE2-8908-5B8F6BDD427D}" destId="{095F3FB7-B084-40A9-A874-25EBCDB9FF61}" srcOrd="0" destOrd="0" presId="urn:microsoft.com/office/officeart/2005/8/layout/arrow2"/>
    <dgm:cxn modelId="{ABEEBA17-0E95-443F-A5D0-3DA710A27851}" srcId="{4B89565E-5904-41F6-B13F-9BC08D5DEC86}" destId="{F5080D61-89B5-4F05-A04E-731398146675}" srcOrd="0" destOrd="0" parTransId="{74D4115A-8387-4C3C-99DF-AE89856EB759}" sibTransId="{4330AF96-FDCE-46C3-B3E3-7F04A79C56DC}"/>
    <dgm:cxn modelId="{A410033E-7E04-47C7-AAB7-9B0905305AB8}" type="presOf" srcId="{C4F3D5BD-19A6-431E-9F1A-0F697B462129}" destId="{8FCC2E5A-DE4A-47E7-8D94-231FA4E0FE7A}" srcOrd="0" destOrd="0" presId="urn:microsoft.com/office/officeart/2005/8/layout/arrow2"/>
    <dgm:cxn modelId="{93BFEC53-85D7-44C1-81E4-B29DF76D6A20}" type="presOf" srcId="{4B89565E-5904-41F6-B13F-9BC08D5DEC86}" destId="{3A3E3121-0D35-45AB-8BA2-7BE3C752CF2F}" srcOrd="0" destOrd="0" presId="urn:microsoft.com/office/officeart/2005/8/layout/arrow2"/>
    <dgm:cxn modelId="{C48A1BBE-18FA-4A93-9EC2-4327FA66D577}" srcId="{4B89565E-5904-41F6-B13F-9BC08D5DEC86}" destId="{14ABC2B3-56D0-4CE2-8908-5B8F6BDD427D}" srcOrd="3" destOrd="0" parTransId="{394F8A82-B828-459D-84F2-B0BDE1DEF2F2}" sibTransId="{B35FC844-7147-46E1-BCC2-1A04DF3B8AEB}"/>
    <dgm:cxn modelId="{6A347BC1-E0AC-4401-A536-8F6D0A5419D1}" type="presOf" srcId="{F5080D61-89B5-4F05-A04E-731398146675}" destId="{05846817-5CB4-4F1B-A803-138D83F8350D}" srcOrd="0" destOrd="0" presId="urn:microsoft.com/office/officeart/2005/8/layout/arrow2"/>
    <dgm:cxn modelId="{9A85D06D-07C2-4F81-ABBF-E3774590186C}" type="presParOf" srcId="{3A3E3121-0D35-45AB-8BA2-7BE3C752CF2F}" destId="{486C02DB-97F0-47E5-AE41-DC8D2C1A3A07}" srcOrd="0" destOrd="0" presId="urn:microsoft.com/office/officeart/2005/8/layout/arrow2"/>
    <dgm:cxn modelId="{B930EF77-00BB-435B-9257-93A2C98F436B}" type="presParOf" srcId="{3A3E3121-0D35-45AB-8BA2-7BE3C752CF2F}" destId="{3FB8D9BF-6390-4558-A771-FF27BC13679C}" srcOrd="1" destOrd="0" presId="urn:microsoft.com/office/officeart/2005/8/layout/arrow2"/>
    <dgm:cxn modelId="{515FB016-B19C-4E02-8110-3439C0A54B9C}" type="presParOf" srcId="{3FB8D9BF-6390-4558-A771-FF27BC13679C}" destId="{49AB1F06-67F9-4C9A-B494-2B434C7040BF}" srcOrd="0" destOrd="0" presId="urn:microsoft.com/office/officeart/2005/8/layout/arrow2"/>
    <dgm:cxn modelId="{A2833821-84B1-46C3-BB97-2C8B2C9FEC8C}" type="presParOf" srcId="{3FB8D9BF-6390-4558-A771-FF27BC13679C}" destId="{05846817-5CB4-4F1B-A803-138D83F8350D}" srcOrd="1" destOrd="0" presId="urn:microsoft.com/office/officeart/2005/8/layout/arrow2"/>
    <dgm:cxn modelId="{B09AD6F2-ABCF-43D1-830B-F21338603010}" type="presParOf" srcId="{3FB8D9BF-6390-4558-A771-FF27BC13679C}" destId="{8FBE2196-4E3B-451D-ABAB-8565D1C1428B}" srcOrd="2" destOrd="0" presId="urn:microsoft.com/office/officeart/2005/8/layout/arrow2"/>
    <dgm:cxn modelId="{86470E09-956F-4665-BE37-4A4F054D8EDA}" type="presParOf" srcId="{3FB8D9BF-6390-4558-A771-FF27BC13679C}" destId="{4C7C2C6E-0935-4800-9040-E1CBD884E9F4}" srcOrd="3" destOrd="0" presId="urn:microsoft.com/office/officeart/2005/8/layout/arrow2"/>
    <dgm:cxn modelId="{AFE46361-05AD-4883-B09D-12E4B07FC5C9}" type="presParOf" srcId="{3FB8D9BF-6390-4558-A771-FF27BC13679C}" destId="{E66DE684-9329-4FE3-985B-CB5A58EF6A51}" srcOrd="4" destOrd="0" presId="urn:microsoft.com/office/officeart/2005/8/layout/arrow2"/>
    <dgm:cxn modelId="{ECFF1BEE-E6E4-44DB-8BFC-07D58E0DC989}" type="presParOf" srcId="{3FB8D9BF-6390-4558-A771-FF27BC13679C}" destId="{8FCC2E5A-DE4A-47E7-8D94-231FA4E0FE7A}" srcOrd="5" destOrd="0" presId="urn:microsoft.com/office/officeart/2005/8/layout/arrow2"/>
    <dgm:cxn modelId="{76028BCC-60FC-4BD4-9EDC-A87A98A02FAF}" type="presParOf" srcId="{3FB8D9BF-6390-4558-A771-FF27BC13679C}" destId="{02C73BCB-6D48-4E49-8D7A-ED5ECA17C4CE}" srcOrd="6" destOrd="0" presId="urn:microsoft.com/office/officeart/2005/8/layout/arrow2"/>
    <dgm:cxn modelId="{CF832C73-5E40-4671-A791-9A1347D6026B}" type="presParOf" srcId="{3FB8D9BF-6390-4558-A771-FF27BC13679C}" destId="{095F3FB7-B084-40A9-A874-25EBCDB9FF61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C02DB-97F0-47E5-AE41-DC8D2C1A3A07}">
      <dsp:nvSpPr>
        <dsp:cNvPr id="0" name=""/>
        <dsp:cNvSpPr/>
      </dsp:nvSpPr>
      <dsp:spPr>
        <a:xfrm>
          <a:off x="1866689" y="0"/>
          <a:ext cx="6953768" cy="3585963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AB1F06-67F9-4C9A-B494-2B434C7040BF}">
      <dsp:nvSpPr>
        <dsp:cNvPr id="0" name=""/>
        <dsp:cNvSpPr/>
      </dsp:nvSpPr>
      <dsp:spPr>
        <a:xfrm>
          <a:off x="2483769" y="2837039"/>
          <a:ext cx="144736" cy="1447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846817-5CB4-4F1B-A803-138D83F8350D}">
      <dsp:nvSpPr>
        <dsp:cNvPr id="0" name=""/>
        <dsp:cNvSpPr/>
      </dsp:nvSpPr>
      <dsp:spPr>
        <a:xfrm>
          <a:off x="2261750" y="3024336"/>
          <a:ext cx="1680326" cy="3675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93" tIns="0" rIns="0" bIns="0" numCol="1" spcCol="1270" anchor="t" anchorCtr="0">
          <a:noAutofit/>
        </a:bodyPr>
        <a:lstStyle/>
        <a:p>
          <a:pPr lvl="0" algn="ctr" defTabSz="711200" rtl="0" fontAlgn="base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ru-RU" sz="16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sp:txBody>
      <dsp:txXfrm>
        <a:off x="2261750" y="3024336"/>
        <a:ext cx="1680326" cy="367528"/>
      </dsp:txXfrm>
    </dsp:sp>
    <dsp:sp modelId="{8FBE2196-4E3B-451D-ABAB-8565D1C1428B}">
      <dsp:nvSpPr>
        <dsp:cNvPr id="0" name=""/>
        <dsp:cNvSpPr/>
      </dsp:nvSpPr>
      <dsp:spPr>
        <a:xfrm>
          <a:off x="3660323" y="1937691"/>
          <a:ext cx="251715" cy="2517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7C2C6E-0935-4800-9040-E1CBD884E9F4}">
      <dsp:nvSpPr>
        <dsp:cNvPr id="0" name=""/>
        <dsp:cNvSpPr/>
      </dsp:nvSpPr>
      <dsp:spPr>
        <a:xfrm>
          <a:off x="3122435" y="2048876"/>
          <a:ext cx="1321506" cy="17974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79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3122435" y="2048876"/>
        <a:ext cx="1321506" cy="1797406"/>
      </dsp:txXfrm>
    </dsp:sp>
    <dsp:sp modelId="{E66DE684-9329-4FE3-985B-CB5A58EF6A51}">
      <dsp:nvSpPr>
        <dsp:cNvPr id="0" name=""/>
        <dsp:cNvSpPr/>
      </dsp:nvSpPr>
      <dsp:spPr>
        <a:xfrm>
          <a:off x="4932040" y="1290819"/>
          <a:ext cx="333523" cy="3335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CC2E5A-DE4A-47E7-8D94-231FA4E0FE7A}">
      <dsp:nvSpPr>
        <dsp:cNvPr id="0" name=""/>
        <dsp:cNvSpPr/>
      </dsp:nvSpPr>
      <dsp:spPr>
        <a:xfrm>
          <a:off x="4898907" y="1856181"/>
          <a:ext cx="2370518" cy="4576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6727" tIns="0" rIns="0" bIns="0" numCol="1" spcCol="1270" anchor="t" anchorCtr="0">
          <a:noAutofit/>
        </a:bodyPr>
        <a:lstStyle/>
        <a:p>
          <a:pPr marL="0" lvl="0" algn="ctr" defTabSz="914400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ru-RU" sz="14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Муниципальный район</a:t>
          </a:r>
          <a:endParaRPr lang="en-US" sz="1400" b="1" kern="1200" dirty="0" smtClean="0">
            <a:solidFill>
              <a:schemeClr val="tx1">
                <a:lumMod val="65000"/>
                <a:lumOff val="3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4898907" y="1856181"/>
        <a:ext cx="2370518" cy="457638"/>
      </dsp:txXfrm>
    </dsp:sp>
    <dsp:sp modelId="{02C73BCB-6D48-4E49-8D7A-ED5ECA17C4CE}">
      <dsp:nvSpPr>
        <dsp:cNvPr id="0" name=""/>
        <dsp:cNvSpPr/>
      </dsp:nvSpPr>
      <dsp:spPr>
        <a:xfrm>
          <a:off x="7787434" y="435748"/>
          <a:ext cx="580315" cy="6304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5F3FB7-B084-40A9-A874-25EBCDB9FF61}">
      <dsp:nvSpPr>
        <dsp:cNvPr id="0" name=""/>
        <dsp:cNvSpPr/>
      </dsp:nvSpPr>
      <dsp:spPr>
        <a:xfrm>
          <a:off x="5660871" y="934857"/>
          <a:ext cx="1321506" cy="28200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6747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5660871" y="934857"/>
        <a:ext cx="1321506" cy="28200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5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C72B141C-8C36-4B94-8B2D-AD6B7C3ECEC0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5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12EFECEC-5E2D-456E-A474-DFA1AB4E8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1460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9E87A04A-1D79-4CE6-9FA4-7606F3ADCCAF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46" tIns="45473" rIns="90946" bIns="4547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6"/>
          </a:xfrm>
          <a:prstGeom prst="rect">
            <a:avLst/>
          </a:prstGeom>
        </p:spPr>
        <p:txBody>
          <a:bodyPr vert="horz" lIns="90946" tIns="45473" rIns="90946" bIns="4547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5527F5C3-C9F5-40F2-8017-BC469BB515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395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A79B9-795D-4F33-951B-5918FBFCB101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143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Куратор МОиН РТ</a:t>
            </a:r>
          </a:p>
          <a:p>
            <a:r>
              <a:rPr lang="ru-RU" dirty="0" smtClean="0"/>
              <a:t> - формирование пакета нормативных документов для размещение в Системе</a:t>
            </a:r>
          </a:p>
          <a:p>
            <a:r>
              <a:rPr lang="ru-RU" dirty="0" smtClean="0"/>
              <a:t> - организация проведения обучения кураторов аттестации</a:t>
            </a:r>
          </a:p>
          <a:p>
            <a:r>
              <a:rPr lang="ru-RU" dirty="0" smtClean="0"/>
              <a:t> - просмотр и проверка заявлений</a:t>
            </a:r>
          </a:p>
          <a:p>
            <a:r>
              <a:rPr lang="ru-RU" dirty="0" smtClean="0"/>
              <a:t> - просмотр и проверка пакетов</a:t>
            </a:r>
          </a:p>
          <a:p>
            <a:r>
              <a:rPr lang="ru-RU" dirty="0" smtClean="0"/>
              <a:t> -утверждение списка экспертов</a:t>
            </a:r>
          </a:p>
          <a:p>
            <a:r>
              <a:rPr lang="ru-RU" dirty="0" smtClean="0"/>
              <a:t> - отслеживание работы экспертов</a:t>
            </a:r>
          </a:p>
          <a:p>
            <a:r>
              <a:rPr lang="ru-RU" dirty="0" smtClean="0"/>
              <a:t> -внесение решений аттестационной комиссии в пакеты документов</a:t>
            </a:r>
          </a:p>
          <a:p>
            <a:r>
              <a:rPr lang="ru-RU" dirty="0" smtClean="0"/>
              <a:t> - подготовка нормативных документов по итогам аттестации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0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099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47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536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512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5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029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233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641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859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96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40D98-67B8-4E26-A627-D95E4CF8B836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488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2.jpe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2.jpeg"/><Relationship Id="rId7" Type="http://schemas.openxmlformats.org/officeDocument/2006/relationships/diagramData" Target="../diagrams/data1.xml"/><Relationship Id="rId12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microsoft.com/office/2007/relationships/diagramDrawing" Target="../diagrams/drawing1.xml"/><Relationship Id="rId5" Type="http://schemas.openxmlformats.org/officeDocument/2006/relationships/image" Target="../media/image6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1.jpeg"/><Relationship Id="rId9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.xml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jpeg"/><Relationship Id="rId7" Type="http://schemas.openxmlformats.org/officeDocument/2006/relationships/image" Target="../media/image9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_____Microsoft_Excel3.xlsx"/><Relationship Id="rId5" Type="http://schemas.openxmlformats.org/officeDocument/2006/relationships/oleObject" Target="../embeddings/oleObject1.bin"/><Relationship Id="rId4" Type="http://schemas.openxmlformats.org/officeDocument/2006/relationships/image" Target="../media/image6.png"/><Relationship Id="rId9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jpeg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_____Microsoft_Excel_97-20031.xls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png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notesSlide" Target="../notesSlides/notesSlide5.xml"/><Relationship Id="rId7" Type="http://schemas.openxmlformats.org/officeDocument/2006/relationships/package" Target="../embeddings/_________Microsoft_Word5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2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6" name="Рисунок 15" descr="IMG_0509"/>
          <p:cNvPicPr/>
          <p:nvPr/>
        </p:nvPicPr>
        <p:blipFill>
          <a:blip r:embed="rId3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32040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36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067944" y="4437112"/>
            <a:ext cx="4989458" cy="1703735"/>
          </a:xfrm>
        </p:spPr>
        <p:txBody>
          <a:bodyPr>
            <a:noAutofit/>
          </a:bodyPr>
          <a:lstStyle/>
          <a:p>
            <a:pPr algn="r">
              <a:defRPr/>
            </a:pPr>
            <a:endParaRPr lang="ru-RU" sz="1800" b="1" i="1" dirty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 smtClean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 smtClean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 smtClean="0">
              <a:solidFill>
                <a:schemeClr val="tx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87104" y="4244511"/>
            <a:ext cx="444939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359532" y="2132856"/>
            <a:ext cx="9145016" cy="178010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</a:rPr>
              <a:t>Заседание экспертной комиссии аттестационной </a:t>
            </a:r>
            <a:r>
              <a:rPr lang="ru-RU" sz="3600" b="1" dirty="0" smtClean="0">
                <a:solidFill>
                  <a:schemeClr val="tx2"/>
                </a:solidFill>
              </a:rPr>
              <a:t>комиссии</a:t>
            </a:r>
            <a:br>
              <a:rPr lang="ru-RU" sz="3600" b="1" dirty="0" smtClean="0">
                <a:solidFill>
                  <a:schemeClr val="tx2"/>
                </a:solidFill>
              </a:rPr>
            </a:br>
            <a:r>
              <a:rPr lang="ru-RU" sz="3600" b="1" dirty="0" smtClean="0">
                <a:solidFill>
                  <a:schemeClr val="tx2"/>
                </a:solidFill>
              </a:rPr>
              <a:t> </a:t>
            </a:r>
            <a:r>
              <a:rPr lang="ru-RU" sz="3600" b="1" dirty="0" smtClean="0">
                <a:solidFill>
                  <a:schemeClr val="tx2"/>
                </a:solidFill>
              </a:rPr>
              <a:t>Министерства образования и науки Республики Татарстан </a:t>
            </a:r>
            <a:r>
              <a:rPr lang="ru-RU" sz="3600" b="1" dirty="0" smtClean="0">
                <a:solidFill>
                  <a:schemeClr val="tx2"/>
                </a:solidFill>
              </a:rPr>
              <a:t/>
            </a:r>
            <a:br>
              <a:rPr lang="ru-RU" sz="3600" b="1" dirty="0" smtClean="0">
                <a:solidFill>
                  <a:schemeClr val="tx2"/>
                </a:solidFill>
              </a:rPr>
            </a:br>
            <a:r>
              <a:rPr lang="ru-RU" sz="3200" b="1" dirty="0" smtClean="0">
                <a:solidFill>
                  <a:schemeClr val="tx2"/>
                </a:solidFill>
              </a:rPr>
              <a:t>по </a:t>
            </a:r>
            <a:r>
              <a:rPr lang="ru-RU" sz="3200" b="1" dirty="0" err="1" smtClean="0">
                <a:solidFill>
                  <a:schemeClr val="tx2"/>
                </a:solidFill>
              </a:rPr>
              <a:t>Чистопольскому</a:t>
            </a:r>
            <a:r>
              <a:rPr lang="ru-RU" sz="3200" b="1" dirty="0" smtClean="0">
                <a:solidFill>
                  <a:schemeClr val="tx2"/>
                </a:solidFill>
              </a:rPr>
              <a:t> муниципальному району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1731640" y="5013176"/>
            <a:ext cx="6400800" cy="600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 smtClean="0"/>
              <a:t>15 декабря 2016 года</a:t>
            </a:r>
            <a:endParaRPr lang="ru-RU" sz="2800" b="1" dirty="0"/>
          </a:p>
        </p:txBody>
      </p:sp>
      <p:pic>
        <p:nvPicPr>
          <p:cNvPr id="11" name="Picture 2" descr="http://ts3.mm.bing.net/th?id=HN.608039443891357479&amp;w=121&amp;h=149&amp;c=7&amp;rs=1&amp;url=http%3a%2f%2fwww.heraldicum.ru%2frussia%2fsubjects%2ftowns%2fchistop.htm&amp;pid=1.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071538" cy="114296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1071539" y="0"/>
            <a:ext cx="80724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969696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 ЧИСТОПОЛЬСКИЙ МУНИЦИПАЛЬНЫЙ РАЙОН 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969696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РТ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3" name="Рисунок 14" descr="flag_RT.gif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2977" y="357166"/>
            <a:ext cx="8001023" cy="26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Содержимое 3" descr="IMG_0509"/>
          <p:cNvPicPr>
            <a:picLocks/>
          </p:cNvPicPr>
          <p:nvPr/>
        </p:nvPicPr>
        <p:blipFill>
          <a:blip r:embed="rId6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9058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4157712" y="585421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latin typeface="Franklin Gothic Demi" pitchFamily="34" charset="0"/>
              </a:rPr>
              <a:t>Управление образования </a:t>
            </a:r>
            <a:endParaRPr lang="ru-RU" sz="1800" b="1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latin typeface="Franklin Gothic Demi" pitchFamily="34" charset="0"/>
            </a:endParaRPr>
          </a:p>
          <a:p>
            <a:pPr algn="ctr"/>
            <a:r>
              <a:rPr lang="ru-RU" sz="1800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latin typeface="Franklin Gothic Demi" pitchFamily="34" charset="0"/>
              </a:rPr>
              <a:t>Исполнительного </a:t>
            </a:r>
            <a:r>
              <a:rPr lang="ru-RU" sz="18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3086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IMG_0509"/>
          <p:cNvPicPr/>
          <p:nvPr/>
        </p:nvPicPr>
        <p:blipFill>
          <a:blip r:embed="rId3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32040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10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8112"/>
            <a:ext cx="957763" cy="82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857356" y="285728"/>
            <a:ext cx="6893152" cy="906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300" b="1" dirty="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Цифровые данные о педагогических работниках, планирующих аттестоваться в октябре 2016 года</a:t>
            </a:r>
            <a:endParaRPr lang="en-US" sz="2300" b="1" dirty="0" smtClean="0">
              <a:solidFill>
                <a:schemeClr val="tx2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0" name="Содержимое 3" descr="IMG_0509"/>
          <p:cNvPicPr>
            <a:picLocks/>
          </p:cNvPicPr>
          <p:nvPr/>
        </p:nvPicPr>
        <p:blipFill>
          <a:blip r:embed="rId6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9058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4157712" y="585421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3245492"/>
              </p:ext>
            </p:extLst>
          </p:nvPr>
        </p:nvGraphicFramePr>
        <p:xfrm>
          <a:off x="496253" y="1202098"/>
          <a:ext cx="8396227" cy="4747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77114"/>
                <a:gridCol w="3119113"/>
              </a:tblGrid>
              <a:tr h="1045643">
                <a:tc>
                  <a:txBody>
                    <a:bodyPr/>
                    <a:lstStyle/>
                    <a:p>
                      <a:r>
                        <a:rPr lang="ru-RU" dirty="0" smtClean="0"/>
                        <a:t>Типы и виды образовательных организаций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Всего работников, планирующих аттестацию (чел.)</a:t>
                      </a:r>
                      <a:endParaRPr lang="ru-RU" dirty="0"/>
                    </a:p>
                  </a:txBody>
                  <a:tcPr/>
                </a:tc>
              </a:tr>
              <a:tr h="424066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общеобразовательным учреждениям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148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195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В том числе учителя-предметники, обучающиеся которых сдают ЕГЭ, ЕРЭ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4066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учреждениям дошкольного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58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4066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учреждениям дополнительного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195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учреждениям профессионального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4066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Методисты Управления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41373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Итого: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224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821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1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116632"/>
              <a:ext cx="879943" cy="847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" t="17639" r="3794" b="10993"/>
          <a:stretch/>
        </p:blipFill>
        <p:spPr bwMode="auto">
          <a:xfrm>
            <a:off x="179513" y="1656634"/>
            <a:ext cx="7009288" cy="4208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 descr="IMG_0509"/>
          <p:cNvPicPr/>
          <p:nvPr/>
        </p:nvPicPr>
        <p:blipFill>
          <a:blip r:embed="rId5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32040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0733" y="116632"/>
            <a:ext cx="8390166" cy="1152129"/>
          </a:xfrm>
        </p:spPr>
        <p:txBody>
          <a:bodyPr anchor="ctr">
            <a:normAutofit fontScale="90000"/>
          </a:bodyPr>
          <a:lstStyle/>
          <a:p>
            <a:pPr defTabSz="914400" eaLnBrk="0" hangingPunct="0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КОМПЬЮТЕРНОЕ ТЕСТИРОВАНИЕ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ПОРТАЛЕ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edu.tatar.ru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Выноска 1 (граница и черта) 8"/>
          <p:cNvSpPr/>
          <p:nvPr/>
        </p:nvSpPr>
        <p:spPr>
          <a:xfrm>
            <a:off x="5652120" y="1324764"/>
            <a:ext cx="3222819" cy="1080120"/>
          </a:xfrm>
          <a:prstGeom prst="accentBorderCallout1">
            <a:avLst>
              <a:gd name="adj1" fmla="val 14708"/>
              <a:gd name="adj2" fmla="val -4396"/>
              <a:gd name="adj3" fmla="val 82958"/>
              <a:gd name="adj4" fmla="val -128683"/>
            </a:avLst>
          </a:prstGeom>
          <a:solidFill>
            <a:schemeClr val="accent1">
              <a:alpha val="2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215968"/>
                </a:solidFill>
                <a:ea typeface="Tahoma" pitchFamily="34" charset="0"/>
                <a:cs typeface="Tahoma" pitchFamily="34" charset="0"/>
              </a:rPr>
              <a:t>Компьютерное тестирование педагогических работников -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215968"/>
                </a:solidFill>
                <a:ea typeface="Tahoma" pitchFamily="34" charset="0"/>
                <a:cs typeface="Tahoma" pitchFamily="34" charset="0"/>
              </a:rPr>
              <a:t>через личный кабинет педагога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71186" y="3986216"/>
            <a:ext cx="33728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ru-RU" sz="1200" b="1" dirty="0" smtClean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  <a:p>
            <a:pPr marL="95250">
              <a:buClr>
                <a:srgbClr val="0070C0"/>
              </a:buClr>
            </a:pPr>
            <a:r>
              <a:rPr lang="ru-RU" sz="2100" b="1" u="sng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 в 2016 году</a:t>
            </a:r>
            <a:r>
              <a:rPr lang="ru-RU" sz="21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  </a:t>
            </a:r>
          </a:p>
          <a:p>
            <a:pPr marL="342900" indent="-2476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ru-RU" sz="21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прошли тестирование  </a:t>
            </a:r>
            <a:r>
              <a:rPr lang="ru-RU" sz="21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224 </a:t>
            </a:r>
            <a:r>
              <a:rPr lang="ru-RU" sz="21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педагога,</a:t>
            </a:r>
            <a:endParaRPr lang="ru-RU" sz="2100" b="1" dirty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  <a:p>
            <a:pPr marL="342900" indent="-2476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ru-RU" sz="2100" b="1" dirty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  </a:t>
            </a:r>
            <a:r>
              <a:rPr lang="ru-RU" sz="21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из </a:t>
            </a:r>
            <a:r>
              <a:rPr lang="ru-RU" sz="2100" b="1" dirty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них успешно </a:t>
            </a:r>
            <a:r>
              <a:rPr lang="ru-RU" sz="21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– </a:t>
            </a:r>
            <a:r>
              <a:rPr lang="ru-RU" sz="24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216</a:t>
            </a:r>
            <a:r>
              <a:rPr lang="ru-RU" sz="24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ru-RU" sz="2100" b="1" dirty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педагогов</a:t>
            </a:r>
          </a:p>
        </p:txBody>
      </p:sp>
      <p:pic>
        <p:nvPicPr>
          <p:cNvPr id="13" name="Содержимое 3" descr="IMG_0509"/>
          <p:cNvPicPr>
            <a:picLocks/>
          </p:cNvPicPr>
          <p:nvPr/>
        </p:nvPicPr>
        <p:blipFill>
          <a:blip r:embed="rId6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9058" y="6021288"/>
            <a:ext cx="5040560" cy="8367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4157712" y="585421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33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IMG_0509"/>
          <p:cNvPicPr/>
          <p:nvPr/>
        </p:nvPicPr>
        <p:blipFill>
          <a:blip r:embed="rId3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32040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12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52" y="101182"/>
            <a:ext cx="804748" cy="879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971600" y="77519"/>
            <a:ext cx="8118152" cy="1313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300" b="1" dirty="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Цифровые данные о педагогических работниках, планирующих аттестоваться и прошедших тестирование в октябре 2016 года</a:t>
            </a:r>
            <a:endParaRPr lang="en-US" sz="2300" b="1" dirty="0" smtClean="0">
              <a:solidFill>
                <a:schemeClr val="tx2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0" name="Содержимое 3" descr="IMG_0509"/>
          <p:cNvPicPr>
            <a:picLocks/>
          </p:cNvPicPr>
          <p:nvPr/>
        </p:nvPicPr>
        <p:blipFill>
          <a:blip r:embed="rId6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9058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4157712" y="585421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3226883"/>
              </p:ext>
            </p:extLst>
          </p:nvPr>
        </p:nvGraphicFramePr>
        <p:xfrm>
          <a:off x="251520" y="1484784"/>
          <a:ext cx="8712968" cy="43694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9121"/>
                <a:gridCol w="999111"/>
                <a:gridCol w="1080120"/>
                <a:gridCol w="1080120"/>
                <a:gridCol w="1080120"/>
                <a:gridCol w="1080120"/>
                <a:gridCol w="1152128"/>
                <a:gridCol w="1152128"/>
              </a:tblGrid>
              <a:tr h="310351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Всего работников, планирующих аттестацию (чел.)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Из них на первую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Из них на высшую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Прошли тестирование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Из них успешно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Из них количество и % не справившихся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Средний балл тестирования на высшую </a:t>
                      </a:r>
                      <a:r>
                        <a:rPr lang="ru-RU" sz="1600" dirty="0" smtClean="0"/>
                        <a:t>категорию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Средний балл тестирования на первую </a:t>
                      </a:r>
                      <a:r>
                        <a:rPr lang="ru-RU" sz="1600" dirty="0" smtClean="0"/>
                        <a:t>категорию</a:t>
                      </a:r>
                      <a:endParaRPr lang="ru-RU" sz="1600" dirty="0"/>
                    </a:p>
                  </a:txBody>
                  <a:tcPr/>
                </a:tc>
              </a:tr>
              <a:tr h="1265917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224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204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224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216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8/3,7%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93,5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90,9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221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IMG_0509"/>
          <p:cNvPicPr/>
          <p:nvPr/>
        </p:nvPicPr>
        <p:blipFill>
          <a:blip r:embed="rId3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32040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13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52" y="152236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Содержимое 3" descr="IMG_0509"/>
          <p:cNvPicPr>
            <a:picLocks/>
          </p:cNvPicPr>
          <p:nvPr/>
        </p:nvPicPr>
        <p:blipFill>
          <a:blip r:embed="rId6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9058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4157712" y="585421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6190764"/>
              </p:ext>
            </p:extLst>
          </p:nvPr>
        </p:nvGraphicFramePr>
        <p:xfrm>
          <a:off x="496252" y="404664"/>
          <a:ext cx="8468236" cy="54562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35788"/>
                <a:gridCol w="2088232"/>
                <a:gridCol w="1097392"/>
                <a:gridCol w="846824"/>
              </a:tblGrid>
              <a:tr h="1106649">
                <a:tc>
                  <a:txBody>
                    <a:bodyPr/>
                    <a:lstStyle/>
                    <a:p>
                      <a:r>
                        <a:rPr lang="ru-RU" dirty="0" smtClean="0"/>
                        <a:t>Типы и виды образовательных организаций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Всего работников, планирующих аттестацию (чел.)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Не сдали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Итого </a:t>
                      </a:r>
                      <a:endParaRPr lang="ru-RU" dirty="0"/>
                    </a:p>
                  </a:txBody>
                  <a:tcPr/>
                </a:tc>
              </a:tr>
              <a:tr h="448808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общеобразовательным учреждениям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148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-6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142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7465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В том числе учителя-предметники, обучающиеся которых сдают ЕГЭ, ЕРЭ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-3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69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8808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учреждениям дошкольного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58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58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7465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учреждениям дополнительного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7465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учреждениям профессионального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-2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8808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Методисты Управления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9548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224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8/3,7%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216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257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280413" y="0"/>
            <a:ext cx="1063866" cy="6894271"/>
            <a:chOff x="32641" y="0"/>
            <a:chExt cx="1403648" cy="685800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2641" y="0"/>
              <a:ext cx="1403648" cy="6858000"/>
            </a:xfrm>
            <a:prstGeom prst="rect">
              <a:avLst/>
            </a:prstGeom>
          </p:spPr>
        </p:pic>
        <p:pic>
          <p:nvPicPr>
            <p:cNvPr id="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434" y="116018"/>
              <a:ext cx="950062" cy="7162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Содержимое 3" descr="IMG_0509"/>
          <p:cNvPicPr>
            <a:picLocks/>
          </p:cNvPicPr>
          <p:nvPr/>
        </p:nvPicPr>
        <p:blipFill>
          <a:blip r:embed="rId4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180528" y="5849888"/>
            <a:ext cx="5216788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4" name="Рисунок 3" descr="IMG_0509"/>
          <p:cNvPicPr/>
          <p:nvPr/>
        </p:nvPicPr>
        <p:blipFill>
          <a:blip r:embed="rId5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1194102"/>
              </p:ext>
            </p:extLst>
          </p:nvPr>
        </p:nvGraphicFramePr>
        <p:xfrm>
          <a:off x="251520" y="1692218"/>
          <a:ext cx="8568953" cy="44048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751"/>
                <a:gridCol w="1163648"/>
                <a:gridCol w="1429100"/>
                <a:gridCol w="1423454"/>
              </a:tblGrid>
              <a:tr h="93642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	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вновь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экспертиза</a:t>
                      </a:r>
                      <a:endParaRPr lang="ru-RU" dirty="0" smtClean="0"/>
                    </a:p>
                  </a:txBody>
                  <a:tcPr/>
                </a:tc>
              </a:tr>
              <a:tr h="5618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воспитатель		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49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2000" b="1" dirty="0"/>
                    </a:p>
                  </a:txBody>
                  <a:tcPr/>
                </a:tc>
              </a:tr>
              <a:tr h="577461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музыкальный руководитель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3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577461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старший</a:t>
                      </a:r>
                      <a:r>
                        <a:rPr lang="ru-RU" sz="2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воспитатель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832387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учитель-логопед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учитель-дефектолог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</a:p>
                    <a:p>
                      <a:r>
                        <a:rPr lang="ru-RU" sz="2000" b="1" dirty="0" smtClean="0"/>
                        <a:t>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</a:p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</a:p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919310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ИТОГО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56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  <a:p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539553" y="-92721"/>
            <a:ext cx="813690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/>
          </a:p>
          <a:p>
            <a:r>
              <a:rPr lang="ru-RU" sz="2400" b="1" dirty="0"/>
              <a:t>На первую категорию- </a:t>
            </a:r>
            <a:r>
              <a:rPr lang="ru-RU" sz="2400" b="1" dirty="0" smtClean="0"/>
              <a:t>198 человек, </a:t>
            </a:r>
          </a:p>
          <a:p>
            <a:r>
              <a:rPr lang="ru-RU" sz="2400" b="1" dirty="0" smtClean="0"/>
              <a:t>из них 5 директоров, аттестуются как предметники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83453" y="1230553"/>
            <a:ext cx="70489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педагогические работники </a:t>
            </a:r>
            <a:r>
              <a:rPr lang="ru-RU" sz="2400" b="1" dirty="0" smtClean="0"/>
              <a:t>ДОУ- первая категория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8068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3292472"/>
              </p:ext>
            </p:extLst>
          </p:nvPr>
        </p:nvGraphicFramePr>
        <p:xfrm>
          <a:off x="251520" y="964495"/>
          <a:ext cx="8712968" cy="5792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392"/>
                <a:gridCol w="1800200"/>
                <a:gridCol w="1584176"/>
                <a:gridCol w="1800200"/>
              </a:tblGrid>
              <a:tr h="47793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вновь 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экспертиза</a:t>
                      </a:r>
                      <a:endParaRPr lang="ru-RU" dirty="0" smtClean="0"/>
                    </a:p>
                  </a:txBody>
                  <a:tcPr/>
                </a:tc>
              </a:tr>
              <a:tr h="431079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115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ru-RU" sz="2000" b="1" dirty="0"/>
                    </a:p>
                  </a:txBody>
                  <a:tcPr/>
                </a:tc>
              </a:tr>
              <a:tr h="431079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учитель-дефектолог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431079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воспитатель </a:t>
                      </a:r>
                      <a:r>
                        <a:rPr lang="ru-RU" sz="20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скош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431079">
                <a:tc>
                  <a:txBody>
                    <a:bodyPr/>
                    <a:lstStyle/>
                    <a:p>
                      <a:r>
                        <a:rPr lang="ru-RU" sz="20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пдо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3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691360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преподаватель-организатор ОБЖ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431079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воспитатель детского</a:t>
                      </a:r>
                      <a:r>
                        <a:rPr lang="ru-RU" sz="2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дома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431079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педагог-психолог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708060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мастер</a:t>
                      </a:r>
                      <a:r>
                        <a:rPr lang="ru-RU" sz="2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производственного обучения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431079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преподаватель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8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5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4</a:t>
                      </a:r>
                      <a:endParaRPr lang="ru-RU" sz="2000" b="1" dirty="0"/>
                    </a:p>
                  </a:txBody>
                  <a:tcPr/>
                </a:tc>
              </a:tr>
              <a:tr h="431079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методист УО	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</a:tr>
              <a:tr h="450887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ИТОГО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142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29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407842" y="-249545"/>
            <a:ext cx="849694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/>
          </a:p>
          <a:p>
            <a:pPr algn="ctr"/>
            <a:r>
              <a:rPr lang="ru-RU" sz="2400" b="1" dirty="0" smtClean="0"/>
              <a:t>Педагогические работники </a:t>
            </a:r>
          </a:p>
          <a:p>
            <a:pPr algn="ctr"/>
            <a:r>
              <a:rPr lang="ru-RU" sz="2400" b="1" dirty="0" smtClean="0"/>
              <a:t>МБОУ, СПО, МБУ ДО, ГОУ-первая категория</a:t>
            </a:r>
          </a:p>
        </p:txBody>
      </p:sp>
    </p:spTree>
    <p:extLst>
      <p:ext uri="{BB962C8B-B14F-4D97-AF65-F5344CB8AC3E}">
        <p14:creationId xmlns:p14="http://schemas.microsoft.com/office/powerpoint/2010/main" val="202947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280413" y="0"/>
            <a:ext cx="1063866" cy="6894271"/>
            <a:chOff x="32641" y="0"/>
            <a:chExt cx="1403648" cy="685800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2641" y="0"/>
              <a:ext cx="1403648" cy="6858000"/>
            </a:xfrm>
            <a:prstGeom prst="rect">
              <a:avLst/>
            </a:prstGeom>
          </p:spPr>
        </p:pic>
        <p:pic>
          <p:nvPicPr>
            <p:cNvPr id="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434" y="116018"/>
              <a:ext cx="950062" cy="7162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Содержимое 3" descr="IMG_0509"/>
          <p:cNvPicPr>
            <a:picLocks/>
          </p:cNvPicPr>
          <p:nvPr/>
        </p:nvPicPr>
        <p:blipFill>
          <a:blip r:embed="rId4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180528" y="5849888"/>
            <a:ext cx="5216788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4" name="Рисунок 3" descr="IMG_0509"/>
          <p:cNvPicPr/>
          <p:nvPr/>
        </p:nvPicPr>
        <p:blipFill>
          <a:blip r:embed="rId5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8676161"/>
              </p:ext>
            </p:extLst>
          </p:nvPr>
        </p:nvGraphicFramePr>
        <p:xfrm>
          <a:off x="251520" y="1916833"/>
          <a:ext cx="8640961" cy="3744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91009"/>
                <a:gridCol w="1173427"/>
                <a:gridCol w="1441109"/>
                <a:gridCol w="1435416"/>
              </a:tblGrid>
              <a:tr h="128494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	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вновь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экспертиза</a:t>
                      </a:r>
                      <a:endParaRPr lang="ru-RU" dirty="0" smtClean="0"/>
                    </a:p>
                  </a:txBody>
                  <a:tcPr/>
                </a:tc>
              </a:tr>
              <a:tr h="11980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воспитатель		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800" b="1" dirty="0"/>
                    </a:p>
                  </a:txBody>
                  <a:tcPr/>
                </a:tc>
              </a:tr>
              <a:tr h="1261462"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ИТОГО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  <a:p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783453" y="116632"/>
            <a:ext cx="789300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На высшую категорию – </a:t>
            </a:r>
            <a:r>
              <a:rPr lang="ru-RU" sz="2400" b="1" dirty="0" smtClean="0"/>
              <a:t>18 человек</a:t>
            </a:r>
          </a:p>
          <a:p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99592" y="999720"/>
            <a:ext cx="70489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педагогические работники </a:t>
            </a:r>
            <a:r>
              <a:rPr lang="ru-RU" sz="2400" b="1" dirty="0" smtClean="0"/>
              <a:t>ДОУ- высшая категория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1993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25583" y="120448"/>
            <a:ext cx="1285215" cy="6737552"/>
            <a:chOff x="-25583" y="0"/>
            <a:chExt cx="1805118" cy="685800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5925390"/>
              </p:ext>
            </p:extLst>
          </p:nvPr>
        </p:nvGraphicFramePr>
        <p:xfrm>
          <a:off x="251520" y="1196751"/>
          <a:ext cx="8712968" cy="54202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392"/>
                <a:gridCol w="1584176"/>
                <a:gridCol w="1584176"/>
                <a:gridCol w="2016224"/>
              </a:tblGrid>
              <a:tr h="45385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вновь 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экспертиза</a:t>
                      </a:r>
                      <a:endParaRPr lang="ru-RU" dirty="0" smtClean="0"/>
                    </a:p>
                  </a:txBody>
                  <a:tcPr/>
                </a:tc>
              </a:tr>
              <a:tr h="1104127">
                <a:tc>
                  <a:txBody>
                    <a:bodyPr/>
                    <a:lstStyle/>
                    <a:p>
                      <a:r>
                        <a:rPr lang="ru-RU" sz="3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3200" b="1" dirty="0"/>
                    </a:p>
                  </a:txBody>
                  <a:tcPr/>
                </a:tc>
              </a:tr>
              <a:tr h="1123985">
                <a:tc>
                  <a:txBody>
                    <a:bodyPr/>
                    <a:lstStyle/>
                    <a:p>
                      <a:r>
                        <a:rPr lang="ru-RU" sz="32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пдо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2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1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3200" b="1" dirty="0"/>
                    </a:p>
                  </a:txBody>
                  <a:tcPr/>
                </a:tc>
              </a:tr>
              <a:tr h="1123985">
                <a:tc>
                  <a:txBody>
                    <a:bodyPr/>
                    <a:lstStyle/>
                    <a:p>
                      <a:r>
                        <a:rPr lang="ru-RU" sz="3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преподаватель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2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0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0</a:t>
                      </a:r>
                      <a:endParaRPr lang="ru-RU" sz="3200" b="1" dirty="0"/>
                    </a:p>
                  </a:txBody>
                  <a:tcPr/>
                </a:tc>
              </a:tr>
              <a:tr h="913238">
                <a:tc>
                  <a:txBody>
                    <a:bodyPr/>
                    <a:lstStyle/>
                    <a:p>
                      <a:r>
                        <a:rPr lang="ru-RU" sz="32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ИТОГО</a:t>
                      </a:r>
                      <a:endParaRPr lang="ru-RU" sz="3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  <a:endParaRPr lang="ru-RU" sz="3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ru-RU" sz="3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3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91928">
                <a:tc>
                  <a:txBody>
                    <a:bodyPr/>
                    <a:lstStyle/>
                    <a:p>
                      <a:r>
                        <a:rPr lang="ru-RU" sz="4000" b="1" kern="12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ОБЩИЙ</a:t>
                      </a:r>
                      <a:r>
                        <a:rPr lang="ru-RU" sz="4000" b="1" kern="1200" baseline="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4000" b="1" kern="12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ИТОГ</a:t>
                      </a:r>
                      <a:endParaRPr lang="ru-RU" sz="4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kern="12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endParaRPr lang="ru-RU" sz="4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kern="12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2/11</a:t>
                      </a:r>
                      <a:endParaRPr lang="ru-RU" sz="4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kern="12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1/5</a:t>
                      </a:r>
                      <a:endParaRPr lang="ru-RU" sz="4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07504" y="120448"/>
            <a:ext cx="91450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П</a:t>
            </a:r>
            <a:r>
              <a:rPr lang="ru-RU" sz="2400" b="1" dirty="0" smtClean="0"/>
              <a:t>едагогические работники </a:t>
            </a:r>
          </a:p>
          <a:p>
            <a:pPr algn="ctr"/>
            <a:r>
              <a:rPr lang="ru-RU" sz="2400" b="1" dirty="0" smtClean="0"/>
              <a:t>МБОУ</a:t>
            </a:r>
            <a:r>
              <a:rPr lang="ru-RU" sz="2400" b="1" dirty="0"/>
              <a:t>, СПО, МБУ ДО, </a:t>
            </a:r>
            <a:r>
              <a:rPr lang="ru-RU" sz="2400" b="1" dirty="0" smtClean="0"/>
              <a:t>ГОУ- высшая категория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3654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280413" y="0"/>
            <a:ext cx="1063866" cy="6894271"/>
            <a:chOff x="32641" y="0"/>
            <a:chExt cx="1403648" cy="685800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2641" y="0"/>
              <a:ext cx="1403648" cy="6858000"/>
            </a:xfrm>
            <a:prstGeom prst="rect">
              <a:avLst/>
            </a:prstGeom>
          </p:spPr>
        </p:pic>
        <p:pic>
          <p:nvPicPr>
            <p:cNvPr id="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434" y="116018"/>
              <a:ext cx="950062" cy="7162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Содержимое 3" descr="IMG_0509"/>
          <p:cNvPicPr>
            <a:picLocks/>
          </p:cNvPicPr>
          <p:nvPr/>
        </p:nvPicPr>
        <p:blipFill>
          <a:blip r:embed="rId4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180528" y="5849888"/>
            <a:ext cx="5216788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4" name="Рисунок 3" descr="IMG_0509"/>
          <p:cNvPicPr/>
          <p:nvPr/>
        </p:nvPicPr>
        <p:blipFill>
          <a:blip r:embed="rId5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4568594"/>
              </p:ext>
            </p:extLst>
          </p:nvPr>
        </p:nvGraphicFramePr>
        <p:xfrm>
          <a:off x="251520" y="2153882"/>
          <a:ext cx="8640960" cy="39432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91009"/>
                <a:gridCol w="1173426"/>
                <a:gridCol w="1441109"/>
                <a:gridCol w="1435416"/>
              </a:tblGrid>
              <a:tr h="8382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	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вновь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экспертиза</a:t>
                      </a:r>
                      <a:endParaRPr lang="ru-RU" dirty="0" smtClean="0"/>
                    </a:p>
                  </a:txBody>
                  <a:tcPr/>
                </a:tc>
              </a:tr>
              <a:tr h="5029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воспитатель		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2000" b="1" dirty="0"/>
                    </a:p>
                  </a:txBody>
                  <a:tcPr/>
                </a:tc>
              </a:tr>
              <a:tr h="516939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музыкальный руководитель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3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516939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старший</a:t>
                      </a:r>
                      <a:r>
                        <a:rPr lang="ru-RU" sz="2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воспитатель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745147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учитель-логопед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учитель-дефектолог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</a:p>
                    <a:p>
                      <a:r>
                        <a:rPr lang="ru-RU" sz="2000" b="1" dirty="0" smtClean="0"/>
                        <a:t>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</a:p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</a:p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816113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ИТОГО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58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  <a:p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783453" y="116632"/>
            <a:ext cx="8275181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На первую категорию- </a:t>
            </a:r>
            <a:r>
              <a:rPr lang="ru-RU" sz="2400" b="1" dirty="0">
                <a:solidFill>
                  <a:srgbClr val="FF0000"/>
                </a:solidFill>
              </a:rPr>
              <a:t>198 человек</a:t>
            </a:r>
            <a:r>
              <a:rPr lang="ru-RU" sz="2400" b="1" dirty="0"/>
              <a:t>, из них 5 директоров, аттестуются как </a:t>
            </a:r>
            <a:r>
              <a:rPr lang="ru-RU" sz="2400" b="1" dirty="0" smtClean="0"/>
              <a:t>предметники</a:t>
            </a:r>
          </a:p>
          <a:p>
            <a:r>
              <a:rPr lang="ru-RU" sz="2400" b="1" dirty="0" smtClean="0"/>
              <a:t>На высшую категорию-</a:t>
            </a:r>
            <a:r>
              <a:rPr lang="ru-RU" sz="2400" b="1" dirty="0" smtClean="0">
                <a:solidFill>
                  <a:srgbClr val="FF0000"/>
                </a:solidFill>
              </a:rPr>
              <a:t>18 человек</a:t>
            </a:r>
            <a:endParaRPr lang="ru-RU" sz="2400" dirty="0">
              <a:solidFill>
                <a:srgbClr val="FF0000"/>
              </a:solidFill>
            </a:endParaRPr>
          </a:p>
          <a:p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579153" y="1393904"/>
            <a:ext cx="53557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педагогические работники </a:t>
            </a:r>
            <a:r>
              <a:rPr lang="ru-RU" sz="2400" b="1" dirty="0" smtClean="0"/>
              <a:t>ДОУ-всего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6826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150995"/>
              </p:ext>
            </p:extLst>
          </p:nvPr>
        </p:nvGraphicFramePr>
        <p:xfrm>
          <a:off x="251520" y="764704"/>
          <a:ext cx="8712968" cy="6016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392"/>
                <a:gridCol w="1008112"/>
                <a:gridCol w="1656184"/>
                <a:gridCol w="2520280"/>
              </a:tblGrid>
              <a:tr h="46413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вновь 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экспертиза</a:t>
                      </a:r>
                      <a:endParaRPr lang="ru-RU" dirty="0" smtClean="0"/>
                    </a:p>
                  </a:txBody>
                  <a:tcPr/>
                </a:tc>
              </a:tr>
              <a:tr h="418631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endParaRPr lang="ru-RU" b="1" dirty="0"/>
                    </a:p>
                  </a:txBody>
                  <a:tcPr/>
                </a:tc>
              </a:tr>
              <a:tr h="418631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учитель-дефектолог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</a:tr>
              <a:tr h="418631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воспитатель </a:t>
                      </a:r>
                      <a:r>
                        <a:rPr lang="ru-RU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скош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</a:tr>
              <a:tr h="418631">
                <a:tc>
                  <a:txBody>
                    <a:bodyPr/>
                    <a:lstStyle/>
                    <a:p>
                      <a:r>
                        <a:rPr lang="ru-RU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пдо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5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b="1" dirty="0"/>
                    </a:p>
                  </a:txBody>
                  <a:tcPr/>
                </a:tc>
              </a:tr>
              <a:tr h="418631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преподаватель-организатор ОБЖ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</a:tr>
              <a:tr h="418631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воспитатель детского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дома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</a:tr>
              <a:tr h="418631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педагог-психолог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</a:tr>
              <a:tr h="687617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мастер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производственного обучения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</a:tr>
              <a:tr h="418631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преподаватель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10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5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4</a:t>
                      </a:r>
                      <a:endParaRPr lang="ru-RU" b="1" dirty="0"/>
                    </a:p>
                  </a:txBody>
                  <a:tcPr/>
                </a:tc>
              </a:tr>
              <a:tr h="418631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методист УО	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/>
                </a:tc>
              </a:tr>
              <a:tr h="42206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ИТОГО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158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31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91155">
                <a:tc>
                  <a:txBody>
                    <a:bodyPr/>
                    <a:lstStyle/>
                    <a:p>
                      <a:r>
                        <a:rPr lang="ru-RU" sz="3600" b="1" kern="12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ОБЩИЙ</a:t>
                      </a:r>
                      <a:r>
                        <a:rPr lang="ru-RU" sz="3600" b="1" kern="1200" baseline="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3600" b="1" kern="12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ИТОГ</a:t>
                      </a:r>
                      <a:endParaRPr lang="ru-RU" sz="36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b="1" dirty="0" smtClean="0">
                          <a:solidFill>
                            <a:srgbClr val="7030A0"/>
                          </a:solidFill>
                        </a:rPr>
                        <a:t>216</a:t>
                      </a:r>
                      <a:endParaRPr lang="ru-RU" sz="36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b="1" dirty="0" smtClean="0">
                          <a:solidFill>
                            <a:srgbClr val="7030A0"/>
                          </a:solidFill>
                        </a:rPr>
                        <a:t>61/28</a:t>
                      </a:r>
                      <a:endParaRPr lang="ru-RU" sz="36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b="1" smtClean="0">
                          <a:solidFill>
                            <a:srgbClr val="7030A0"/>
                          </a:solidFill>
                        </a:rPr>
                        <a:t>18/8</a:t>
                      </a:r>
                      <a:endParaRPr lang="ru-RU" sz="36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07504" y="0"/>
            <a:ext cx="91450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П</a:t>
            </a:r>
            <a:r>
              <a:rPr lang="ru-RU" sz="2400" b="1" dirty="0" smtClean="0"/>
              <a:t>едагогические работники </a:t>
            </a:r>
          </a:p>
          <a:p>
            <a:pPr algn="ctr"/>
            <a:r>
              <a:rPr lang="ru-RU" sz="2400" b="1" dirty="0" smtClean="0"/>
              <a:t>МБОУ</a:t>
            </a:r>
            <a:r>
              <a:rPr lang="ru-RU" sz="2400" b="1" dirty="0"/>
              <a:t>, СПО, МБУ ДО, </a:t>
            </a:r>
            <a:r>
              <a:rPr lang="ru-RU" sz="2400" b="1" dirty="0" smtClean="0"/>
              <a:t>ГОУ- всего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5511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IMG_0509"/>
          <p:cNvPicPr/>
          <p:nvPr/>
        </p:nvPicPr>
        <p:blipFill>
          <a:blip r:embed="rId3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32040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grpSp>
        <p:nvGrpSpPr>
          <p:cNvPr id="3" name="Группа 2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6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06" y="1543473"/>
            <a:ext cx="4085130" cy="27559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1" y="267230"/>
            <a:ext cx="89448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defRPr/>
            </a:pPr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  </a:t>
            </a:r>
          </a:p>
          <a:p>
            <a:pPr eaLnBrk="0" hangingPunct="0">
              <a:defRPr/>
            </a:pPr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  </a:t>
            </a:r>
            <a:endParaRPr lang="ru-RU" sz="2800" b="1" dirty="0">
              <a:solidFill>
                <a:schemeClr val="bg1">
                  <a:lumMod val="95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4220787398"/>
              </p:ext>
            </p:extLst>
          </p:nvPr>
        </p:nvGraphicFramePr>
        <p:xfrm>
          <a:off x="-28142" y="2398576"/>
          <a:ext cx="9001156" cy="3933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773445" y="4713566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Образовательная организация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29520" y="399577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МОиН</a:t>
            </a:r>
            <a:r>
              <a:rPr lang="ru-RU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 РТ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19613" y="165114"/>
            <a:ext cx="68931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Педагогическая аттестация </a:t>
            </a:r>
          </a:p>
          <a:p>
            <a:pPr algn="ctr"/>
            <a:r>
              <a:rPr lang="ru-RU" sz="32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на портале </a:t>
            </a:r>
            <a:r>
              <a:rPr lang="en-US" sz="32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edu.tatar.ru</a:t>
            </a:r>
            <a:r>
              <a:rPr lang="ru-RU" sz="32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 </a:t>
            </a:r>
            <a:endParaRPr lang="ru-RU" sz="3200" dirty="0">
              <a:solidFill>
                <a:srgbClr val="09025E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272050" y="3262672"/>
            <a:ext cx="421058" cy="38100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6246340" y="3841884"/>
            <a:ext cx="13573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Эксперты</a:t>
            </a:r>
          </a:p>
        </p:txBody>
      </p:sp>
      <p:pic>
        <p:nvPicPr>
          <p:cNvPr id="17" name="Содержимое 3" descr="IMG_0509"/>
          <p:cNvPicPr>
            <a:picLocks/>
          </p:cNvPicPr>
          <p:nvPr/>
        </p:nvPicPr>
        <p:blipFill>
          <a:blip r:embed="rId12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9058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8" name="Прямоугольник 17"/>
          <p:cNvSpPr/>
          <p:nvPr/>
        </p:nvSpPr>
        <p:spPr>
          <a:xfrm>
            <a:off x="4157712" y="585421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7968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25583" y="0"/>
            <a:ext cx="1933287" cy="6858000"/>
            <a:chOff x="-25583" y="0"/>
            <a:chExt cx="1933287" cy="685800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608" y="188640"/>
              <a:ext cx="864096" cy="7758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Прямоугольник 1"/>
          <p:cNvSpPr/>
          <p:nvPr/>
        </p:nvSpPr>
        <p:spPr>
          <a:xfrm>
            <a:off x="1115616" y="2204864"/>
            <a:ext cx="6942307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6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Успешной работы!</a:t>
            </a:r>
            <a:endParaRPr lang="ru-RU" sz="6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3" name="Содержимое 3" descr="IMG_0509"/>
          <p:cNvPicPr>
            <a:picLocks/>
          </p:cNvPicPr>
          <p:nvPr/>
        </p:nvPicPr>
        <p:blipFill>
          <a:blip r:embed="rId4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4300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4" name="Рисунок 3" descr="IMG_0509"/>
          <p:cNvPicPr/>
          <p:nvPr/>
        </p:nvPicPr>
        <p:blipFill>
          <a:blip r:embed="rId5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09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3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1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8112"/>
            <a:ext cx="792087" cy="842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21410" y="82366"/>
            <a:ext cx="78437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ru-RU" altLang="ru-RU" sz="28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Качественные показатели </a:t>
            </a:r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профессионального роста </a:t>
            </a:r>
            <a:r>
              <a:rPr lang="ru-RU" altLang="ru-RU" sz="28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педагогических </a:t>
            </a:r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работников </a:t>
            </a:r>
            <a:r>
              <a:rPr lang="ru-RU" altLang="ru-RU" sz="28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РТ </a:t>
            </a:r>
            <a:endParaRPr lang="ru-RU" altLang="ru-RU" sz="2800" b="1" i="1" dirty="0">
              <a:solidFill>
                <a:srgbClr val="002060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10400" y="6492877"/>
            <a:ext cx="21336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3</a:t>
            </a:fld>
            <a:endParaRPr lang="ru-RU" dirty="0"/>
          </a:p>
        </p:txBody>
      </p:sp>
      <p:pic>
        <p:nvPicPr>
          <p:cNvPr id="4098" name="Диаграмма 1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4"/>
          <a:stretch>
            <a:fillRect/>
          </a:stretch>
        </p:blipFill>
        <p:spPr bwMode="auto">
          <a:xfrm>
            <a:off x="280247" y="1036473"/>
            <a:ext cx="8649471" cy="519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68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4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1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8112"/>
            <a:ext cx="792087" cy="842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47563" y="82366"/>
            <a:ext cx="84964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Качественные показатели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профессионального роста </a:t>
            </a:r>
            <a:endParaRPr lang="ru-RU" altLang="ru-RU" sz="2000" b="1" dirty="0" smtClean="0">
              <a:solidFill>
                <a:srgbClr val="00206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algn="ctr"/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педагогических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работников </a:t>
            </a:r>
            <a:r>
              <a:rPr lang="ru-RU" alt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Чистопольского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муниципального района</a:t>
            </a:r>
            <a:endParaRPr lang="ru-RU" altLang="ru-RU" sz="2000" b="1" dirty="0">
              <a:solidFill>
                <a:srgbClr val="00206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10400" y="6492877"/>
            <a:ext cx="21336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4</a:t>
            </a:fld>
            <a:endParaRPr lang="ru-RU" dirty="0"/>
          </a:p>
        </p:txBody>
      </p:sp>
      <p:pic>
        <p:nvPicPr>
          <p:cNvPr id="10" name="Содержимое 3" descr="IMG_0509"/>
          <p:cNvPicPr>
            <a:picLocks/>
          </p:cNvPicPr>
          <p:nvPr/>
        </p:nvPicPr>
        <p:blipFill>
          <a:blip r:embed="rId5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9058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4157712" y="585421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68853437"/>
              </p:ext>
            </p:extLst>
          </p:nvPr>
        </p:nvGraphicFramePr>
        <p:xfrm>
          <a:off x="179512" y="980728"/>
          <a:ext cx="8910240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65063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0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116632"/>
              <a:ext cx="879943" cy="847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1779535" y="9596"/>
            <a:ext cx="7279099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300" b="1" dirty="0">
                <a:solidFill>
                  <a:schemeClr val="tx2"/>
                </a:solidFill>
                <a:latin typeface="+mn-lt"/>
                <a:cs typeface="Times New Roman" pitchFamily="18" charset="0"/>
              </a:rPr>
              <a:t>Наличие квалификационных категорий педагогических</a:t>
            </a:r>
            <a:endParaRPr lang="ru-RU" sz="2300" dirty="0">
              <a:solidFill>
                <a:schemeClr val="tx2"/>
              </a:solidFill>
              <a:latin typeface="+mn-lt"/>
              <a:cs typeface="Times New Roman" pitchFamily="18" charset="0"/>
            </a:endParaRPr>
          </a:p>
          <a:p>
            <a:pPr algn="ctr"/>
            <a:r>
              <a:rPr lang="ru-RU" sz="2300" b="1" dirty="0">
                <a:solidFill>
                  <a:schemeClr val="tx2"/>
                </a:solidFill>
                <a:latin typeface="+mn-lt"/>
                <a:cs typeface="Times New Roman" pitchFamily="18" charset="0"/>
              </a:rPr>
              <a:t>работников Чистопольского муниципального </a:t>
            </a:r>
            <a:r>
              <a:rPr lang="ru-RU" sz="2300" b="1" dirty="0" smtClean="0">
                <a:solidFill>
                  <a:schemeClr val="tx2"/>
                </a:solidFill>
                <a:latin typeface="+mn-lt"/>
                <a:cs typeface="Times New Roman" pitchFamily="18" charset="0"/>
              </a:rPr>
              <a:t>района</a:t>
            </a:r>
            <a:endParaRPr lang="ru-RU" sz="2300" dirty="0">
              <a:solidFill>
                <a:schemeClr val="tx2"/>
              </a:solidFill>
              <a:latin typeface="+mn-lt"/>
              <a:cs typeface="Times New Roman" pitchFamily="18" charset="0"/>
            </a:endParaRPr>
          </a:p>
        </p:txBody>
      </p:sp>
      <p:pic>
        <p:nvPicPr>
          <p:cNvPr id="4" name="Содержимое 3" descr="IMG_0509"/>
          <p:cNvPicPr>
            <a:picLocks/>
          </p:cNvPicPr>
          <p:nvPr/>
        </p:nvPicPr>
        <p:blipFill>
          <a:blip r:embed="rId4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4300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5" name="Рисунок 4" descr="IMG_0509"/>
          <p:cNvPicPr/>
          <p:nvPr/>
        </p:nvPicPr>
        <p:blipFill>
          <a:blip r:embed="rId5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098422892"/>
              </p:ext>
            </p:extLst>
          </p:nvPr>
        </p:nvGraphicFramePr>
        <p:xfrm>
          <a:off x="1187624" y="1700808"/>
          <a:ext cx="7272808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41863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9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116632"/>
              <a:ext cx="879943" cy="10081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2051720" y="299120"/>
            <a:ext cx="6343340" cy="44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ru-RU" sz="2300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Наличие высшей квалификационной категории</a:t>
            </a:r>
          </a:p>
        </p:txBody>
      </p:sp>
      <p:graphicFrame>
        <p:nvGraphicFramePr>
          <p:cNvPr id="6147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5585885"/>
              </p:ext>
            </p:extLst>
          </p:nvPr>
        </p:nvGraphicFramePr>
        <p:xfrm>
          <a:off x="1339563" y="1282700"/>
          <a:ext cx="7248812" cy="456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5" name="Лист" r:id="rId6" imgW="8153319" imgH="5798772" progId="Excel.Sheet.12">
                  <p:embed/>
                </p:oleObj>
              </mc:Choice>
              <mc:Fallback>
                <p:oleObj name="Лист" r:id="rId6" imgW="8153319" imgH="5798772" progId="Excel.Sheet.12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9563" y="1282700"/>
                        <a:ext cx="7248812" cy="45671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Содержимое 3" descr="IMG_0509"/>
          <p:cNvPicPr>
            <a:picLocks/>
          </p:cNvPicPr>
          <p:nvPr/>
        </p:nvPicPr>
        <p:blipFill>
          <a:blip r:embed="rId8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4300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5" name="Рисунок 4" descr="IMG_0509"/>
          <p:cNvPicPr/>
          <p:nvPr/>
        </p:nvPicPr>
        <p:blipFill>
          <a:blip r:embed="rId9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98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9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116632"/>
              <a:ext cx="879943" cy="847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170" name="Прямоугольник 1"/>
          <p:cNvSpPr>
            <a:spLocks noChangeArrowheads="1"/>
          </p:cNvSpPr>
          <p:nvPr/>
        </p:nvSpPr>
        <p:spPr bwMode="auto">
          <a:xfrm>
            <a:off x="1907704" y="260648"/>
            <a:ext cx="7021984" cy="44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300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Наличие первой квалификационной категории</a:t>
            </a:r>
            <a:endParaRPr lang="ru-RU" sz="2300" dirty="0">
              <a:solidFill>
                <a:schemeClr val="accent1">
                  <a:lumMod val="75000"/>
                </a:schemeClr>
              </a:solidFill>
              <a:cs typeface="Times New Roman" pitchFamily="18" charset="0"/>
            </a:endParaRPr>
          </a:p>
        </p:txBody>
      </p:sp>
      <p:graphicFrame>
        <p:nvGraphicFramePr>
          <p:cNvPr id="7171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8429841"/>
              </p:ext>
            </p:extLst>
          </p:nvPr>
        </p:nvGraphicFramePr>
        <p:xfrm>
          <a:off x="971550" y="1393825"/>
          <a:ext cx="7691438" cy="4383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9" name="Лист" r:id="rId6" imgW="8153319" imgH="5181674" progId="Excel.Sheet.8">
                  <p:embed/>
                </p:oleObj>
              </mc:Choice>
              <mc:Fallback>
                <p:oleObj name="Лист" r:id="rId6" imgW="8153319" imgH="5181674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1393825"/>
                        <a:ext cx="7691438" cy="4383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Содержимое 3" descr="IMG_0509"/>
          <p:cNvPicPr>
            <a:picLocks/>
          </p:cNvPicPr>
          <p:nvPr/>
        </p:nvPicPr>
        <p:blipFill>
          <a:blip r:embed="rId8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4300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5" name="Рисунок 4" descr="IMG_0509"/>
          <p:cNvPicPr/>
          <p:nvPr/>
        </p:nvPicPr>
        <p:blipFill>
          <a:blip r:embed="rId9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42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-141360" y="0"/>
            <a:ext cx="1442605" cy="6858000"/>
            <a:chOff x="-25583" y="0"/>
            <a:chExt cx="1442605" cy="685800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9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6241" y="116632"/>
              <a:ext cx="740781" cy="8640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3758" y="188640"/>
            <a:ext cx="7123051" cy="954360"/>
          </a:xfrm>
        </p:spPr>
        <p:txBody>
          <a:bodyPr>
            <a:normAutofit fontScale="90000"/>
          </a:bodyPr>
          <a:lstStyle/>
          <a:p>
            <a:r>
              <a:rPr lang="ru-RU" altLang="ru-RU" sz="26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/>
            </a:r>
            <a:br>
              <a:rPr lang="ru-RU" altLang="ru-RU" sz="26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/>
            </a:r>
            <a:br>
              <a:rPr lang="ru-RU" altLang="ru-RU" sz="2600" b="1" dirty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Рейтинг муниципальных образований в 2015 году по  наличию первой и высшей квалификационных </a:t>
            </a:r>
            <a:r>
              <a:rPr lang="ru-RU" altLang="ru-RU" sz="26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категорий</a:t>
            </a:r>
            <a:r>
              <a:rPr lang="ru-RU" altLang="ru-RU" sz="2600" b="1" dirty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/>
            </a:r>
            <a:br>
              <a:rPr lang="ru-RU" altLang="ru-RU" sz="2600" b="1" dirty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57290" y="1071546"/>
            <a:ext cx="742952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200" b="1" dirty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4500212"/>
              </p:ext>
            </p:extLst>
          </p:nvPr>
        </p:nvGraphicFramePr>
        <p:xfrm>
          <a:off x="611560" y="1502433"/>
          <a:ext cx="8146677" cy="44468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Прямоугольник с двумя вырезанными противолежащими углами 15"/>
          <p:cNvSpPr/>
          <p:nvPr/>
        </p:nvSpPr>
        <p:spPr>
          <a:xfrm>
            <a:off x="-2637" y="6330198"/>
            <a:ext cx="914399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236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9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3"/>
            <a:ext cx="82235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1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38112"/>
            <a:ext cx="1008111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1" y="6453336"/>
            <a:ext cx="914399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915362"/>
              </p:ext>
            </p:extLst>
          </p:nvPr>
        </p:nvGraphicFramePr>
        <p:xfrm>
          <a:off x="496253" y="-404652"/>
          <a:ext cx="8468235" cy="7667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68235"/>
              </a:tblGrid>
              <a:tr h="766730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8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Рейтинг муниципальных образований 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8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за 2015/2016 учебный</a:t>
                      </a:r>
                      <a:r>
                        <a:rPr lang="ru-RU" altLang="ru-RU" sz="2800" b="1" i="1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ru-RU" altLang="ru-RU" sz="28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 год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4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4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8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400" b="1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3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23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8132385"/>
              </p:ext>
            </p:extLst>
          </p:nvPr>
        </p:nvGraphicFramePr>
        <p:xfrm>
          <a:off x="611560" y="1556792"/>
          <a:ext cx="9505056" cy="43439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Документ" r:id="rId7" imgW="6360348" imgH="3365552" progId="Word.Document.12">
                  <p:embed/>
                </p:oleObj>
              </mc:Choice>
              <mc:Fallback>
                <p:oleObj name="Документ" r:id="rId7" imgW="6360348" imgH="3365552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1556792"/>
                        <a:ext cx="9505056" cy="434394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492877"/>
            <a:ext cx="21336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055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19259</TotalTime>
  <Words>814</Words>
  <Application>Microsoft Office PowerPoint</Application>
  <PresentationFormat>Экран (4:3)</PresentationFormat>
  <Paragraphs>409</Paragraphs>
  <Slides>20</Slides>
  <Notes>8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Тема Office</vt:lpstr>
      <vt:lpstr>Лист</vt:lpstr>
      <vt:lpstr>Документ</vt:lpstr>
      <vt:lpstr>Заседание экспертной комиссии аттестационной комиссии  Министерства образования и науки Республики Татарстан  по Чистопольскому муниципальному району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Рейтинг муниципальных образований в 2015 году по  наличию первой и высшей квалификационных категорий  </vt:lpstr>
      <vt:lpstr>Презентация PowerPoint</vt:lpstr>
      <vt:lpstr>Презентация PowerPoint</vt:lpstr>
      <vt:lpstr>КОМПЬЮТЕРНОЕ ТЕСТИРОВАНИЕ НА ПОРТАЛЕ edu.tatar.ru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образования г. Набережные Челны</dc:title>
  <dc:creator>Vladimir</dc:creator>
  <cp:lastModifiedBy>Otdel</cp:lastModifiedBy>
  <cp:revision>981</cp:revision>
  <cp:lastPrinted>2015-09-22T15:26:02Z</cp:lastPrinted>
  <dcterms:created xsi:type="dcterms:W3CDTF">2013-02-06T07:02:31Z</dcterms:created>
  <dcterms:modified xsi:type="dcterms:W3CDTF">2016-12-13T12:29:47Z</dcterms:modified>
</cp:coreProperties>
</file>