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44" r:id="rId2"/>
    <p:sldId id="506" r:id="rId3"/>
    <p:sldId id="776" r:id="rId4"/>
    <p:sldId id="766" r:id="rId5"/>
    <p:sldId id="750" r:id="rId6"/>
    <p:sldId id="781" r:id="rId7"/>
    <p:sldId id="751" r:id="rId8"/>
    <p:sldId id="777" r:id="rId9"/>
    <p:sldId id="780" r:id="rId10"/>
    <p:sldId id="778" r:id="rId11"/>
    <p:sldId id="779" r:id="rId12"/>
    <p:sldId id="756" r:id="rId13"/>
    <p:sldId id="761" r:id="rId14"/>
    <p:sldId id="757" r:id="rId15"/>
    <p:sldId id="758" r:id="rId16"/>
    <p:sldId id="769" r:id="rId17"/>
    <p:sldId id="762" r:id="rId18"/>
    <p:sldId id="772" r:id="rId19"/>
    <p:sldId id="775" r:id="rId20"/>
    <p:sldId id="773" r:id="rId21"/>
    <p:sldId id="774" r:id="rId22"/>
    <p:sldId id="755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7327" autoAdjust="0"/>
  </p:normalViewPr>
  <p:slideViewPr>
    <p:cSldViewPr showGuides="1">
      <p:cViewPr>
        <p:scale>
          <a:sx n="70" d="100"/>
          <a:sy n="70" d="100"/>
        </p:scale>
        <p:origin x="-514" y="-3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2014-2015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5632774890606582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30912492186184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68</c:v>
                </c:pt>
                <c:pt idx="1">
                  <c:v>17.899999999999999</c:v>
                </c:pt>
                <c:pt idx="2">
                  <c:v>49.2</c:v>
                </c:pt>
                <c:pt idx="3">
                  <c:v>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78212429675659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92737476558587E-3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67</c:v>
                </c:pt>
                <c:pt idx="1">
                  <c:v>17.899999999999999</c:v>
                </c:pt>
                <c:pt idx="2">
                  <c:v>49.2</c:v>
                </c:pt>
                <c:pt idx="3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618249843723687E-2"/>
                  <c:y val="1.6738864920435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8018623984203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40037414047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Лист1!$D$2:$D$5</c:f>
              <c:numCache>
                <c:formatCode>0.0</c:formatCode>
                <c:ptCount val="4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  <c:pt idx="3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65568"/>
        <c:axId val="21167104"/>
      </c:barChart>
      <c:catAx>
        <c:axId val="21165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1167104"/>
        <c:crosses val="autoZero"/>
        <c:auto val="1"/>
        <c:lblAlgn val="ctr"/>
        <c:lblOffset val="100"/>
        <c:noMultiLvlLbl val="0"/>
      </c:catAx>
      <c:valAx>
        <c:axId val="211671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11655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2014-2015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8529242758893137E-2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70</c:v>
                </c:pt>
                <c:pt idx="1">
                  <c:v>14</c:v>
                </c:pt>
                <c:pt idx="2">
                  <c:v>56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72.099999999999994</c:v>
                </c:pt>
                <c:pt idx="1">
                  <c:v>14</c:v>
                </c:pt>
                <c:pt idx="2">
                  <c:v>58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7728456248092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039163928244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6785900267557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Лист1!$D$2:$D$5</c:f>
              <c:numCache>
                <c:formatCode>0.0</c:formatCode>
                <c:ptCount val="4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53152"/>
        <c:axId val="23554688"/>
      </c:barChart>
      <c:catAx>
        <c:axId val="23553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3554688"/>
        <c:crosses val="autoZero"/>
        <c:auto val="1"/>
        <c:lblAlgn val="ctr"/>
        <c:lblOffset val="100"/>
        <c:noMultiLvlLbl val="0"/>
      </c:catAx>
      <c:valAx>
        <c:axId val="2355468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35531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место в рейтинге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4.7566980175930409E-3"/>
                  <c:y val="-1.930800459048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06629096055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85566005864347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9278300293217346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86848"/>
        <c:axId val="21676800"/>
        <c:axId val="0"/>
      </c:bar3DChart>
      <c:catAx>
        <c:axId val="23886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1676800"/>
        <c:crosses val="autoZero"/>
        <c:auto val="1"/>
        <c:lblAlgn val="ctr"/>
        <c:lblOffset val="100"/>
        <c:noMultiLvlLbl val="0"/>
      </c:catAx>
      <c:valAx>
        <c:axId val="2167680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3886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9838988861309"/>
          <c:y val="0.35975738188976375"/>
          <c:w val="0.17529292066475957"/>
          <c:h val="0.3273599901574803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по наличию категорий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рейтинг района по качеству образования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41046585673571E-2"/>
                  <c:y val="-6.249999999999971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</c:v>
                </c:pt>
                <c:pt idx="1">
                  <c:v>15</c:v>
                </c:pt>
                <c:pt idx="2">
                  <c:v>7</c:v>
                </c:pt>
                <c:pt idx="3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45504"/>
        <c:axId val="23847296"/>
        <c:axId val="0"/>
      </c:bar3DChart>
      <c:catAx>
        <c:axId val="238455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3847296"/>
        <c:crosses val="autoZero"/>
        <c:auto val="1"/>
        <c:lblAlgn val="ctr"/>
        <c:lblOffset val="100"/>
        <c:noMultiLvlLbl val="0"/>
      </c:catAx>
      <c:valAx>
        <c:axId val="2384729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38455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9838988861309"/>
          <c:y val="0.30663238188976377"/>
          <c:w val="0.23260161011138697"/>
          <c:h val="0.56568996062992127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eg"/><Relationship Id="rId7" Type="http://schemas.openxmlformats.org/officeDocument/2006/relationships/diagramData" Target="../diagrams/data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jpe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Microsoft_Excel3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Excel_97-20031.xls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6" name="Рисунок 15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59532" y="2132856"/>
            <a:ext cx="9145016" cy="17801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Заседание экспертной комиссии аттестационной комиссии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 Министерства образования и науки Республики Татарстан 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по </a:t>
            </a:r>
            <a:r>
              <a:rPr lang="ru-RU" sz="3200" b="1" dirty="0" err="1" smtClean="0">
                <a:solidFill>
                  <a:schemeClr val="tx2"/>
                </a:solidFill>
              </a:rPr>
              <a:t>Чистопольскому</a:t>
            </a:r>
            <a:r>
              <a:rPr lang="ru-RU" sz="3200" b="1" dirty="0" smtClean="0">
                <a:solidFill>
                  <a:schemeClr val="tx2"/>
                </a:solidFill>
              </a:rPr>
              <a:t> муниципальному району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86704" y="5249416"/>
            <a:ext cx="6400800" cy="60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/>
              <a:t>1 декабря 2017 года</a:t>
            </a:r>
            <a:endParaRPr lang="ru-RU" sz="2800" b="1" dirty="0"/>
          </a:p>
        </p:txBody>
      </p:sp>
      <p:pic>
        <p:nvPicPr>
          <p:cNvPr id="11" name="Picture 2" descr="http://ts3.mm.bing.net/th?id=HN.608039443891357479&amp;w=121&amp;h=149&amp;c=7&amp;rs=1&amp;url=http%3a%2f%2fwww.heraldicum.ru%2frussia%2fsubjects%2ftowns%2fchistop.htm&amp;pid=1.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71538" cy="11429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71539" y="0"/>
            <a:ext cx="8072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ЧИСТОПОЛЬСКИЙ МУНИЦИПАЛЬНЫЙ РАЙОН  РТ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Рисунок 14" descr="flag_RT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7" y="357166"/>
            <a:ext cx="8001023" cy="2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Управление образования </a:t>
            </a:r>
            <a:endParaRPr lang="ru-RU" sz="18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latin typeface="Franklin Gothic Demi" pitchFamily="34" charset="0"/>
            </a:endParaRPr>
          </a:p>
          <a:p>
            <a:pPr algn="ctr"/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Исполнительного </a:t>
            </a:r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668895" y="116632"/>
            <a:ext cx="74523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Сопоставительный анализ результатов рейтинга по аттестации и рейтинга муниципального района по показателям оценки качества образования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9565675"/>
              </p:ext>
            </p:extLst>
          </p:nvPr>
        </p:nvGraphicFramePr>
        <p:xfrm>
          <a:off x="1151365" y="1397000"/>
          <a:ext cx="753463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4874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0509"/>
          <p:cNvPicPr>
            <a:picLocks/>
          </p:cNvPicPr>
          <p:nvPr/>
        </p:nvPicPr>
        <p:blipFill>
          <a:blip r:embed="rId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0" y="6000768"/>
            <a:ext cx="37147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7" name="Рисунок 6" descr="IMG_0509"/>
          <p:cNvPicPr/>
          <p:nvPr/>
        </p:nvPicPr>
        <p:blipFill>
          <a:blip r:embed="rId3" cstate="print">
            <a:lum bright="74000"/>
          </a:blip>
          <a:srcRect l="66109" t="22853" b="40165"/>
          <a:stretch>
            <a:fillRect/>
          </a:stretch>
        </p:blipFill>
        <p:spPr bwMode="auto">
          <a:xfrm>
            <a:off x="5493938" y="6000768"/>
            <a:ext cx="188637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8" name="Рисунок 7" descr="IMG_0509"/>
          <p:cNvPicPr/>
          <p:nvPr/>
        </p:nvPicPr>
        <p:blipFill>
          <a:blip r:embed="rId2" cstate="print">
            <a:lum bright="81000"/>
          </a:blip>
          <a:srcRect l="66109" t="22853" b="40165"/>
          <a:stretch>
            <a:fillRect/>
          </a:stretch>
        </p:blipFill>
        <p:spPr bwMode="auto">
          <a:xfrm>
            <a:off x="7143768" y="6000768"/>
            <a:ext cx="2000232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9" name="Рисунок 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3571868" y="6000768"/>
            <a:ext cx="20082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0" name="TextBox 9"/>
          <p:cNvSpPr txBox="1"/>
          <p:nvPr/>
        </p:nvSpPr>
        <p:spPr>
          <a:xfrm>
            <a:off x="2843808" y="6106218"/>
            <a:ext cx="5741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Управление образования Исполнительного комитета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РТ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Franklin Gothic Dem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8901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Сопоставительный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результатов рейтинга по аттестации, т.е. наличия квалификационных категорий педагогических работников и рейтинга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показателям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оценки качества образования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699827"/>
              </p:ext>
            </p:extLst>
          </p:nvPr>
        </p:nvGraphicFramePr>
        <p:xfrm>
          <a:off x="251520" y="476672"/>
          <a:ext cx="8640959" cy="5328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676"/>
                <a:gridCol w="4421963"/>
                <a:gridCol w="2880320"/>
              </a:tblGrid>
              <a:tr h="2370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рейтинге муниципальных  образований по наличию  высшей и первой квалификационной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района в  рейтинге «За высокое качество образования»</a:t>
                      </a:r>
                      <a:endParaRPr lang="ru-RU" dirty="0"/>
                    </a:p>
                  </a:txBody>
                  <a:tcPr anchor="ctr"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2013-2014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26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15 место</a:t>
                      </a:r>
                      <a:endParaRPr lang="ru-RU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2014-2015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15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 место</a:t>
                      </a:r>
                      <a:endParaRPr lang="ru-RU" sz="2400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2015-2016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место</a:t>
                      </a:r>
                      <a:endParaRPr lang="ru-RU" sz="2400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2016-2017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24 место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12"/>
            <a:ext cx="957763" cy="82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57356" y="285728"/>
            <a:ext cx="6893152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419300"/>
              </p:ext>
            </p:extLst>
          </p:nvPr>
        </p:nvGraphicFramePr>
        <p:xfrm>
          <a:off x="496253" y="1202098"/>
          <a:ext cx="8396227" cy="474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114"/>
                <a:gridCol w="3119113"/>
              </a:tblGrid>
              <a:tr h="1045643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37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2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17639" r="3794" b="10993"/>
          <a:stretch/>
        </p:blipFill>
        <p:spPr bwMode="auto">
          <a:xfrm>
            <a:off x="179513" y="1656634"/>
            <a:ext cx="7009288" cy="420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5652120" y="132476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82958"/>
              <a:gd name="adj4" fmla="val -12868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71186" y="4280228"/>
            <a:ext cx="3372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2017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224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педагога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6021288"/>
            <a:ext cx="5040560" cy="8367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01182"/>
            <a:ext cx="804748" cy="8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71600" y="77519"/>
            <a:ext cx="8118152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74892"/>
              </p:ext>
            </p:extLst>
          </p:nvPr>
        </p:nvGraphicFramePr>
        <p:xfrm>
          <a:off x="251520" y="1484784"/>
          <a:ext cx="8712968" cy="436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999111"/>
                <a:gridCol w="1080120"/>
                <a:gridCol w="1080120"/>
                <a:gridCol w="1080120"/>
                <a:gridCol w="1080120"/>
                <a:gridCol w="1152128"/>
                <a:gridCol w="1152128"/>
              </a:tblGrid>
              <a:tr h="31035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197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13/5,8%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86,7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87,95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5223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028179"/>
              </p:ext>
            </p:extLst>
          </p:nvPr>
        </p:nvGraphicFramePr>
        <p:xfrm>
          <a:off x="496252" y="404664"/>
          <a:ext cx="8468236" cy="5456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5788"/>
                <a:gridCol w="2088232"/>
                <a:gridCol w="1097392"/>
                <a:gridCol w="846824"/>
              </a:tblGrid>
              <a:tr h="1106649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5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13/5,8%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246983"/>
              </p:ext>
            </p:extLst>
          </p:nvPr>
        </p:nvGraphicFramePr>
        <p:xfrm>
          <a:off x="251520" y="1692218"/>
          <a:ext cx="8568953" cy="4528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751"/>
                <a:gridCol w="1163648"/>
                <a:gridCol w="1429100"/>
                <a:gridCol w="1423454"/>
              </a:tblGrid>
              <a:tr h="9364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61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3238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91931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39553" y="-92721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400" b="1" dirty="0"/>
              <a:t>На первую категорию- </a:t>
            </a:r>
            <a:r>
              <a:rPr lang="ru-RU" sz="2400" b="1" dirty="0" smtClean="0"/>
              <a:t>197 человек, </a:t>
            </a:r>
          </a:p>
          <a:p>
            <a:r>
              <a:rPr lang="ru-RU" sz="2400" b="1" dirty="0" smtClean="0"/>
              <a:t>из них 4 директора, аттестуются как предметники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3453" y="1230553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первая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0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30765" y="0"/>
            <a:ext cx="1403648" cy="6858000"/>
            <a:chOff x="-25583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" y="43454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125961"/>
              </p:ext>
            </p:extLst>
          </p:nvPr>
        </p:nvGraphicFramePr>
        <p:xfrm>
          <a:off x="163962" y="835311"/>
          <a:ext cx="8872534" cy="590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054"/>
                <a:gridCol w="1944216"/>
                <a:gridCol w="1080120"/>
                <a:gridCol w="1296144"/>
              </a:tblGrid>
              <a:tr h="4487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педагог-организатор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0279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4274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117345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 ИТОГ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31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79097" y="-249545"/>
            <a:ext cx="82256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/>
              <a:t>Педагогические работники </a:t>
            </a:r>
          </a:p>
          <a:p>
            <a:pPr algn="ctr"/>
            <a:r>
              <a:rPr lang="ru-RU" sz="2400" b="1" dirty="0" smtClean="0"/>
              <a:t>МБОУ, СПО, МБУ ДО, ГОУ-первая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20294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473709"/>
              </p:ext>
            </p:extLst>
          </p:nvPr>
        </p:nvGraphicFramePr>
        <p:xfrm>
          <a:off x="251520" y="1916833"/>
          <a:ext cx="8640961" cy="4344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1152128"/>
                <a:gridCol w="1228881"/>
                <a:gridCol w="1435416"/>
              </a:tblGrid>
              <a:tr h="12849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1198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 воспитатель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1261462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78930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На высшую категорию – </a:t>
            </a:r>
            <a:r>
              <a:rPr lang="ru-RU" sz="3200" b="1" dirty="0" smtClean="0"/>
              <a:t>27 человек</a:t>
            </a: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999720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9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120448"/>
            <a:ext cx="1285215" cy="6737552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754329"/>
              </p:ext>
            </p:extLst>
          </p:nvPr>
        </p:nvGraphicFramePr>
        <p:xfrm>
          <a:off x="107504" y="1196751"/>
          <a:ext cx="8928993" cy="5112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5533"/>
                <a:gridCol w="1171171"/>
                <a:gridCol w="1224136"/>
                <a:gridCol w="1368153"/>
              </a:tblGrid>
              <a:tr h="4902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676421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855522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1678970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</a:p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 производственного</a:t>
                      </a:r>
                      <a:r>
                        <a:rPr lang="ru-RU" sz="32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обучения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4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654272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57183"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40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4/15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20448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6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4085130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220787398"/>
              </p:ext>
            </p:extLst>
          </p:nvPr>
        </p:nvGraphicFramePr>
        <p:xfrm>
          <a:off x="-28142" y="2398576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471356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32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72050" y="3262672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384188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pic>
        <p:nvPicPr>
          <p:cNvPr id="17" name="Содержимое 3" descr="IMG_0509"/>
          <p:cNvPicPr>
            <a:picLocks/>
          </p:cNvPicPr>
          <p:nvPr/>
        </p:nvPicPr>
        <p:blipFill>
          <a:blip r:embed="rId1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528212"/>
              </p:ext>
            </p:extLst>
          </p:nvPr>
        </p:nvGraphicFramePr>
        <p:xfrm>
          <a:off x="251520" y="2153882"/>
          <a:ext cx="8640960" cy="4203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009"/>
                <a:gridCol w="1173426"/>
                <a:gridCol w="1441109"/>
                <a:gridCol w="1435416"/>
              </a:tblGrid>
              <a:tr h="8382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029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4514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1611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827518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 первую </a:t>
            </a:r>
            <a:r>
              <a:rPr lang="ru-RU" sz="2400" b="1" dirty="0" smtClean="0"/>
              <a:t>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197 </a:t>
            </a:r>
            <a:r>
              <a:rPr lang="ru-RU" sz="2400" b="1" dirty="0">
                <a:solidFill>
                  <a:srgbClr val="FF0000"/>
                </a:solidFill>
              </a:rPr>
              <a:t>человек</a:t>
            </a:r>
            <a:r>
              <a:rPr lang="ru-RU" sz="2400" b="1" dirty="0"/>
              <a:t>, из них </a:t>
            </a:r>
            <a:r>
              <a:rPr lang="ru-RU" sz="2400" b="1" dirty="0" smtClean="0"/>
              <a:t>4 директора, </a:t>
            </a:r>
            <a:r>
              <a:rPr lang="ru-RU" sz="2400" b="1" dirty="0"/>
              <a:t>аттестуются как </a:t>
            </a:r>
            <a:r>
              <a:rPr lang="ru-RU" sz="2400" b="1" dirty="0" smtClean="0"/>
              <a:t>предметники</a:t>
            </a:r>
          </a:p>
          <a:p>
            <a:r>
              <a:rPr lang="ru-RU" sz="2400" b="1" dirty="0" smtClean="0"/>
              <a:t>На высшую 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27 человек</a:t>
            </a:r>
          </a:p>
          <a:p>
            <a:r>
              <a:rPr lang="ru-RU" sz="2400" b="1" dirty="0" smtClean="0"/>
              <a:t>ВСЕГО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- 224 человека</a:t>
            </a:r>
            <a:endParaRPr lang="ru-RU" sz="2400" dirty="0">
              <a:solidFill>
                <a:srgbClr val="FF0000"/>
              </a:solidFill>
            </a:endParaRP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618848"/>
            <a:ext cx="5355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Педагогические </a:t>
            </a:r>
            <a:r>
              <a:rPr lang="ru-RU" sz="2400" b="1" dirty="0"/>
              <a:t>работники </a:t>
            </a:r>
            <a:r>
              <a:rPr lang="ru-RU" sz="2400" b="1" dirty="0" smtClean="0"/>
              <a:t>ДОУ 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82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08692"/>
              </p:ext>
            </p:extLst>
          </p:nvPr>
        </p:nvGraphicFramePr>
        <p:xfrm>
          <a:off x="251520" y="764704"/>
          <a:ext cx="8712968" cy="601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1296144"/>
                <a:gridCol w="1512168"/>
                <a:gridCol w="1584176"/>
              </a:tblGrid>
              <a:tr h="464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педагог-организатор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68761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20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1155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36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224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20/9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5/2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0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5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933287" cy="6858000"/>
            <a:chOff x="-25583" y="0"/>
            <a:chExt cx="1933287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88640"/>
              <a:ext cx="864096" cy="775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115616" y="2204864"/>
            <a:ext cx="694230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Успешной работы!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44" y="1381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0914" y="138112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60505629"/>
              </p:ext>
            </p:extLst>
          </p:nvPr>
        </p:nvGraphicFramePr>
        <p:xfrm>
          <a:off x="467544" y="1268760"/>
          <a:ext cx="8424936" cy="455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7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" y="29778"/>
            <a:ext cx="792087" cy="8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7563" y="82366"/>
            <a:ext cx="849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5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46688627"/>
              </p:ext>
            </p:extLst>
          </p:nvPr>
        </p:nvGraphicFramePr>
        <p:xfrm>
          <a:off x="179512" y="980728"/>
          <a:ext cx="891024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506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051720" y="299120"/>
            <a:ext cx="634334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высшей квалификационной категории</a:t>
            </a:r>
          </a:p>
        </p:txBody>
      </p:sp>
      <p:graphicFrame>
        <p:nvGraphicFramePr>
          <p:cNvPr id="614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70415"/>
              </p:ext>
            </p:extLst>
          </p:nvPr>
        </p:nvGraphicFramePr>
        <p:xfrm>
          <a:off x="539552" y="1282700"/>
          <a:ext cx="8411578" cy="451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Лист" r:id="rId6" imgW="8183961" imgH="5730254" progId="Excel.Sheet.12">
                  <p:embed/>
                </p:oleObj>
              </mc:Choice>
              <mc:Fallback>
                <p:oleObj name="Лист" r:id="rId6" imgW="8183961" imgH="5730254" progId="Excel.Sheet.1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282700"/>
                        <a:ext cx="8411578" cy="4514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75522" y="116632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Рейтинг муниципальных </a:t>
            </a:r>
            <a:r>
              <a:rPr lang="ru-RU" sz="2400" b="1" dirty="0" smtClean="0">
                <a:solidFill>
                  <a:schemeClr val="tx2"/>
                </a:solidFill>
              </a:rPr>
              <a:t>образований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chemeClr val="tx2"/>
                </a:solidFill>
              </a:rPr>
              <a:t>по наличию высшей </a:t>
            </a:r>
            <a:r>
              <a:rPr lang="ru-RU" sz="2400" b="1" dirty="0" smtClean="0">
                <a:solidFill>
                  <a:schemeClr val="tx2"/>
                </a:solidFill>
              </a:rPr>
              <a:t>квалификационной категории-30 место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7628"/>
            <a:ext cx="8843626" cy="579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7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02586" y="-6071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907704" y="260648"/>
            <a:ext cx="7021984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7171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381875"/>
              </p:ext>
            </p:extLst>
          </p:nvPr>
        </p:nvGraphicFramePr>
        <p:xfrm>
          <a:off x="467544" y="964494"/>
          <a:ext cx="8462144" cy="4812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Лист" r:id="rId6" imgW="8153319" imgH="5181674" progId="Excel.Sheet.8">
                  <p:embed/>
                </p:oleObj>
              </mc:Choice>
              <mc:Fallback>
                <p:oleObj name="Лист" r:id="rId6" imgW="8153319" imgH="5181674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64494"/>
                        <a:ext cx="8462144" cy="481241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668895" y="116632"/>
            <a:ext cx="74523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Место в рейтинге муниципальных образований по наличию высшей и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19588652"/>
              </p:ext>
            </p:extLst>
          </p:nvPr>
        </p:nvGraphicFramePr>
        <p:xfrm>
          <a:off x="913803" y="1270794"/>
          <a:ext cx="8009758" cy="460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3476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2963"/>
            <a:ext cx="8951130" cy="533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16632"/>
            <a:ext cx="6984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Рейтинг муниципальных образований в 2016-2017 учебном году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по наличию первой и высшей квалификационных категорий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19435</TotalTime>
  <Words>910</Words>
  <Application>Microsoft Office PowerPoint</Application>
  <PresentationFormat>Экран (4:3)</PresentationFormat>
  <Paragraphs>442</Paragraphs>
  <Slides>22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Лист</vt:lpstr>
      <vt:lpstr>Заседание экспертной комиссии аттестационной комиссии  Министерства образования и науки Республики Татарстан  по Чистопольскому муниципальному району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Otdel</cp:lastModifiedBy>
  <cp:revision>1003</cp:revision>
  <cp:lastPrinted>2017-11-27T12:29:00Z</cp:lastPrinted>
  <dcterms:created xsi:type="dcterms:W3CDTF">2013-02-06T07:02:31Z</dcterms:created>
  <dcterms:modified xsi:type="dcterms:W3CDTF">2017-11-28T04:23:40Z</dcterms:modified>
</cp:coreProperties>
</file>