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vip.1obraz.ru/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zauch_70@mail.ru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260648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Минздравсоцразвития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России от 26.08.2010 № 761н</a:t>
            </a: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«Об утверждении Единого квалификационного справочника должностей руководителей, специалистов и служащих, раздел "Квалификационные характеристики должностей работников образования»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4005064"/>
            <a:ext cx="85689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/>
              <a:t>Учитель.Требования</a:t>
            </a:r>
            <a:r>
              <a:rPr lang="ru-RU" b="1" dirty="0" smtClean="0"/>
              <a:t> к квалификации. Высшее профессиональное образование или среднее профессиональное образование по направлению подготовки "Образование и педагогика" или в области, соответствующей преподаваемому предмету</a:t>
            </a:r>
            <a:r>
              <a:rPr lang="ru-RU" dirty="0" smtClean="0"/>
              <a:t>, без предъявления требований к стажу работы, </a:t>
            </a:r>
            <a:r>
              <a:rPr lang="ru-RU" b="1" dirty="0" smtClean="0"/>
              <a:t>либо высшее профессиональное образование или среднее профессиональное образование и дополнительное профессиональное образование по направлению деятельности в образовательном учреждении </a:t>
            </a:r>
            <a:r>
              <a:rPr lang="ru-RU" dirty="0" smtClean="0"/>
              <a:t>без предъявления требований к стажу работы.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1988840"/>
            <a:ext cx="874846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Воспитатель. Требования к квалификации. Высшее профессиональное образование или среднее профессиональное образование по направлению подготовки "Образование и педагогика" </a:t>
            </a:r>
            <a:r>
              <a:rPr lang="ru-RU" dirty="0" smtClean="0"/>
              <a:t>без предъявления требований к стажу работы либо </a:t>
            </a:r>
            <a:r>
              <a:rPr lang="ru-RU" b="1" dirty="0" smtClean="0"/>
              <a:t>высшее профессиональное образование или среднее профессиональное образование и дополнительное профессиональное образование по направлению подготовки "Образование и педагогика</a:t>
            </a:r>
            <a:r>
              <a:rPr lang="ru-RU" dirty="0" smtClean="0"/>
              <a:t>" без предъявления требований к стажу работы.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915816" y="1556792"/>
            <a:ext cx="2525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u="sng" dirty="0" smtClean="0"/>
              <a:t>Образовательный ценз</a:t>
            </a:r>
            <a:endParaRPr lang="ru-RU" b="1" u="sng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556792"/>
            <a:ext cx="8506239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Заполнение бланков:</a:t>
            </a:r>
          </a:p>
          <a:p>
            <a:r>
              <a:rPr lang="ru-RU" b="1" dirty="0" smtClean="0"/>
              <a:t> Как заполняются аттестаты: какие предметы, курсы, что указать в доп. сведениях,</a:t>
            </a:r>
          </a:p>
          <a:p>
            <a:r>
              <a:rPr lang="ru-RU" b="1" dirty="0" smtClean="0"/>
              <a:t> название предметов , как определяется Итоговая отметка,</a:t>
            </a:r>
          </a:p>
          <a:p>
            <a:r>
              <a:rPr lang="ru-RU" b="1" dirty="0" smtClean="0"/>
              <a:t> кому выдаётся аттестат  с отличием, кому – медаль.</a:t>
            </a:r>
          </a:p>
          <a:p>
            <a:r>
              <a:rPr lang="ru-RU" b="1" dirty="0" smtClean="0"/>
              <a:t>Как заполняются дубликаты, при каких условиях они выдаются, </a:t>
            </a:r>
          </a:p>
          <a:p>
            <a:r>
              <a:rPr lang="ru-RU" b="1" dirty="0" smtClean="0"/>
              <a:t>какие документы необходимы для этого хранить в школе</a:t>
            </a:r>
          </a:p>
          <a:p>
            <a:r>
              <a:rPr lang="ru-RU" b="1" dirty="0" smtClean="0"/>
              <a:t>Учёт бланков:</a:t>
            </a:r>
          </a:p>
          <a:p>
            <a:r>
              <a:rPr lang="ru-RU" b="1" dirty="0" smtClean="0"/>
              <a:t>Заполнение Книг регистрации  выданных документов об образовании: </a:t>
            </a:r>
          </a:p>
          <a:p>
            <a:r>
              <a:rPr lang="ru-RU" b="1" dirty="0" smtClean="0"/>
              <a:t>обязательные сведения в книге, </a:t>
            </a:r>
          </a:p>
          <a:p>
            <a:r>
              <a:rPr lang="ru-RU" b="1" dirty="0" smtClean="0"/>
              <a:t>подпись уполномоченного лица – приказ о его назначении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260648"/>
            <a:ext cx="770485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Приказ </a:t>
            </a:r>
            <a:r>
              <a:rPr lang="ru-RU" b="1" dirty="0" err="1" smtClean="0">
                <a:solidFill>
                  <a:srgbClr val="C00000"/>
                </a:solidFill>
              </a:rPr>
              <a:t>Минобрнауки</a:t>
            </a:r>
            <a:r>
              <a:rPr lang="ru-RU" b="1" dirty="0" smtClean="0">
                <a:solidFill>
                  <a:srgbClr val="C00000"/>
                </a:solidFill>
              </a:rPr>
              <a:t> России от 14.02.2014 № 115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Об утверждении Порядка заполнения, учета и выдачи аттестатов об основном общем и среднем общем образовании и их дубликатов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( с изменениями)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0"/>
            <a:ext cx="77048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C00000"/>
                </a:solidFill>
              </a:rPr>
              <a:t>Статья 28. Компетенция, права, обязанности и ответственность образовательной организации</a:t>
            </a:r>
          </a:p>
          <a:p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908720"/>
            <a:ext cx="81369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П.4   Установление штатного расписания, если иное не установлено нормативными правовыми актами Российской Федерации;</a:t>
            </a:r>
          </a:p>
          <a:p>
            <a:r>
              <a:rPr lang="ru-RU" b="1" dirty="0" smtClean="0"/>
              <a:t>П. 7  </a:t>
            </a:r>
            <a:r>
              <a:rPr lang="ru-RU" dirty="0" smtClean="0"/>
              <a:t>Разработка и утверждение </a:t>
            </a:r>
            <a:r>
              <a:rPr lang="ru-RU" b="1" dirty="0" smtClean="0"/>
              <a:t>по согласованию с учредителем </a:t>
            </a:r>
            <a:r>
              <a:rPr lang="ru-RU" dirty="0" smtClean="0"/>
              <a:t>программы развития образовательной организации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2204864"/>
            <a:ext cx="88924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Статья 14. Язык образования</a:t>
            </a:r>
          </a:p>
          <a:p>
            <a:r>
              <a:rPr lang="ru-RU" dirty="0" smtClean="0"/>
              <a:t>получение </a:t>
            </a:r>
            <a:r>
              <a:rPr lang="ru-RU" b="1" dirty="0" smtClean="0"/>
              <a:t>образования</a:t>
            </a:r>
            <a:r>
              <a:rPr lang="ru-RU" dirty="0" smtClean="0"/>
              <a:t> на государственном языке РФ и </a:t>
            </a:r>
            <a:r>
              <a:rPr lang="ru-RU" b="1" dirty="0" smtClean="0"/>
              <a:t>выбор языка </a:t>
            </a:r>
            <a:r>
              <a:rPr lang="ru-RU" dirty="0" smtClean="0"/>
              <a:t>обучения и воспитания</a:t>
            </a:r>
          </a:p>
          <a:p>
            <a:r>
              <a:rPr lang="ru-RU" b="1" dirty="0" smtClean="0"/>
              <a:t>Содержание локальных актов не должно противоречить Уставу и ФЗ № 273 ( ст. 30, 34, 38,45,58,28.)</a:t>
            </a:r>
          </a:p>
          <a:p>
            <a:endParaRPr lang="ru-RU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260648"/>
            <a:ext cx="66406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Качество образования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ООП составлена на основе ФГОС  и изменений во ФГОС!!!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052736"/>
            <a:ext cx="82089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III. Требования к структуре основной образовательной программы начального общего образования </a:t>
            </a:r>
            <a:r>
              <a:rPr lang="ru-RU" b="1" dirty="0" smtClean="0"/>
              <a:t>( механизмы  достижения целевых ориентиров в системе условий, контроль за состоянием системы условий)</a:t>
            </a:r>
          </a:p>
          <a:p>
            <a:r>
              <a:rPr lang="ru-RU" b="1" dirty="0" smtClean="0"/>
              <a:t> Система условий реализации ООП должна содержать сетевой график ( дорожную карту) по формированию необходимой системы условий; контроль состояния системы условий)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ООП НОО –  программа формирования УУД </a:t>
            </a:r>
            <a:r>
              <a:rPr lang="ru-RU" b="1" dirty="0" smtClean="0"/>
              <a:t>– должна содержать типовые задачи формирования личностных, регулятивных, познавательных, коммуникативных УУД. П. 19.4 ФГОС НОО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3861048"/>
            <a:ext cx="86764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Внеурочная деятельность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План должен отражать формы организации внеурочной деятельности,</a:t>
            </a:r>
          </a:p>
          <a:p>
            <a:r>
              <a:rPr lang="ru-RU" dirty="0" smtClean="0"/>
              <a:t> объём внеурочной деятельности,.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В рабочих программах внеурочной деятельности – содержание должно</a:t>
            </a:r>
          </a:p>
          <a:p>
            <a:r>
              <a:rPr lang="ru-RU" dirty="0" smtClean="0"/>
              <a:t> отражать формы и виды деятельности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5373216"/>
            <a:ext cx="76111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Календарный учебный  график </a:t>
            </a:r>
            <a:r>
              <a:rPr lang="ru-RU" dirty="0" smtClean="0"/>
              <a:t>должен определять чередование учебной </a:t>
            </a:r>
          </a:p>
          <a:p>
            <a:r>
              <a:rPr lang="ru-RU" dirty="0" smtClean="0"/>
              <a:t>деятельности ( урочной и внеурочной)  п.19.10.1. ФГОС НОО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0"/>
            <a:ext cx="86764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Приказ </a:t>
            </a:r>
            <a:r>
              <a:rPr lang="ru-RU" b="1" dirty="0" err="1" smtClean="0">
                <a:solidFill>
                  <a:srgbClr val="C00000"/>
                </a:solidFill>
              </a:rPr>
              <a:t>Минобрнауки</a:t>
            </a:r>
            <a:r>
              <a:rPr lang="ru-RU" b="1" dirty="0" smtClean="0">
                <a:solidFill>
                  <a:srgbClr val="C00000"/>
                </a:solidFill>
              </a:rPr>
              <a:t> России от 09.11.2015 № 1309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Об утверждении Порядка обеспечения условий доступности для инвалидов объектов и предоставляемых услуг в сфере образования, а также оказания им при этом необходимой помощи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908720"/>
            <a:ext cx="914400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3</a:t>
            </a:r>
            <a:r>
              <a:rPr lang="ru-RU" sz="1400" dirty="0" smtClean="0"/>
              <a:t>. Руководителями органов и организаций, предоставляющих услуги в сфере образования, обеспечивается создание инвалидам следующих условий доступности объектов в соответствии с требованиями, установленными законодательными и иными нормативными правовыми актами:</a:t>
            </a:r>
          </a:p>
          <a:p>
            <a:r>
              <a:rPr lang="ru-RU" sz="1400" dirty="0" smtClean="0"/>
              <a:t>а) возможность беспрепятственного входа в объекты и выхода из них;</a:t>
            </a:r>
          </a:p>
          <a:p>
            <a:r>
              <a:rPr lang="ru-RU" sz="1400" dirty="0" smtClean="0"/>
              <a:t>б) возможность самостоятельного передвижения по территории объекта в целях доступа к месту предоставления услуги, в том числе с помощью работников объекта, предоставляющих услуги, </a:t>
            </a:r>
            <a:r>
              <a:rPr lang="ru-RU" sz="1400" dirty="0" err="1" smtClean="0"/>
              <a:t>ассистивных</a:t>
            </a:r>
            <a:r>
              <a:rPr lang="ru-RU" sz="1400" dirty="0" smtClean="0"/>
              <a:t> и вспомогательных технологий, а также сменного кресла-коляски;</a:t>
            </a:r>
          </a:p>
          <a:p>
            <a:r>
              <a:rPr lang="ru-RU" sz="1400" dirty="0" smtClean="0"/>
              <a:t>в) возможность посадки в транспортное средство и высадки из него перед входом в объект, в том числе с использованием кресла-коляски и, при необходимости, с помощью работников объекта;</a:t>
            </a:r>
          </a:p>
          <a:p>
            <a:r>
              <a:rPr lang="ru-RU" sz="1400" dirty="0" smtClean="0"/>
              <a:t>г) сопровождение инвалидов, имеющих стойкие нарушения функции зрения, и возможность самостоятельного передвижения по территории объекта;</a:t>
            </a:r>
          </a:p>
          <a:p>
            <a:r>
              <a:rPr lang="ru-RU" sz="1400" dirty="0" err="1" smtClean="0"/>
              <a:t>д</a:t>
            </a:r>
            <a:r>
              <a:rPr lang="ru-RU" sz="1400" dirty="0" smtClean="0"/>
              <a:t>) содействие инвалиду при входе в объект и выходе из него, информирование инвалида о доступных маршрутах общественного транспорта;</a:t>
            </a:r>
          </a:p>
          <a:p>
            <a:r>
              <a:rPr lang="ru-RU" sz="1400" dirty="0" smtClean="0"/>
              <a:t>е) надлежащее размещение носителей информации, необходимой для обеспечения беспрепятственного доступа инвалидов к объектам и услугам, с учетом ограничений их жизнедеятельности, в том числе дублирование необходимой для получения услуги звуковой и зрительной информации, а также надписей, знаков и иной текстовой и графической информации знаками, выполненными рельефно-точечным шрифтом Брайля и на контрастном фоне;</a:t>
            </a:r>
          </a:p>
          <a:p>
            <a:r>
              <a:rPr lang="ru-RU" sz="1400" dirty="0" smtClean="0"/>
              <a:t>ж) обеспечение допуска на объект, в котором предоставляются услуги, собаки-проводника при наличии документа, подтверждающего ее специальное обучение, выданного по </a:t>
            </a:r>
            <a:r>
              <a:rPr lang="ru-RU" sz="1400" dirty="0" smtClean="0">
                <a:hlinkClick r:id="rId2"/>
              </a:rPr>
              <a:t>форме</a:t>
            </a:r>
            <a:r>
              <a:rPr lang="ru-RU" sz="1400" dirty="0" smtClean="0"/>
              <a:t> и в </a:t>
            </a:r>
            <a:r>
              <a:rPr lang="ru-RU" sz="1400" dirty="0" smtClean="0">
                <a:hlinkClick r:id="rId2"/>
              </a:rPr>
              <a:t>порядке</a:t>
            </a:r>
            <a:r>
              <a:rPr lang="ru-RU" sz="1400" dirty="0" smtClean="0"/>
              <a:t>, утвержденных </a:t>
            </a:r>
            <a:r>
              <a:rPr lang="ru-RU" sz="1400" dirty="0" smtClean="0">
                <a:hlinkClick r:id="rId2"/>
              </a:rPr>
              <a:t>приказом Министерства труда и социальной защиты Российской Федерации от 22 июня 2015 года № 386н</a:t>
            </a:r>
            <a:r>
              <a:rPr lang="ru-RU" sz="1400" dirty="0" smtClean="0"/>
              <a:t> (зарегистрирован Министерством юстиции Российской Федерации 21 июля 2015 года, регистрационный № 38115).</a:t>
            </a:r>
          </a:p>
          <a:p>
            <a:endParaRPr lang="ru-RU" sz="1400" dirty="0" smtClean="0"/>
          </a:p>
          <a:p>
            <a:endParaRPr lang="ru-RU" sz="1400" dirty="0" smtClean="0"/>
          </a:p>
          <a:p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 l="5254" t="15375" r="4537" b="11782"/>
          <a:stretch>
            <a:fillRect/>
          </a:stretch>
        </p:blipFill>
        <p:spPr bwMode="auto">
          <a:xfrm>
            <a:off x="395536" y="620688"/>
            <a:ext cx="8280920" cy="375943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2987824" y="4869160"/>
            <a:ext cx="304121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Логин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3"/>
              </a:rPr>
              <a:t>zauch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3"/>
              </a:rPr>
              <a:t>_70@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3"/>
              </a:rPr>
              <a:t>mail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3"/>
              </a:rPr>
              <a:t>.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3"/>
              </a:rPr>
              <a:t>ru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Пароль:  1970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2657"/>
            <a:ext cx="87484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Руководитель (директор, заведующий, начальник</a:t>
            </a:r>
            <a:r>
              <a:rPr lang="ru-RU" dirty="0" smtClean="0"/>
              <a:t>) образовательного учреждения</a:t>
            </a:r>
          </a:p>
          <a:p>
            <a:pPr algn="just"/>
            <a:r>
              <a:rPr lang="ru-RU" b="1" dirty="0" smtClean="0"/>
              <a:t>Требования к квалификации. Высшее профессиональное образование по направлениям подготовки "Государственное и муниципальное управление", "Менеджмент", "Управление персоналом" </a:t>
            </a:r>
            <a:r>
              <a:rPr lang="ru-RU" dirty="0" smtClean="0"/>
              <a:t>и стаж работы на педагогических должностях не менее 5 лет, или </a:t>
            </a:r>
            <a:r>
              <a:rPr lang="ru-RU" b="1" dirty="0" smtClean="0"/>
              <a:t>высшее профессиональное образование и дополнительное профессиональное образование в области государственного и муниципального управления или менеджмента </a:t>
            </a:r>
            <a:r>
              <a:rPr lang="ru-RU" dirty="0" smtClean="0"/>
              <a:t>и экономики и стаж работы на педагогических или руководящих должностях не менее 5 лет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2636912"/>
            <a:ext cx="7488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ТК РФ Статья 331. Право на занятие педагогической деятельностью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3068960"/>
            <a:ext cx="68550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Справка об отсутствии судимости, подтверждающая возможность</a:t>
            </a:r>
          </a:p>
          <a:p>
            <a:r>
              <a:rPr lang="ru-RU" b="1" dirty="0" smtClean="0"/>
              <a:t> осуществления педагогической деятельности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3717032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</a:t>
            </a:r>
            <a:r>
              <a:rPr lang="ru-RU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нагрузка:</a:t>
            </a:r>
          </a:p>
          <a:p>
            <a:pPr algn="ctr"/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4077072"/>
            <a:ext cx="89644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Приказ </a:t>
            </a:r>
            <a:r>
              <a:rPr lang="ru-RU" b="1" dirty="0" err="1" smtClean="0">
                <a:solidFill>
                  <a:srgbClr val="C00000"/>
                </a:solidFill>
              </a:rPr>
              <a:t>Минобрнауки</a:t>
            </a:r>
            <a:r>
              <a:rPr lang="ru-RU" b="1" dirty="0" smtClean="0">
                <a:solidFill>
                  <a:srgbClr val="C00000"/>
                </a:solidFill>
              </a:rPr>
              <a:t> России от 22.12.2014 № 1601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О продолжительности рабочего времени (нормах часов педагогической работы за ставку заработной платы) педагогических работников и о порядке определения учебной нагрузки педагогических работников, оговариваемой в трудовом договоре</a:t>
            </a:r>
          </a:p>
          <a:p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b="1" dirty="0" smtClean="0">
                <a:solidFill>
                  <a:srgbClr val="C00000"/>
                </a:solidFill>
              </a:rPr>
              <a:t>Разъяснения по применению Положения Об условиях оплаты труда:</a:t>
            </a:r>
          </a:p>
          <a:p>
            <a:r>
              <a:rPr lang="ru-RU" dirty="0" smtClean="0"/>
              <a:t>Вести преподавательскую работу в объёме не более 12 часов в неделю ( село), не более 9 часов (город) </a:t>
            </a:r>
            <a:r>
              <a:rPr lang="ru-RU" b="1" dirty="0" smtClean="0"/>
              <a:t>с разрешением учредителя. Если 0,5 ставки – не более 3 часов в день ( 18 часов)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9408" t="10828" r="6470" b="10423"/>
          <a:stretch>
            <a:fillRect/>
          </a:stretch>
        </p:blipFill>
        <p:spPr bwMode="auto">
          <a:xfrm>
            <a:off x="395536" y="332656"/>
            <a:ext cx="7848872" cy="361908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51520" y="4365104"/>
            <a:ext cx="8665577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2000" b="1" dirty="0" smtClean="0"/>
              <a:t>Основание  для организации  обучения на дому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 smtClean="0"/>
              <a:t>Порядок регламентации и оформления отношений школы и родителей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 smtClean="0"/>
              <a:t>Индивидуальный учебный план – на основе ООП ( м.б. и адаптированная)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 smtClean="0"/>
              <a:t>Включение данных учащихся во внеурочною деятельность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 smtClean="0"/>
              <a:t>Можно использовать дистанционные формы, посещать школу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 err="1" smtClean="0"/>
              <a:t>Уч</a:t>
            </a:r>
            <a:r>
              <a:rPr lang="ru-RU" sz="2000" b="1" dirty="0" smtClean="0"/>
              <a:t>. план, расписание – согласовывается с родителями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 smtClean="0"/>
              <a:t>Положение, приказ, журнал</a:t>
            </a:r>
            <a:endParaRPr lang="ru-RU" sz="2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23728" y="1772816"/>
            <a:ext cx="65892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Индивидуальное обучение на дому:</a:t>
            </a:r>
          </a:p>
          <a:p>
            <a:pPr algn="ctr"/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8" y="404664"/>
            <a:ext cx="83529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Учебный план  (ФГОС)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 </a:t>
            </a:r>
            <a:r>
              <a:rPr lang="ru-RU" b="1" dirty="0" smtClean="0"/>
              <a:t>Обязательная часть</a:t>
            </a:r>
          </a:p>
          <a:p>
            <a:pPr>
              <a:buFont typeface="Wingdings" pitchFamily="2" charset="2"/>
              <a:buChar char="§"/>
            </a:pPr>
            <a:r>
              <a:rPr lang="ru-RU" b="1" dirty="0" smtClean="0"/>
              <a:t>Часть формируемая участниками образовательных отношений </a:t>
            </a:r>
          </a:p>
          <a:p>
            <a:r>
              <a:rPr lang="ru-RU" b="1" dirty="0" smtClean="0"/>
              <a:t>( документально подтвердить УЧЕТ МНЕНИЯ)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628800"/>
            <a:ext cx="842493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При принятии локальных нормативных актов, затрагивающих права обучающихся и работников образовательной организации, включая рабочую программу воспитания и календарный план воспитательной работы, учитывается мнение советов обучающихся, советов родителей, представительных органов обучающихся, а также в порядке и в случаях, которые предусмотрены трудовым законодательством, представительных органов работников (при наличии таких представительных органов).</a:t>
            </a:r>
            <a:br>
              <a:rPr lang="ru-RU" dirty="0" smtClean="0"/>
            </a:br>
            <a:r>
              <a:rPr lang="ru-RU" b="1" dirty="0" smtClean="0"/>
              <a:t>Ч. 3 Статья 30. Локальные нормативные акты, содержащие нормы, регулирующие образовательные отношения Федеральный закон от 29.12.2012 № 273-ФЗ  Об образовании в Российской Федерации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67544" y="260648"/>
            <a:ext cx="8044189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МИНИСТЕРСТВО ПРОСВЕЩЕНИЯ РФ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ПРИКАЗ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от 2 сентября 2020 года № 458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Об утверждении Порядка приема на обучение по образовательным программам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начального общего,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основного общего и среднего общего образования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1600" y="1772816"/>
            <a:ext cx="7065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Изучить и обновить локальный акт школы, и разместить на сайте!!!!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39552" y="2132856"/>
            <a:ext cx="766114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2000" b="1" dirty="0" smtClean="0"/>
              <a:t>Возраст для получения НОО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 smtClean="0"/>
              <a:t>Первоочередной порядок предоставления мест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 smtClean="0"/>
              <a:t>Приём детей с ОВЗ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 smtClean="0"/>
              <a:t>Информация на сайте о свободных  количестве мест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 smtClean="0"/>
              <a:t>Когда принимать заявления в 1 класс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 smtClean="0"/>
              <a:t>Конкурсный отбор при приёме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 smtClean="0"/>
              <a:t>Ознакомление родителей с  документами, регламентирующими организацию и осуществление образовательной  деятельности, с  правами учеников  и  их обязанностями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 smtClean="0"/>
              <a:t>Выбор языка образования и родного языка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 smtClean="0"/>
              <a:t>Какие разделы должны быть в ЗАЯВЛЕНИИ п. 24!!!!!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 smtClean="0"/>
              <a:t>Согласие родителей  на обработку персональных данных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 smtClean="0"/>
              <a:t>Документы, предоставляемые при приёме а 26!!!!!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 smtClean="0"/>
              <a:t>Приём в 10 класс : заявление и аттестат!!!!</a:t>
            </a:r>
          </a:p>
          <a:p>
            <a:endParaRPr lang="ru-RU" sz="20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33478" t="35062" r="29995" b="10798"/>
          <a:stretch>
            <a:fillRect/>
          </a:stretch>
        </p:blipFill>
        <p:spPr bwMode="auto">
          <a:xfrm>
            <a:off x="539552" y="620688"/>
            <a:ext cx="7632848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33479" t="49828" r="29722" b="13751"/>
          <a:stretch>
            <a:fillRect/>
          </a:stretch>
        </p:blipFill>
        <p:spPr bwMode="auto">
          <a:xfrm>
            <a:off x="683568" y="260648"/>
            <a:ext cx="7634957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9672" y="260648"/>
            <a:ext cx="5635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u="sng" dirty="0" smtClean="0"/>
              <a:t>Процедура перевода  обучающихся ( ст. 58 ФЗ № 273)</a:t>
            </a:r>
            <a:endParaRPr lang="ru-RU" b="1" u="sng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692696"/>
            <a:ext cx="80648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Статья 58. Промежуточная аттестация обучающихся</a:t>
            </a:r>
          </a:p>
          <a:p>
            <a:r>
              <a:rPr lang="ru-RU" dirty="0" smtClean="0"/>
              <a:t>1</a:t>
            </a:r>
            <a:r>
              <a:rPr lang="ru-RU" b="1" dirty="0" smtClean="0"/>
              <a:t>. Освоение образовательной программы </a:t>
            </a:r>
            <a:r>
              <a:rPr lang="ru-RU" dirty="0" smtClean="0"/>
              <a:t>(за исключением образовательной программы дошкольного образования), в том числе </a:t>
            </a:r>
            <a:r>
              <a:rPr lang="ru-RU" b="1" dirty="0" smtClean="0"/>
              <a:t>отдельной части или всего объема учебного предмета, курса, дисциплины (модуля) образовательной программы, сопровождается промежуточной аттестацией обучающихся</a:t>
            </a:r>
            <a:r>
              <a:rPr lang="ru-RU" dirty="0" smtClean="0"/>
              <a:t>, проводимой в формах, определенных учебным планом, и в порядке, установленном образовательной организацией.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11560" y="2708920"/>
            <a:ext cx="711342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b="1" dirty="0" smtClean="0"/>
              <a:t>Положение – Определены формы в учебном плане:</a:t>
            </a:r>
          </a:p>
          <a:p>
            <a:pPr>
              <a:buFont typeface="Wingdings" pitchFamily="2" charset="2"/>
              <a:buChar char="§"/>
            </a:pPr>
            <a:r>
              <a:rPr lang="ru-RU" b="1" dirty="0" smtClean="0"/>
              <a:t>Неудовлетворительные результаты- академическая задолженность</a:t>
            </a:r>
          </a:p>
          <a:p>
            <a:pPr>
              <a:buFont typeface="Wingdings" pitchFamily="2" charset="2"/>
              <a:buChar char="§"/>
            </a:pPr>
            <a:r>
              <a:rPr lang="ru-RU" b="1" dirty="0" smtClean="0"/>
              <a:t>Ликвидация академической задолженности – не более 2-х раз</a:t>
            </a:r>
          </a:p>
          <a:p>
            <a:pPr>
              <a:buFont typeface="Wingdings" pitchFamily="2" charset="2"/>
              <a:buChar char="§"/>
            </a:pPr>
            <a:r>
              <a:rPr lang="ru-RU" b="1" dirty="0" smtClean="0"/>
              <a:t>Второй раз – создаётся комиссия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3861048"/>
            <a:ext cx="82809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b="1" dirty="0" smtClean="0"/>
              <a:t>Обучающиеся, не прошедшие промежуточной аттестации по уважительным причинам или имеющие академическую задолженность, переводятся в следующий класс или на следующий курс условно.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4725144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b="1" dirty="0" smtClean="0"/>
              <a:t>Обучающиеся в образовательной организации, не ликвидировавшие</a:t>
            </a:r>
          </a:p>
          <a:p>
            <a:r>
              <a:rPr lang="ru-RU" b="1" dirty="0" smtClean="0"/>
              <a:t> в установленные сроки академической задолженности с момента ее образования</a:t>
            </a:r>
            <a:endParaRPr lang="ru-RU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1556792"/>
            <a:ext cx="75608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b="1" dirty="0" smtClean="0"/>
              <a:t>Начальное</a:t>
            </a:r>
            <a:r>
              <a:rPr lang="ru-RU" dirty="0" smtClean="0"/>
              <a:t> общее образование</a:t>
            </a:r>
            <a:r>
              <a:rPr lang="ru-RU" b="1" dirty="0" smtClean="0"/>
              <a:t>, основное </a:t>
            </a:r>
            <a:r>
              <a:rPr lang="ru-RU" dirty="0" smtClean="0"/>
              <a:t>общее образование, </a:t>
            </a:r>
            <a:r>
              <a:rPr lang="ru-RU" b="1" dirty="0" smtClean="0"/>
              <a:t>среднее</a:t>
            </a:r>
            <a:r>
              <a:rPr lang="ru-RU" dirty="0" smtClean="0"/>
              <a:t> общее образование являются обязательными уровнями образования. </a:t>
            </a:r>
            <a:r>
              <a:rPr lang="ru-RU" b="1" dirty="0" smtClean="0"/>
              <a:t>Обучающиеся, не освоившие основной образовательной программы начального общего и (или) основного общего образования, не допускаются к обучению на следующих уровнях общего образования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692696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Статья 66. 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Начальное </a:t>
            </a:r>
            <a:r>
              <a:rPr lang="ru-RU" b="1" dirty="0" smtClean="0">
                <a:solidFill>
                  <a:srgbClr val="C00000"/>
                </a:solidFill>
              </a:rPr>
              <a:t>общее, основное общее и среднее общее образование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785</Words>
  <Application>Microsoft Office PowerPoint</Application>
  <PresentationFormat>Экран (4:3)</PresentationFormat>
  <Paragraphs>113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Zam</dc:creator>
  <cp:lastModifiedBy>Zam</cp:lastModifiedBy>
  <cp:revision>32</cp:revision>
  <dcterms:created xsi:type="dcterms:W3CDTF">2020-10-28T10:43:35Z</dcterms:created>
  <dcterms:modified xsi:type="dcterms:W3CDTF">2020-10-29T11:01:14Z</dcterms:modified>
</cp:coreProperties>
</file>