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5" r:id="rId17"/>
    <p:sldId id="277" r:id="rId18"/>
    <p:sldId id="272" r:id="rId19"/>
    <p:sldId id="273" r:id="rId20"/>
    <p:sldId id="274" r:id="rId21"/>
    <p:sldId id="276" r:id="rId2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89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3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51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36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64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2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26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286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90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24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27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DAC44-CEFB-4A05-B179-3F134E7776B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41917-E35C-44CD-B7DC-075792BD9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72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du.tatar.ru/spassk/roo/read-news/307312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375" y="1163781"/>
            <a:ext cx="106601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Протокол заседания зонального совещания по обсуждению 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основных итогов ГИА 2022  и  подготовки к ГИА 2023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393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902" y="177944"/>
            <a:ext cx="12277720" cy="75866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Cambria" panose="02040503050406030204" pitchFamily="18" charset="0"/>
              </a:rPr>
              <a:t>10. Объективность ОГЭ!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Объективное проведение экзамена,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Ориентация на прохождение порогового уровня,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Исключение пересдачи с «2» на «4»!</a:t>
            </a:r>
          </a:p>
          <a:p>
            <a:endParaRPr lang="ru-RU" sz="8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endParaRPr lang="ru-RU" sz="1000" dirty="0" smtClean="0">
              <a:latin typeface="Cambria" panose="02040503050406030204" pitchFamily="18" charset="0"/>
            </a:endParaRPr>
          </a:p>
          <a:p>
            <a:r>
              <a:rPr lang="ru-RU" sz="4000" dirty="0" smtClean="0">
                <a:latin typeface="Cambria" panose="02040503050406030204" pitchFamily="18" charset="0"/>
              </a:rPr>
              <a:t>11. Иметь информацию о детях-инвалидах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и детях с ОВЗ с целью создания им особых условий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заблаговременно!!! Ознакомить с правами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родителей детей!</a:t>
            </a:r>
          </a:p>
          <a:p>
            <a:endParaRPr lang="ru-RU" sz="4000" dirty="0">
              <a:latin typeface="Cambria" panose="02040503050406030204" pitchFamily="18" charset="0"/>
            </a:endParaRPr>
          </a:p>
          <a:p>
            <a:r>
              <a:rPr lang="ru-RU" sz="4000" dirty="0" smtClean="0">
                <a:latin typeface="Cambria" panose="02040503050406030204" pitchFamily="18" charset="0"/>
              </a:rPr>
              <a:t>12. Организация общественного наблюдения!!! </a:t>
            </a:r>
          </a:p>
          <a:p>
            <a:endParaRPr lang="ru-RU" sz="900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endParaRPr lang="ru-RU" sz="36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endParaRPr lang="ru-RU" sz="3600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412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927" y="249382"/>
            <a:ext cx="11099962" cy="6432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Cambria" panose="02040503050406030204" pitchFamily="18" charset="0"/>
              </a:rPr>
              <a:t>13. Подготовка работников ППЭ</a:t>
            </a:r>
            <a:endParaRPr lang="ru-RU" sz="900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latin typeface="Cambria" panose="02040503050406030204" pitchFamily="18" charset="0"/>
              </a:rPr>
              <a:t>Проводимая работа: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Направление работников для работы,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Исключение родственников,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Контроль за обучением (март-апрель)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Предоставление отгулов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ru-RU" sz="36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ru-RU" sz="4000" dirty="0" smtClean="0">
                <a:latin typeface="Cambria" panose="02040503050406030204" pitchFamily="18" charset="0"/>
              </a:rPr>
              <a:t>14. Инвентаризация оборудования для ГИА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(генератор, компьютеры, принтеры, сканеры,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картриджи), участие в тренировках!</a:t>
            </a:r>
          </a:p>
          <a:p>
            <a:endParaRPr lang="ru-RU" sz="3600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43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9203" y="277090"/>
            <a:ext cx="97624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Мониторинг данных в рамках расчёта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показателя «Цифровая зрелость»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339" y="1946997"/>
            <a:ext cx="10917219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Cambria" panose="02040503050406030204" pitchFamily="18" charset="0"/>
              </a:rPr>
              <a:t>Указ Президента РФ № 474,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Cambria" panose="02040503050406030204" pitchFamily="18" charset="0"/>
              </a:rPr>
              <a:t>Протокол </a:t>
            </a:r>
            <a:r>
              <a:rPr lang="ru-RU" sz="2800" dirty="0">
                <a:latin typeface="Cambria" panose="02040503050406030204" pitchFamily="18" charset="0"/>
              </a:rPr>
              <a:t>совещания по показателям оценки эффективности </a:t>
            </a:r>
            <a:endParaRPr lang="ru-RU" sz="2800" dirty="0" smtClean="0">
              <a:latin typeface="Cambria" panose="02040503050406030204" pitchFamily="18" charset="0"/>
            </a:endParaRPr>
          </a:p>
          <a:p>
            <a:r>
              <a:rPr lang="ru-RU" sz="2800" dirty="0" smtClean="0">
                <a:latin typeface="Cambria" panose="02040503050406030204" pitchFamily="18" charset="0"/>
              </a:rPr>
              <a:t>деятельности </a:t>
            </a:r>
            <a:r>
              <a:rPr lang="ru-RU" sz="2800" dirty="0">
                <a:latin typeface="Cambria" panose="02040503050406030204" pitchFamily="18" charset="0"/>
              </a:rPr>
              <a:t>высших должностных лиц субъектов </a:t>
            </a:r>
            <a:r>
              <a:rPr lang="ru-RU" sz="2800" dirty="0" smtClean="0">
                <a:latin typeface="Cambria" panose="02040503050406030204" pitchFamily="18" charset="0"/>
              </a:rPr>
              <a:t> Российской </a:t>
            </a:r>
          </a:p>
          <a:p>
            <a:r>
              <a:rPr lang="ru-RU" sz="2800" dirty="0" smtClean="0">
                <a:latin typeface="Cambria" panose="02040503050406030204" pitchFamily="18" charset="0"/>
              </a:rPr>
              <a:t>Федерации </a:t>
            </a:r>
            <a:r>
              <a:rPr lang="ru-RU" sz="2800" dirty="0">
                <a:latin typeface="Cambria" panose="02040503050406030204" pitchFamily="18" charset="0"/>
              </a:rPr>
              <a:t>с участием </a:t>
            </a:r>
            <a:r>
              <a:rPr lang="ru-RU" sz="2800" dirty="0" smtClean="0">
                <a:latin typeface="Cambria" panose="02040503050406030204" pitchFamily="18" charset="0"/>
              </a:rPr>
              <a:t>Президента </a:t>
            </a:r>
            <a:r>
              <a:rPr lang="ru-RU" sz="2800" dirty="0">
                <a:latin typeface="Cambria" panose="02040503050406030204" pitchFamily="18" charset="0"/>
              </a:rPr>
              <a:t>Республики Татарстан </a:t>
            </a:r>
            <a:endParaRPr lang="ru-RU" sz="2800" dirty="0" smtClean="0">
              <a:latin typeface="Cambria" panose="02040503050406030204" pitchFamily="18" charset="0"/>
            </a:endParaRPr>
          </a:p>
          <a:p>
            <a:r>
              <a:rPr lang="ru-RU" sz="2800" dirty="0" smtClean="0">
                <a:latin typeface="Cambria" panose="02040503050406030204" pitchFamily="18" charset="0"/>
              </a:rPr>
              <a:t>Р.Н</a:t>
            </a:r>
            <a:r>
              <a:rPr lang="ru-RU" sz="2800" dirty="0">
                <a:latin typeface="Cambria" panose="02040503050406030204" pitchFamily="18" charset="0"/>
              </a:rPr>
              <a:t>. </a:t>
            </a:r>
            <a:r>
              <a:rPr lang="ru-RU" sz="2800" dirty="0" smtClean="0">
                <a:latin typeface="Cambria" panose="02040503050406030204" pitchFamily="18" charset="0"/>
              </a:rPr>
              <a:t>Минниханова,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Cambria" panose="02040503050406030204" pitchFamily="18" charset="0"/>
              </a:rPr>
              <a:t>Постановление Исполнительного комитета СМР № 504 </a:t>
            </a:r>
            <a:endParaRPr lang="ru-RU" sz="2800" dirty="0">
              <a:latin typeface="Cambria" panose="02040503050406030204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10613" y="4790816"/>
            <a:ext cx="83760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Официальная группа в </a:t>
            </a:r>
            <a:r>
              <a:rPr lang="ru-RU" sz="28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соцсетях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Работа на платформе СФЕРУМ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Использование контента ЕДУКОНТ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Использование ЦОР «Открытая школа»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959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963" t="11269" r="21888" b="15246"/>
          <a:stretch/>
        </p:blipFill>
        <p:spPr>
          <a:xfrm>
            <a:off x="467200" y="304799"/>
            <a:ext cx="10173092" cy="6167439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768983" y="914399"/>
            <a:ext cx="2576945" cy="88669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592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8" y="293543"/>
            <a:ext cx="11005127" cy="6190384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549236" y="3837709"/>
            <a:ext cx="4793673" cy="108065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118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52" t="7292" r="18908" b="18087"/>
          <a:stretch/>
        </p:blipFill>
        <p:spPr>
          <a:xfrm>
            <a:off x="942672" y="263236"/>
            <a:ext cx="9974709" cy="6463874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064327" y="4862945"/>
            <a:ext cx="3990109" cy="77585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67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t="5208" r="6953" b="6251"/>
          <a:stretch/>
        </p:blipFill>
        <p:spPr>
          <a:xfrm>
            <a:off x="571500" y="257176"/>
            <a:ext cx="10644187" cy="6072187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528888" y="3729038"/>
            <a:ext cx="5857875" cy="10001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30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8477" t="11111" r="8477" b="23636"/>
          <a:stretch/>
        </p:blipFill>
        <p:spPr>
          <a:xfrm>
            <a:off x="526473" y="817417"/>
            <a:ext cx="10945090" cy="5444838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549236" y="2750126"/>
            <a:ext cx="3449782" cy="15794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779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782" y="595746"/>
            <a:ext cx="1003069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ambria" panose="02040503050406030204" pitchFamily="18" charset="0"/>
              </a:rPr>
              <a:t>Размещение информации: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Cambria" panose="02040503050406030204" pitchFamily="18" charset="0"/>
              </a:rPr>
              <a:t>Показ уважения к ученикам, родителям, педагогам и общественности,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Cambria" panose="02040503050406030204" pitchFamily="18" charset="0"/>
              </a:rPr>
              <a:t>Не использовать неуместные шутки,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Cambria" panose="02040503050406030204" pitchFamily="18" charset="0"/>
              </a:rPr>
              <a:t>Объяснять ситуацию при необходимости, поблагодарить за сигнал, исправить ситуацию, объясниться, не вступать в разбирательства,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Cambria" panose="02040503050406030204" pitchFamily="18" charset="0"/>
              </a:rPr>
              <a:t>Удалять комментарии, содержащие ненормативную лексику, оскорбления.</a:t>
            </a:r>
          </a:p>
        </p:txBody>
      </p:sp>
    </p:spTree>
    <p:extLst>
      <p:ext uri="{BB962C8B-B14F-4D97-AF65-F5344CB8AC3E}">
        <p14:creationId xmlns:p14="http://schemas.microsoft.com/office/powerpoint/2010/main" val="1102533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4" y="265884"/>
            <a:ext cx="11152909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Cambria" panose="02040503050406030204" pitchFamily="18" charset="0"/>
              </a:rPr>
              <a:t>Рекомендации: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latin typeface="Cambria" panose="02040503050406030204" pitchFamily="18" charset="0"/>
              </a:rPr>
              <a:t>Контролировать подписчиков,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Cambria" panose="02040503050406030204" pitchFamily="18" charset="0"/>
              </a:rPr>
              <a:t>Помнить, что подписчики </a:t>
            </a:r>
            <a:r>
              <a:rPr lang="ru-RU" sz="3200" dirty="0">
                <a:latin typeface="Cambria" panose="02040503050406030204" pitchFamily="18" charset="0"/>
              </a:rPr>
              <a:t>видят всё: лайки, комментарии, музыку и </a:t>
            </a:r>
            <a:r>
              <a:rPr lang="ru-RU" sz="3200" dirty="0" smtClean="0">
                <a:latin typeface="Cambria" panose="02040503050406030204" pitchFamily="18" charset="0"/>
              </a:rPr>
              <a:t>др. </a:t>
            </a:r>
            <a:r>
              <a:rPr lang="ru-RU" sz="3200" dirty="0">
                <a:latin typeface="Cambria" panose="02040503050406030204" pitchFamily="18" charset="0"/>
              </a:rPr>
              <a:t>предпочтения,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>
                <a:latin typeface="Cambria" panose="02040503050406030204" pitchFamily="18" charset="0"/>
              </a:rPr>
              <a:t>Размещаем значимые </a:t>
            </a:r>
            <a:r>
              <a:rPr lang="ru-RU" sz="3200" dirty="0" smtClean="0">
                <a:latin typeface="Cambria" panose="02040503050406030204" pitchFamily="18" charset="0"/>
              </a:rPr>
              <a:t>мероприятия и  </a:t>
            </a:r>
            <a:r>
              <a:rPr lang="ru-RU" sz="3200" dirty="0">
                <a:latin typeface="Cambria" panose="02040503050406030204" pitchFamily="18" charset="0"/>
              </a:rPr>
              <a:t>помним, что группа – для общественного просмотра</a:t>
            </a:r>
            <a:r>
              <a:rPr lang="ru-RU" sz="3200" dirty="0" smtClean="0">
                <a:latin typeface="Cambria" panose="02040503050406030204" pitchFamily="18" charset="0"/>
              </a:rPr>
              <a:t>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Cambria" panose="02040503050406030204" pitchFamily="18" charset="0"/>
              </a:rPr>
              <a:t>Оптимальная периодичность 5-7 постов в неделю, 1-3  в день, не более1 поста в течение часа,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Cambria" panose="02040503050406030204" pitchFamily="18" charset="0"/>
              </a:rPr>
              <a:t>Живой язык (тексты небольшие, читаемые, без воды,)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Cambria" panose="02040503050406030204" pitchFamily="18" charset="0"/>
              </a:rPr>
              <a:t>Качество фото и видео (не более 1 минуты)!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Cambria" panose="02040503050406030204" pitchFamily="18" charset="0"/>
              </a:rPr>
              <a:t>Интерактивный формат (вопросы для вовлечения аудитории)</a:t>
            </a:r>
            <a:endParaRPr lang="ru-RU" sz="3200" dirty="0">
              <a:latin typeface="Cambria" panose="02040503050406030204" pitchFamily="18" charset="0"/>
            </a:endParaRPr>
          </a:p>
          <a:p>
            <a:endParaRPr lang="ru-RU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66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364" y="193964"/>
            <a:ext cx="97093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latin typeface="Cambria" panose="02040503050406030204" pitchFamily="18" charset="0"/>
              </a:rPr>
              <a:t>Создание на сайте ОУ вкладки ГИА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и регулярное размещение нормативных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документов</a:t>
            </a:r>
            <a:endParaRPr lang="ru-RU" sz="4000" dirty="0"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114" t="24717" r="29556" b="43655"/>
          <a:stretch/>
        </p:blipFill>
        <p:spPr>
          <a:xfrm>
            <a:off x="346364" y="2275610"/>
            <a:ext cx="7329055" cy="23137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898" t="25094" r="27852" b="29073"/>
          <a:stretch/>
        </p:blipFill>
        <p:spPr>
          <a:xfrm>
            <a:off x="6954982" y="3228107"/>
            <a:ext cx="5237018" cy="33528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8882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8" r="55932" b="12728"/>
          <a:stretch/>
        </p:blipFill>
        <p:spPr>
          <a:xfrm>
            <a:off x="419443" y="484907"/>
            <a:ext cx="4424020" cy="5906627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066799" y="609600"/>
            <a:ext cx="2396837" cy="6373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68165" y="928254"/>
            <a:ext cx="71306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ambria" panose="02040503050406030204" pitchFamily="18" charset="0"/>
              </a:rPr>
              <a:t>1. Чаты, которые попадают в статистику должны 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быть созданы учителями!!!! 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( для учителей, для детей и для родителей)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2. Как ответственным отследить работу чата?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(вступить в чат по ссылке)</a:t>
            </a:r>
          </a:p>
          <a:p>
            <a:r>
              <a:rPr lang="ru-RU" sz="2400" dirty="0" smtClean="0">
                <a:latin typeface="Cambria" panose="02040503050406030204" pitchFamily="18" charset="0"/>
              </a:rPr>
              <a:t>3. Вести чат не реже 3 сообщений в день</a:t>
            </a:r>
            <a:endParaRPr lang="ru-RU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71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945" y="180110"/>
            <a:ext cx="96289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ambria" panose="02040503050406030204" pitchFamily="18" charset="0"/>
              </a:rPr>
              <a:t>Работа  на платформах </a:t>
            </a:r>
            <a:r>
              <a:rPr lang="ru-RU" sz="4000" b="1" dirty="0" smtClean="0">
                <a:latin typeface="Cambria" panose="02040503050406030204" pitchFamily="18" charset="0"/>
              </a:rPr>
              <a:t>«</a:t>
            </a:r>
            <a:r>
              <a:rPr lang="ru-RU" sz="4000" b="1" dirty="0" err="1" smtClean="0">
                <a:latin typeface="Cambria" panose="02040503050406030204" pitchFamily="18" charset="0"/>
              </a:rPr>
              <a:t>Еducont</a:t>
            </a:r>
            <a:r>
              <a:rPr lang="ru-RU" sz="4000" b="1" dirty="0" smtClean="0">
                <a:latin typeface="Cambria" panose="02040503050406030204" pitchFamily="18" charset="0"/>
              </a:rPr>
              <a:t>»</a:t>
            </a:r>
            <a:r>
              <a:rPr lang="ru-RU" sz="4000" dirty="0" smtClean="0">
                <a:latin typeface="Cambria" panose="02040503050406030204" pitchFamily="18" charset="0"/>
              </a:rPr>
              <a:t> и</a:t>
            </a:r>
            <a:r>
              <a:rPr lang="ru-RU" sz="4000" b="1" dirty="0" smtClean="0">
                <a:latin typeface="Cambria" panose="02040503050406030204" pitchFamily="18" charset="0"/>
              </a:rPr>
              <a:t> «Открытая школа» </a:t>
            </a:r>
            <a:r>
              <a:rPr lang="ru-RU" sz="4000" b="1" dirty="0" smtClean="0">
                <a:latin typeface="Cambria" panose="02040503050406030204" pitchFamily="18" charset="0"/>
              </a:rPr>
              <a:t>:</a:t>
            </a:r>
          </a:p>
          <a:p>
            <a:pPr fontAlgn="base"/>
            <a:r>
              <a:rPr lang="ru-RU" sz="4000" b="1" dirty="0">
                <a:latin typeface="Cambria" panose="02040503050406030204" pitchFamily="18" charset="0"/>
              </a:rPr>
              <a:t> </a:t>
            </a:r>
            <a:r>
              <a:rPr lang="ru-RU" dirty="0">
                <a:hlinkClick r:id="rId2"/>
              </a:rPr>
              <a:t> 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hlinkClick r:id="rId2"/>
              </a:rPr>
              <a:t>Цель: предоставление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hlinkClick r:id="rId2"/>
              </a:rPr>
              <a:t>бесплатного доступа к материалам ведущих образовательных онлайн-сервисов России ученикам и педагогам.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Cambria" panose="02040503050406030204" pitchFamily="18" charset="0"/>
              </a:rPr>
              <a:t>Зайти,</a:t>
            </a:r>
            <a:endParaRPr lang="ru-RU" sz="2800" dirty="0" smtClean="0">
              <a:latin typeface="Cambria" panose="02040503050406030204" pitchFamily="18" charset="0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latin typeface="Cambria" panose="02040503050406030204" pitchFamily="18" charset="0"/>
              </a:rPr>
              <a:t>Скачать </a:t>
            </a:r>
            <a:r>
              <a:rPr lang="ru-RU" sz="2800" dirty="0" smtClean="0">
                <a:latin typeface="Cambria" panose="02040503050406030204" pitchFamily="18" charset="0"/>
              </a:rPr>
              <a:t>материал </a:t>
            </a:r>
          </a:p>
          <a:p>
            <a:r>
              <a:rPr lang="ru-RU" sz="2800" dirty="0" smtClean="0">
                <a:latin typeface="Cambria" panose="02040503050406030204" pitchFamily="18" charset="0"/>
              </a:rPr>
              <a:t>(</a:t>
            </a:r>
            <a:r>
              <a:rPr lang="ru-RU" sz="2800" dirty="0" smtClean="0">
                <a:latin typeface="Cambria" panose="02040503050406030204" pitchFamily="18" charset="0"/>
              </a:rPr>
              <a:t>открыть, посмотреть, скачать, </a:t>
            </a:r>
            <a:endParaRPr lang="ru-RU" sz="2800" dirty="0" smtClean="0">
              <a:latin typeface="Cambria" panose="02040503050406030204" pitchFamily="18" charset="0"/>
            </a:endParaRPr>
          </a:p>
          <a:p>
            <a:r>
              <a:rPr lang="ru-RU" sz="2800" dirty="0" smtClean="0">
                <a:latin typeface="Cambria" panose="02040503050406030204" pitchFamily="18" charset="0"/>
              </a:rPr>
              <a:t>провести </a:t>
            </a:r>
            <a:r>
              <a:rPr lang="ru-RU" sz="2800" dirty="0" smtClean="0">
                <a:latin typeface="Cambria" panose="02040503050406030204" pitchFamily="18" charset="0"/>
              </a:rPr>
              <a:t>тестирование, он-</a:t>
            </a:r>
            <a:r>
              <a:rPr lang="ru-RU" sz="2800" dirty="0" err="1" smtClean="0">
                <a:latin typeface="Cambria" panose="02040503050406030204" pitchFamily="18" charset="0"/>
              </a:rPr>
              <a:t>лайн</a:t>
            </a:r>
            <a:r>
              <a:rPr lang="ru-RU" sz="2800" dirty="0" smtClean="0">
                <a:latin typeface="Cambria" panose="02040503050406030204" pitchFamily="18" charset="0"/>
              </a:rPr>
              <a:t> курсы,</a:t>
            </a:r>
          </a:p>
          <a:p>
            <a:r>
              <a:rPr lang="ru-RU" sz="2800" dirty="0" smtClean="0"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latin typeface="Cambria" panose="02040503050406030204" pitchFamily="18" charset="0"/>
              </a:rPr>
              <a:t>оценку </a:t>
            </a:r>
            <a:r>
              <a:rPr lang="ru-RU" sz="2800" dirty="0" smtClean="0">
                <a:latin typeface="Cambria" panose="02040503050406030204" pitchFamily="18" charset="0"/>
              </a:rPr>
              <a:t>компетенций учителей)</a:t>
            </a:r>
          </a:p>
          <a:p>
            <a:pPr marL="514350" indent="-514350">
              <a:buAutoNum type="arabicPeriod"/>
            </a:pPr>
            <a:endParaRPr lang="ru-RU" sz="2800" dirty="0" smtClean="0"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3069" t="36459" r="30088" b="11837"/>
          <a:stretch/>
        </p:blipFill>
        <p:spPr>
          <a:xfrm>
            <a:off x="7079673" y="2826327"/>
            <a:ext cx="4793673" cy="3782291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710237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927" y="249382"/>
            <a:ext cx="1186664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Cambria" panose="02040503050406030204" pitchFamily="18" charset="0"/>
              </a:rPr>
              <a:t>2</a:t>
            </a:r>
            <a:r>
              <a:rPr lang="ru-RU" sz="4000" dirty="0" smtClean="0">
                <a:latin typeface="Cambria" panose="02040503050406030204" pitchFamily="18" charset="0"/>
              </a:rPr>
              <a:t>. Размещение на сайте телефонов горячей линии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по вопросам подготовки и проведения ГИА: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МО и Н РТ,  Отдел образования, Школа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( ФИО, телефон, часы работы)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1366" t="23580" r="15713" b="19413"/>
          <a:stretch/>
        </p:blipFill>
        <p:spPr>
          <a:xfrm>
            <a:off x="1191490" y="3058147"/>
            <a:ext cx="8700656" cy="370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8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108" y="193963"/>
            <a:ext cx="10917383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Cambria" panose="02040503050406030204" pitchFamily="18" charset="0"/>
              </a:rPr>
              <a:t>3. Корректность ведения РИС ГИА:</a:t>
            </a:r>
          </a:p>
          <a:p>
            <a:pPr marL="571500" indent="-571500">
              <a:buFontTx/>
              <a:buChar char="-"/>
            </a:pPr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Занесение данных, </a:t>
            </a:r>
          </a:p>
          <a:p>
            <a:pPr marL="571500" indent="-571500">
              <a:buFontTx/>
              <a:buChar char="-"/>
            </a:pPr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Выгрузка в муниципальную систему при личном участии и контроле с последующей сверкой</a:t>
            </a:r>
          </a:p>
          <a:p>
            <a:pPr marL="571500" indent="-571500">
              <a:buFontTx/>
              <a:buChar char="-"/>
            </a:pPr>
            <a:endParaRPr lang="ru-RU" sz="36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571500" indent="-571500">
              <a:buFontTx/>
              <a:buChar char="-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Сроки, </a:t>
            </a:r>
          </a:p>
          <a:p>
            <a:pPr marL="571500" indent="-571500">
              <a:buFontTx/>
              <a:buChar char="-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Данные строго по паспорту,</a:t>
            </a:r>
          </a:p>
          <a:p>
            <a:pPr marL="571500" indent="-571500">
              <a:buFontTx/>
              <a:buChar char="-"/>
            </a:pP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Снилс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!</a:t>
            </a:r>
          </a:p>
          <a:p>
            <a:pPr marL="571500" indent="-571500">
              <a:buFontTx/>
              <a:buChar char="-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Выбор предметов</a:t>
            </a:r>
          </a:p>
          <a:p>
            <a:pPr marL="571500" indent="-571500">
              <a:buFontTx/>
              <a:buChar char="-"/>
            </a:pPr>
            <a:endParaRPr lang="ru-RU" sz="4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62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364" y="193964"/>
            <a:ext cx="10938444" cy="7232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Cambria" panose="02040503050406030204" pitchFamily="18" charset="0"/>
              </a:rPr>
              <a:t>4. Объективное проведение и оценка ВПР:</a:t>
            </a:r>
          </a:p>
          <a:p>
            <a:endParaRPr lang="ru-RU" sz="3600" b="1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Необъективность: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1). Проведение ВПР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2). Оценивание </a:t>
            </a:r>
          </a:p>
          <a:p>
            <a:endParaRPr lang="ru-RU" sz="1050" dirty="0" smtClean="0">
              <a:latin typeface="Cambria" panose="020405030504060302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Организация работы: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1).Чёткая подготовка к проведению,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2).Изучение каждой инструкции,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3). Контроль за проведением (общественное наблюдение 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и личный контроль),</a:t>
            </a:r>
          </a:p>
          <a:p>
            <a:r>
              <a:rPr lang="ru-RU" sz="3200" dirty="0" smtClean="0">
                <a:latin typeface="Cambria" panose="02040503050406030204" pitchFamily="18" charset="0"/>
              </a:rPr>
              <a:t>4). Перепроверка! Контроль</a:t>
            </a:r>
          </a:p>
          <a:p>
            <a:endParaRPr lang="ru-RU" sz="3200" dirty="0">
              <a:latin typeface="Cambria" panose="02040503050406030204" pitchFamily="18" charset="0"/>
            </a:endParaRPr>
          </a:p>
          <a:p>
            <a:endParaRPr lang="ru-RU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05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927" y="249382"/>
            <a:ext cx="12146723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 startAt="5"/>
            </a:pPr>
            <a:r>
              <a:rPr lang="ru-RU" sz="4000" dirty="0" smtClean="0">
                <a:latin typeface="Cambria" panose="02040503050406030204" pitchFamily="18" charset="0"/>
              </a:rPr>
              <a:t>ИСПОЛЬЗОВАНИЕ лабораторного оборудования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 выпускниками 9 классов на ОГЭ: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 физике (75% выпускников)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 химии ( 75% выпускников),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 ИКТ ( 83% выпускников)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6368" y="3700463"/>
            <a:ext cx="1162568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Принимаемые меры: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Проведение семинаров-практикумов 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Контроль за использованием оборудования на уроках и 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во внеурочное время,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Проведение пробных ОГЭ с использованием оборудования</a:t>
            </a:r>
            <a:endParaRPr lang="ru-RU" sz="32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9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627" y="449407"/>
            <a:ext cx="12104532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Cambria" panose="02040503050406030204" pitchFamily="18" charset="0"/>
              </a:rPr>
              <a:t>6. Освещение подготовки и проведения ГИА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в СМИ ( сохранение ссылок):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Газета «Новая жизнь» ( в т. числе и электронный вид),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Сайт Исполнительного комитета СМР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Сайт отдела образования,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Сайт школы,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Размещение в официальных группах социальных 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сетей</a:t>
            </a:r>
          </a:p>
        </p:txBody>
      </p:sp>
    </p:spTree>
    <p:extLst>
      <p:ext uri="{BB962C8B-B14F-4D97-AF65-F5344CB8AC3E}">
        <p14:creationId xmlns:p14="http://schemas.microsoft.com/office/powerpoint/2010/main" val="589225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927" y="249382"/>
            <a:ext cx="11470961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Cambria" panose="02040503050406030204" pitchFamily="18" charset="0"/>
              </a:rPr>
              <a:t>7. Мониторинг успеваемости претендентов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на медаль, начиная с 9 класса: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Мониторинг результатов, начиная с 9 класса: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ГИА, ВПР, оценочных процедур, пробных</a:t>
            </a:r>
          </a:p>
          <a:p>
            <a:endParaRPr lang="ru-RU" sz="3600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Проводимая работа: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Объективное оценивание,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Проведение малых педсоветов,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Проведение пробных ЕГЭ по предметам по выбору,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Индивидуальная работа</a:t>
            </a:r>
          </a:p>
          <a:p>
            <a:endParaRPr lang="ru-RU" sz="36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endParaRPr lang="ru-RU" sz="3600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4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926" y="249382"/>
            <a:ext cx="1065631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Cambria" panose="02040503050406030204" pitchFamily="18" charset="0"/>
              </a:rPr>
              <a:t>8</a:t>
            </a:r>
            <a:r>
              <a:rPr lang="ru-RU" sz="4000" dirty="0" smtClean="0">
                <a:latin typeface="Cambria" panose="02040503050406030204" pitchFamily="18" charset="0"/>
              </a:rPr>
              <a:t>. Сдача ОГЭ на родном языке </a:t>
            </a:r>
          </a:p>
          <a:p>
            <a:r>
              <a:rPr lang="ru-RU" sz="4000" dirty="0" smtClean="0">
                <a:latin typeface="Cambria" panose="02040503050406030204" pitchFamily="18" charset="0"/>
              </a:rPr>
              <a:t>и по родному ( татарскому) языку</a:t>
            </a:r>
          </a:p>
          <a:p>
            <a:endParaRPr lang="ru-RU" sz="4000" dirty="0">
              <a:latin typeface="Cambria" panose="02040503050406030204" pitchFamily="18" charset="0"/>
            </a:endParaRPr>
          </a:p>
          <a:p>
            <a:r>
              <a:rPr lang="ru-RU" sz="4000" dirty="0">
                <a:latin typeface="Cambria" panose="02040503050406030204" pitchFamily="18" charset="0"/>
              </a:rPr>
              <a:t>9</a:t>
            </a:r>
            <a:r>
              <a:rPr lang="ru-RU" sz="4000" dirty="0" smtClean="0">
                <a:latin typeface="Cambria" panose="02040503050406030204" pitchFamily="18" charset="0"/>
              </a:rPr>
              <a:t>. При подготовке к ГИА – использовать материалы с ФИПИ: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Обсудить на ШМО (протокол)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Cambria" panose="02040503050406030204" pitchFamily="18" charset="0"/>
              </a:rPr>
              <a:t>Ознакомить всех учеников с </a:t>
            </a:r>
            <a:r>
              <a:rPr lang="ru-RU" sz="3600" dirty="0" err="1" smtClean="0">
                <a:latin typeface="Cambria" panose="02040503050406030204" pitchFamily="18" charset="0"/>
              </a:rPr>
              <a:t>КИМами</a:t>
            </a:r>
            <a:r>
              <a:rPr lang="ru-RU" sz="3600" dirty="0" smtClean="0">
                <a:latin typeface="Cambria" panose="02040503050406030204" pitchFamily="18" charset="0"/>
              </a:rPr>
              <a:t> и КРИТЕРИЯМИ!!!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err="1" smtClean="0">
                <a:latin typeface="Cambria" panose="02040503050406030204" pitchFamily="18" charset="0"/>
              </a:rPr>
              <a:t>Прорешать</a:t>
            </a:r>
            <a:r>
              <a:rPr lang="ru-RU" sz="3600" dirty="0" smtClean="0">
                <a:latin typeface="Cambria" panose="02040503050406030204" pitchFamily="18" charset="0"/>
              </a:rPr>
              <a:t> варианты</a:t>
            </a:r>
          </a:p>
          <a:p>
            <a:endParaRPr lang="ru-RU" sz="36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endParaRPr lang="ru-RU" sz="3600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99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682</Words>
  <Application>Microsoft Office PowerPoint</Application>
  <PresentationFormat>Широкоэкранный</PresentationFormat>
  <Paragraphs>127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Zam</cp:lastModifiedBy>
  <cp:revision>26</cp:revision>
  <cp:lastPrinted>2022-11-23T12:38:37Z</cp:lastPrinted>
  <dcterms:created xsi:type="dcterms:W3CDTF">2022-11-23T07:07:48Z</dcterms:created>
  <dcterms:modified xsi:type="dcterms:W3CDTF">2022-11-23T12:58:58Z</dcterms:modified>
</cp:coreProperties>
</file>