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22" r:id="rId2"/>
    <p:sldId id="426" r:id="rId3"/>
    <p:sldId id="485" r:id="rId4"/>
    <p:sldId id="489" r:id="rId5"/>
    <p:sldId id="488" r:id="rId6"/>
    <p:sldId id="492" r:id="rId7"/>
    <p:sldId id="493" r:id="rId8"/>
    <p:sldId id="494" r:id="rId9"/>
    <p:sldId id="495" r:id="rId10"/>
    <p:sldId id="459" r:id="rId11"/>
    <p:sldId id="463" r:id="rId12"/>
    <p:sldId id="487" r:id="rId13"/>
    <p:sldId id="484" r:id="rId14"/>
  </p:sldIdLst>
  <p:sldSz cx="11880850" cy="7164388"/>
  <p:notesSz cx="6858000" cy="9144000"/>
  <p:defaultTextStyle>
    <a:defPPr>
      <a:defRPr lang="ru-RU"/>
    </a:defPPr>
    <a:lvl1pPr marL="0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45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690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35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381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26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071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16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761" algn="l" defTabSz="104269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57">
          <p15:clr>
            <a:srgbClr val="A4A3A4"/>
          </p15:clr>
        </p15:guide>
        <p15:guide id="2" pos="374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len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/>
    <p:restoredTop sz="94617"/>
  </p:normalViewPr>
  <p:slideViewPr>
    <p:cSldViewPr>
      <p:cViewPr varScale="1">
        <p:scale>
          <a:sx n="83" d="100"/>
          <a:sy n="83" d="100"/>
        </p:scale>
        <p:origin x="-468" y="-90"/>
      </p:cViewPr>
      <p:guideLst>
        <p:guide orient="horz" pos="2257"/>
        <p:guide pos="37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18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B8B061-2FD9-48D3-AA0A-14AB718AE47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1FC57F-BF3A-45E0-8564-CE5D762BE4BD}">
      <dgm:prSet phldrT="[Текст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dirty="0">
              <a:solidFill>
                <a:schemeClr val="tx2"/>
              </a:solidFill>
            </a:rPr>
            <a:t>Реальная</a:t>
          </a:r>
          <a:r>
            <a:rPr lang="ru-RU" dirty="0"/>
            <a:t> </a:t>
          </a:r>
          <a:r>
            <a:rPr lang="ru-RU" dirty="0">
              <a:solidFill>
                <a:schemeClr val="tx2"/>
              </a:solidFill>
            </a:rPr>
            <a:t>ситуация.</a:t>
          </a:r>
          <a:r>
            <a:rPr lang="ru-RU" dirty="0"/>
            <a:t> </a:t>
          </a:r>
          <a:r>
            <a:rPr lang="ru-RU" dirty="0">
              <a:solidFill>
                <a:schemeClr val="tx2"/>
              </a:solidFill>
            </a:rPr>
            <a:t>Проблема</a:t>
          </a:r>
        </a:p>
      </dgm:t>
    </dgm:pt>
    <dgm:pt modelId="{D5080F0F-03EE-47AA-B070-28D44599CF2E}" type="parTrans" cxnId="{C6ABBD2E-79A4-48AD-9F16-CB3F8E39B9C4}">
      <dgm:prSet/>
      <dgm:spPr/>
      <dgm:t>
        <a:bodyPr/>
        <a:lstStyle/>
        <a:p>
          <a:endParaRPr lang="ru-RU"/>
        </a:p>
      </dgm:t>
    </dgm:pt>
    <dgm:pt modelId="{00BA8DB7-1366-43C8-8AAD-004FB595CE4B}" type="sibTrans" cxnId="{C6ABBD2E-79A4-48AD-9F16-CB3F8E39B9C4}">
      <dgm:prSet/>
      <dgm:spPr/>
      <dgm:t>
        <a:bodyPr/>
        <a:lstStyle/>
        <a:p>
          <a:endParaRPr lang="ru-RU"/>
        </a:p>
      </dgm:t>
    </dgm:pt>
    <dgm:pt modelId="{BFCC3673-52F7-4409-B3C5-C04ADA04E95A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3200" dirty="0">
              <a:solidFill>
                <a:schemeClr val="tx2"/>
              </a:solidFill>
            </a:rPr>
            <a:t>Объяснять</a:t>
          </a:r>
          <a:r>
            <a:rPr lang="ru-RU" sz="3200" dirty="0"/>
            <a:t> </a:t>
          </a:r>
        </a:p>
      </dgm:t>
    </dgm:pt>
    <dgm:pt modelId="{58395392-DB17-4190-95EC-E58A32526CCC}" type="parTrans" cxnId="{78657451-0C80-4082-A7F4-FB8FF2728A54}">
      <dgm:prSet/>
      <dgm:spPr/>
      <dgm:t>
        <a:bodyPr/>
        <a:lstStyle/>
        <a:p>
          <a:endParaRPr lang="ru-RU"/>
        </a:p>
      </dgm:t>
    </dgm:pt>
    <dgm:pt modelId="{933A592D-861F-409D-9FBA-DD43958F6FE4}" type="sibTrans" cxnId="{78657451-0C80-4082-A7F4-FB8FF2728A54}">
      <dgm:prSet/>
      <dgm:spPr/>
      <dgm:t>
        <a:bodyPr/>
        <a:lstStyle/>
        <a:p>
          <a:endParaRPr lang="ru-RU"/>
        </a:p>
      </dgm:t>
    </dgm:pt>
    <dgm:pt modelId="{D0C5AE70-DE41-457A-8304-3C2014E29F54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3200" dirty="0">
              <a:solidFill>
                <a:schemeClr val="tx2"/>
              </a:solidFill>
            </a:rPr>
            <a:t>Исследовать</a:t>
          </a:r>
          <a:r>
            <a:rPr lang="ru-RU" sz="1900" dirty="0"/>
            <a:t> </a:t>
          </a:r>
        </a:p>
      </dgm:t>
    </dgm:pt>
    <dgm:pt modelId="{55581248-6A7B-466F-853A-6DCE89D371D2}" type="parTrans" cxnId="{0F62619B-EEB2-46BC-A7F4-50EA72A2C8C4}">
      <dgm:prSet/>
      <dgm:spPr/>
      <dgm:t>
        <a:bodyPr/>
        <a:lstStyle/>
        <a:p>
          <a:endParaRPr lang="ru-RU"/>
        </a:p>
      </dgm:t>
    </dgm:pt>
    <dgm:pt modelId="{1AEDB948-4BC4-4288-98AF-FFBCD431640E}" type="sibTrans" cxnId="{0F62619B-EEB2-46BC-A7F4-50EA72A2C8C4}">
      <dgm:prSet/>
      <dgm:spPr/>
      <dgm:t>
        <a:bodyPr/>
        <a:lstStyle/>
        <a:p>
          <a:endParaRPr lang="ru-RU"/>
        </a:p>
      </dgm:t>
    </dgm:pt>
    <dgm:pt modelId="{381BC8F6-DC5C-4292-BC15-7179FE251E4D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dirty="0">
              <a:solidFill>
                <a:schemeClr val="tx2"/>
              </a:solidFill>
            </a:rPr>
            <a:t>Проанализировать данные и сделать вывод</a:t>
          </a:r>
        </a:p>
      </dgm:t>
    </dgm:pt>
    <dgm:pt modelId="{48F99455-BA49-4217-AAB8-C3D2FE647598}" type="parTrans" cxnId="{4DC35D8E-FAA3-49A4-9E08-74A33C231472}">
      <dgm:prSet/>
      <dgm:spPr/>
      <dgm:t>
        <a:bodyPr/>
        <a:lstStyle/>
        <a:p>
          <a:endParaRPr lang="ru-RU"/>
        </a:p>
      </dgm:t>
    </dgm:pt>
    <dgm:pt modelId="{DD8B2D52-3DC2-466B-83AC-B470CEB6377B}" type="sibTrans" cxnId="{4DC35D8E-FAA3-49A4-9E08-74A33C231472}">
      <dgm:prSet/>
      <dgm:spPr/>
      <dgm:t>
        <a:bodyPr/>
        <a:lstStyle/>
        <a:p>
          <a:endParaRPr lang="ru-RU"/>
        </a:p>
      </dgm:t>
    </dgm:pt>
    <dgm:pt modelId="{6DB3F4B3-94F0-486D-BAE7-5CAFAE0990D2}" type="pres">
      <dgm:prSet presAssocID="{93B8B061-2FD9-48D3-AA0A-14AB718AE47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B566F0-1EAB-4025-8213-116BDEBBB7E7}" type="pres">
      <dgm:prSet presAssocID="{991FC57F-BF3A-45E0-8564-CE5D762BE4BD}" presName="root1" presStyleCnt="0"/>
      <dgm:spPr/>
    </dgm:pt>
    <dgm:pt modelId="{F765F740-7FCF-414E-BEEA-51953992D1DC}" type="pres">
      <dgm:prSet presAssocID="{991FC57F-BF3A-45E0-8564-CE5D762BE4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880116-DA64-444E-BF08-2FEA0B1EEFBC}" type="pres">
      <dgm:prSet presAssocID="{991FC57F-BF3A-45E0-8564-CE5D762BE4BD}" presName="level2hierChild" presStyleCnt="0"/>
      <dgm:spPr/>
    </dgm:pt>
    <dgm:pt modelId="{F753903F-3905-459A-A23F-7176724B05F1}" type="pres">
      <dgm:prSet presAssocID="{58395392-DB17-4190-95EC-E58A32526CCC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CDC2751E-4513-4C47-B077-0385B422057D}" type="pres">
      <dgm:prSet presAssocID="{58395392-DB17-4190-95EC-E58A32526CCC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B3D39D9-7C62-40DD-AF9F-069C5730D67A}" type="pres">
      <dgm:prSet presAssocID="{BFCC3673-52F7-4409-B3C5-C04ADA04E95A}" presName="root2" presStyleCnt="0"/>
      <dgm:spPr/>
    </dgm:pt>
    <dgm:pt modelId="{44F5B58D-C78A-4998-8E7B-DE31F4421FBE}" type="pres">
      <dgm:prSet presAssocID="{BFCC3673-52F7-4409-B3C5-C04ADA04E95A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6B5146-42B2-4B3C-B23C-4DEF7CD93883}" type="pres">
      <dgm:prSet presAssocID="{BFCC3673-52F7-4409-B3C5-C04ADA04E95A}" presName="level3hierChild" presStyleCnt="0"/>
      <dgm:spPr/>
    </dgm:pt>
    <dgm:pt modelId="{28AF32DC-75DC-4C14-97AA-A596E7C32381}" type="pres">
      <dgm:prSet presAssocID="{55581248-6A7B-466F-853A-6DCE89D371D2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0B79E25-3C54-4118-A9A7-8816B445515E}" type="pres">
      <dgm:prSet presAssocID="{55581248-6A7B-466F-853A-6DCE89D371D2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03F0347-4FB0-4F41-A07B-33AE53FB1020}" type="pres">
      <dgm:prSet presAssocID="{D0C5AE70-DE41-457A-8304-3C2014E29F54}" presName="root2" presStyleCnt="0"/>
      <dgm:spPr/>
    </dgm:pt>
    <dgm:pt modelId="{9A92051E-3147-4504-AFBB-12842DDAEA75}" type="pres">
      <dgm:prSet presAssocID="{D0C5AE70-DE41-457A-8304-3C2014E29F54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C33F43-32FD-48DC-A7EA-DB4A80BC69BC}" type="pres">
      <dgm:prSet presAssocID="{D0C5AE70-DE41-457A-8304-3C2014E29F54}" presName="level3hierChild" presStyleCnt="0"/>
      <dgm:spPr/>
    </dgm:pt>
    <dgm:pt modelId="{B9C273E6-C9DB-40AF-B913-F5660C91DD3C}" type="pres">
      <dgm:prSet presAssocID="{48F99455-BA49-4217-AAB8-C3D2FE647598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FBEC6D5D-CF6E-4D4C-90BC-1DC31D315A8F}" type="pres">
      <dgm:prSet presAssocID="{48F99455-BA49-4217-AAB8-C3D2FE647598}" presName="connTx" presStyleLbl="parChTrans1D2" presStyleIdx="2" presStyleCnt="3"/>
      <dgm:spPr/>
      <dgm:t>
        <a:bodyPr/>
        <a:lstStyle/>
        <a:p>
          <a:endParaRPr lang="ru-RU"/>
        </a:p>
      </dgm:t>
    </dgm:pt>
    <dgm:pt modelId="{B11E1CD2-B593-48BD-8CFB-C9635FD1289A}" type="pres">
      <dgm:prSet presAssocID="{381BC8F6-DC5C-4292-BC15-7179FE251E4D}" presName="root2" presStyleCnt="0"/>
      <dgm:spPr/>
    </dgm:pt>
    <dgm:pt modelId="{8EB4DB38-610F-4029-9284-EA51814FCAD1}" type="pres">
      <dgm:prSet presAssocID="{381BC8F6-DC5C-4292-BC15-7179FE251E4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6235E1-4B3C-4B68-B077-D6FF0FF4A87D}" type="pres">
      <dgm:prSet presAssocID="{381BC8F6-DC5C-4292-BC15-7179FE251E4D}" presName="level3hierChild" presStyleCnt="0"/>
      <dgm:spPr/>
    </dgm:pt>
  </dgm:ptLst>
  <dgm:cxnLst>
    <dgm:cxn modelId="{B0C1ADA6-1213-654F-BA50-E39D71BF17AF}" type="presOf" srcId="{55581248-6A7B-466F-853A-6DCE89D371D2}" destId="{50B79E25-3C54-4118-A9A7-8816B445515E}" srcOrd="1" destOrd="0" presId="urn:microsoft.com/office/officeart/2008/layout/HorizontalMultiLevelHierarchy"/>
    <dgm:cxn modelId="{9A87A753-27E4-5C4E-B427-D4133474F45F}" type="presOf" srcId="{58395392-DB17-4190-95EC-E58A32526CCC}" destId="{CDC2751E-4513-4C47-B077-0385B422057D}" srcOrd="1" destOrd="0" presId="urn:microsoft.com/office/officeart/2008/layout/HorizontalMultiLevelHierarchy"/>
    <dgm:cxn modelId="{F379B640-865A-8A44-A170-249CDA7C3A9B}" type="presOf" srcId="{48F99455-BA49-4217-AAB8-C3D2FE647598}" destId="{B9C273E6-C9DB-40AF-B913-F5660C91DD3C}" srcOrd="0" destOrd="0" presId="urn:microsoft.com/office/officeart/2008/layout/HorizontalMultiLevelHierarchy"/>
    <dgm:cxn modelId="{A6FBE8EC-D1C9-B048-B36D-04F1A6155CBA}" type="presOf" srcId="{BFCC3673-52F7-4409-B3C5-C04ADA04E95A}" destId="{44F5B58D-C78A-4998-8E7B-DE31F4421FBE}" srcOrd="0" destOrd="0" presId="urn:microsoft.com/office/officeart/2008/layout/HorizontalMultiLevelHierarchy"/>
    <dgm:cxn modelId="{C6ABBD2E-79A4-48AD-9F16-CB3F8E39B9C4}" srcId="{93B8B061-2FD9-48D3-AA0A-14AB718AE475}" destId="{991FC57F-BF3A-45E0-8564-CE5D762BE4BD}" srcOrd="0" destOrd="0" parTransId="{D5080F0F-03EE-47AA-B070-28D44599CF2E}" sibTransId="{00BA8DB7-1366-43C8-8AAD-004FB595CE4B}"/>
    <dgm:cxn modelId="{6ABD8097-AECC-494A-9C58-6AF19A7AA0F2}" type="presOf" srcId="{381BC8F6-DC5C-4292-BC15-7179FE251E4D}" destId="{8EB4DB38-610F-4029-9284-EA51814FCAD1}" srcOrd="0" destOrd="0" presId="urn:microsoft.com/office/officeart/2008/layout/HorizontalMultiLevelHierarchy"/>
    <dgm:cxn modelId="{0F62619B-EEB2-46BC-A7F4-50EA72A2C8C4}" srcId="{991FC57F-BF3A-45E0-8564-CE5D762BE4BD}" destId="{D0C5AE70-DE41-457A-8304-3C2014E29F54}" srcOrd="1" destOrd="0" parTransId="{55581248-6A7B-466F-853A-6DCE89D371D2}" sibTransId="{1AEDB948-4BC4-4288-98AF-FFBCD431640E}"/>
    <dgm:cxn modelId="{36399D70-C314-8B4F-B77C-F9D788714A55}" type="presOf" srcId="{48F99455-BA49-4217-AAB8-C3D2FE647598}" destId="{FBEC6D5D-CF6E-4D4C-90BC-1DC31D315A8F}" srcOrd="1" destOrd="0" presId="urn:microsoft.com/office/officeart/2008/layout/HorizontalMultiLevelHierarchy"/>
    <dgm:cxn modelId="{78657451-0C80-4082-A7F4-FB8FF2728A54}" srcId="{991FC57F-BF3A-45E0-8564-CE5D762BE4BD}" destId="{BFCC3673-52F7-4409-B3C5-C04ADA04E95A}" srcOrd="0" destOrd="0" parTransId="{58395392-DB17-4190-95EC-E58A32526CCC}" sibTransId="{933A592D-861F-409D-9FBA-DD43958F6FE4}"/>
    <dgm:cxn modelId="{8FFF6FF8-3DC5-9247-A271-CE3A9F18D819}" type="presOf" srcId="{58395392-DB17-4190-95EC-E58A32526CCC}" destId="{F753903F-3905-459A-A23F-7176724B05F1}" srcOrd="0" destOrd="0" presId="urn:microsoft.com/office/officeart/2008/layout/HorizontalMultiLevelHierarchy"/>
    <dgm:cxn modelId="{4DC35D8E-FAA3-49A4-9E08-74A33C231472}" srcId="{991FC57F-BF3A-45E0-8564-CE5D762BE4BD}" destId="{381BC8F6-DC5C-4292-BC15-7179FE251E4D}" srcOrd="2" destOrd="0" parTransId="{48F99455-BA49-4217-AAB8-C3D2FE647598}" sibTransId="{DD8B2D52-3DC2-466B-83AC-B470CEB6377B}"/>
    <dgm:cxn modelId="{7B838F31-9850-C340-99AE-75A3145976B2}" type="presOf" srcId="{93B8B061-2FD9-48D3-AA0A-14AB718AE475}" destId="{6DB3F4B3-94F0-486D-BAE7-5CAFAE0990D2}" srcOrd="0" destOrd="0" presId="urn:microsoft.com/office/officeart/2008/layout/HorizontalMultiLevelHierarchy"/>
    <dgm:cxn modelId="{E44E77C2-B1DA-E548-8006-ECD567E82D5C}" type="presOf" srcId="{991FC57F-BF3A-45E0-8564-CE5D762BE4BD}" destId="{F765F740-7FCF-414E-BEEA-51953992D1DC}" srcOrd="0" destOrd="0" presId="urn:microsoft.com/office/officeart/2008/layout/HorizontalMultiLevelHierarchy"/>
    <dgm:cxn modelId="{8A21347C-14F5-CB4A-BBB7-81A923A2AB16}" type="presOf" srcId="{55581248-6A7B-466F-853A-6DCE89D371D2}" destId="{28AF32DC-75DC-4C14-97AA-A596E7C32381}" srcOrd="0" destOrd="0" presId="urn:microsoft.com/office/officeart/2008/layout/HorizontalMultiLevelHierarchy"/>
    <dgm:cxn modelId="{06276732-7035-BC44-848C-A3640E6300E6}" type="presOf" srcId="{D0C5AE70-DE41-457A-8304-3C2014E29F54}" destId="{9A92051E-3147-4504-AFBB-12842DDAEA75}" srcOrd="0" destOrd="0" presId="urn:microsoft.com/office/officeart/2008/layout/HorizontalMultiLevelHierarchy"/>
    <dgm:cxn modelId="{0D55912E-AE8B-2849-BBD8-0DD83F06689A}" type="presParOf" srcId="{6DB3F4B3-94F0-486D-BAE7-5CAFAE0990D2}" destId="{2AB566F0-1EAB-4025-8213-116BDEBBB7E7}" srcOrd="0" destOrd="0" presId="urn:microsoft.com/office/officeart/2008/layout/HorizontalMultiLevelHierarchy"/>
    <dgm:cxn modelId="{FE050796-0277-6F42-B6C9-87BBC009B3D4}" type="presParOf" srcId="{2AB566F0-1EAB-4025-8213-116BDEBBB7E7}" destId="{F765F740-7FCF-414E-BEEA-51953992D1DC}" srcOrd="0" destOrd="0" presId="urn:microsoft.com/office/officeart/2008/layout/HorizontalMultiLevelHierarchy"/>
    <dgm:cxn modelId="{DAAE1306-1588-6647-8109-F8AC8CC22194}" type="presParOf" srcId="{2AB566F0-1EAB-4025-8213-116BDEBBB7E7}" destId="{0F880116-DA64-444E-BF08-2FEA0B1EEFBC}" srcOrd="1" destOrd="0" presId="urn:microsoft.com/office/officeart/2008/layout/HorizontalMultiLevelHierarchy"/>
    <dgm:cxn modelId="{0A5A9E34-EF0C-CE4F-A31C-6F1583B81BDA}" type="presParOf" srcId="{0F880116-DA64-444E-BF08-2FEA0B1EEFBC}" destId="{F753903F-3905-459A-A23F-7176724B05F1}" srcOrd="0" destOrd="0" presId="urn:microsoft.com/office/officeart/2008/layout/HorizontalMultiLevelHierarchy"/>
    <dgm:cxn modelId="{C07FC3A8-5C96-444D-BECC-7DC8B9DBB98F}" type="presParOf" srcId="{F753903F-3905-459A-A23F-7176724B05F1}" destId="{CDC2751E-4513-4C47-B077-0385B422057D}" srcOrd="0" destOrd="0" presId="urn:microsoft.com/office/officeart/2008/layout/HorizontalMultiLevelHierarchy"/>
    <dgm:cxn modelId="{7D32A70F-61CC-DD48-A411-7B6BEE6A82C8}" type="presParOf" srcId="{0F880116-DA64-444E-BF08-2FEA0B1EEFBC}" destId="{0B3D39D9-7C62-40DD-AF9F-069C5730D67A}" srcOrd="1" destOrd="0" presId="urn:microsoft.com/office/officeart/2008/layout/HorizontalMultiLevelHierarchy"/>
    <dgm:cxn modelId="{5008959A-7D4F-4140-A826-DE428950FE65}" type="presParOf" srcId="{0B3D39D9-7C62-40DD-AF9F-069C5730D67A}" destId="{44F5B58D-C78A-4998-8E7B-DE31F4421FBE}" srcOrd="0" destOrd="0" presId="urn:microsoft.com/office/officeart/2008/layout/HorizontalMultiLevelHierarchy"/>
    <dgm:cxn modelId="{1944265B-7DF1-544E-8443-56D1D29B87A0}" type="presParOf" srcId="{0B3D39D9-7C62-40DD-AF9F-069C5730D67A}" destId="{246B5146-42B2-4B3C-B23C-4DEF7CD93883}" srcOrd="1" destOrd="0" presId="urn:microsoft.com/office/officeart/2008/layout/HorizontalMultiLevelHierarchy"/>
    <dgm:cxn modelId="{D4F8D572-774E-794D-8DB5-4B3F061CE714}" type="presParOf" srcId="{0F880116-DA64-444E-BF08-2FEA0B1EEFBC}" destId="{28AF32DC-75DC-4C14-97AA-A596E7C32381}" srcOrd="2" destOrd="0" presId="urn:microsoft.com/office/officeart/2008/layout/HorizontalMultiLevelHierarchy"/>
    <dgm:cxn modelId="{922B6D0D-CA20-0D4B-B23F-2B473F42C306}" type="presParOf" srcId="{28AF32DC-75DC-4C14-97AA-A596E7C32381}" destId="{50B79E25-3C54-4118-A9A7-8816B445515E}" srcOrd="0" destOrd="0" presId="urn:microsoft.com/office/officeart/2008/layout/HorizontalMultiLevelHierarchy"/>
    <dgm:cxn modelId="{63B9D90E-061F-5F49-99DC-CBD318806FD3}" type="presParOf" srcId="{0F880116-DA64-444E-BF08-2FEA0B1EEFBC}" destId="{D03F0347-4FB0-4F41-A07B-33AE53FB1020}" srcOrd="3" destOrd="0" presId="urn:microsoft.com/office/officeart/2008/layout/HorizontalMultiLevelHierarchy"/>
    <dgm:cxn modelId="{ADB73762-2F57-A24C-8C86-972BE55B8FF8}" type="presParOf" srcId="{D03F0347-4FB0-4F41-A07B-33AE53FB1020}" destId="{9A92051E-3147-4504-AFBB-12842DDAEA75}" srcOrd="0" destOrd="0" presId="urn:microsoft.com/office/officeart/2008/layout/HorizontalMultiLevelHierarchy"/>
    <dgm:cxn modelId="{2890CD17-7CC0-4A4A-8FC8-258756BA0B8E}" type="presParOf" srcId="{D03F0347-4FB0-4F41-A07B-33AE53FB1020}" destId="{E3C33F43-32FD-48DC-A7EA-DB4A80BC69BC}" srcOrd="1" destOrd="0" presId="urn:microsoft.com/office/officeart/2008/layout/HorizontalMultiLevelHierarchy"/>
    <dgm:cxn modelId="{FFBC53BE-0398-1A46-A9E7-150B4D367582}" type="presParOf" srcId="{0F880116-DA64-444E-BF08-2FEA0B1EEFBC}" destId="{B9C273E6-C9DB-40AF-B913-F5660C91DD3C}" srcOrd="4" destOrd="0" presId="urn:microsoft.com/office/officeart/2008/layout/HorizontalMultiLevelHierarchy"/>
    <dgm:cxn modelId="{AA42913E-FC3F-A744-A19A-561997996105}" type="presParOf" srcId="{B9C273E6-C9DB-40AF-B913-F5660C91DD3C}" destId="{FBEC6D5D-CF6E-4D4C-90BC-1DC31D315A8F}" srcOrd="0" destOrd="0" presId="urn:microsoft.com/office/officeart/2008/layout/HorizontalMultiLevelHierarchy"/>
    <dgm:cxn modelId="{F77081F5-0632-B843-8549-EF1BF027338F}" type="presParOf" srcId="{0F880116-DA64-444E-BF08-2FEA0B1EEFBC}" destId="{B11E1CD2-B593-48BD-8CFB-C9635FD1289A}" srcOrd="5" destOrd="0" presId="urn:microsoft.com/office/officeart/2008/layout/HorizontalMultiLevelHierarchy"/>
    <dgm:cxn modelId="{0FC436E0-C45C-494C-AEA5-6DF5A91E49FA}" type="presParOf" srcId="{B11E1CD2-B593-48BD-8CFB-C9635FD1289A}" destId="{8EB4DB38-610F-4029-9284-EA51814FCAD1}" srcOrd="0" destOrd="0" presId="urn:microsoft.com/office/officeart/2008/layout/HorizontalMultiLevelHierarchy"/>
    <dgm:cxn modelId="{B66394CD-F0F9-7E46-A0FB-29B40C05AB76}" type="presParOf" srcId="{B11E1CD2-B593-48BD-8CFB-C9635FD1289A}" destId="{6C6235E1-4B3C-4B68-B077-D6FF0FF4A87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273E6-C9DB-40AF-B913-F5660C91DD3C}">
      <dsp:nvSpPr>
        <dsp:cNvPr id="0" name=""/>
        <dsp:cNvSpPr/>
      </dsp:nvSpPr>
      <dsp:spPr>
        <a:xfrm>
          <a:off x="3852727" y="2149316"/>
          <a:ext cx="534735" cy="10189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367" y="0"/>
              </a:lnTo>
              <a:lnTo>
                <a:pt x="267367" y="1018932"/>
              </a:lnTo>
              <a:lnTo>
                <a:pt x="534735" y="10189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91327" y="2630014"/>
        <a:ext cx="57536" cy="57536"/>
      </dsp:txXfrm>
    </dsp:sp>
    <dsp:sp modelId="{28AF32DC-75DC-4C14-97AA-A596E7C32381}">
      <dsp:nvSpPr>
        <dsp:cNvPr id="0" name=""/>
        <dsp:cNvSpPr/>
      </dsp:nvSpPr>
      <dsp:spPr>
        <a:xfrm>
          <a:off x="3852727" y="2103596"/>
          <a:ext cx="5347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4735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06726" y="2135948"/>
        <a:ext cx="26736" cy="26736"/>
      </dsp:txXfrm>
    </dsp:sp>
    <dsp:sp modelId="{F753903F-3905-459A-A23F-7176724B05F1}">
      <dsp:nvSpPr>
        <dsp:cNvPr id="0" name=""/>
        <dsp:cNvSpPr/>
      </dsp:nvSpPr>
      <dsp:spPr>
        <a:xfrm>
          <a:off x="3852727" y="1130384"/>
          <a:ext cx="534735" cy="1018932"/>
        </a:xfrm>
        <a:custGeom>
          <a:avLst/>
          <a:gdLst/>
          <a:ahLst/>
          <a:cxnLst/>
          <a:rect l="0" t="0" r="0" b="0"/>
          <a:pathLst>
            <a:path>
              <a:moveTo>
                <a:pt x="0" y="1018932"/>
              </a:moveTo>
              <a:lnTo>
                <a:pt x="267367" y="1018932"/>
              </a:lnTo>
              <a:lnTo>
                <a:pt x="267367" y="0"/>
              </a:lnTo>
              <a:lnTo>
                <a:pt x="53473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91327" y="1611082"/>
        <a:ext cx="57536" cy="57536"/>
      </dsp:txXfrm>
    </dsp:sp>
    <dsp:sp modelId="{F765F740-7FCF-414E-BEEA-51953992D1DC}">
      <dsp:nvSpPr>
        <dsp:cNvPr id="0" name=""/>
        <dsp:cNvSpPr/>
      </dsp:nvSpPr>
      <dsp:spPr>
        <a:xfrm rot="16200000">
          <a:off x="1300033" y="1741743"/>
          <a:ext cx="4290241" cy="815145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tx2"/>
              </a:solidFill>
            </a:rPr>
            <a:t>Реальная</a:t>
          </a:r>
          <a:r>
            <a:rPr lang="ru-RU" sz="2700" kern="1200" dirty="0"/>
            <a:t> </a:t>
          </a:r>
          <a:r>
            <a:rPr lang="ru-RU" sz="2700" kern="1200" dirty="0">
              <a:solidFill>
                <a:schemeClr val="tx2"/>
              </a:solidFill>
            </a:rPr>
            <a:t>ситуация.</a:t>
          </a:r>
          <a:r>
            <a:rPr lang="ru-RU" sz="2700" kern="1200" dirty="0"/>
            <a:t> </a:t>
          </a:r>
          <a:r>
            <a:rPr lang="ru-RU" sz="2700" kern="1200" dirty="0">
              <a:solidFill>
                <a:schemeClr val="tx2"/>
              </a:solidFill>
            </a:rPr>
            <a:t>Проблема</a:t>
          </a:r>
        </a:p>
      </dsp:txBody>
      <dsp:txXfrm>
        <a:off x="1300033" y="1741743"/>
        <a:ext cx="4290241" cy="815145"/>
      </dsp:txXfrm>
    </dsp:sp>
    <dsp:sp modelId="{44F5B58D-C78A-4998-8E7B-DE31F4421FBE}">
      <dsp:nvSpPr>
        <dsp:cNvPr id="0" name=""/>
        <dsp:cNvSpPr/>
      </dsp:nvSpPr>
      <dsp:spPr>
        <a:xfrm>
          <a:off x="4387463" y="722811"/>
          <a:ext cx="2673678" cy="815145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2"/>
              </a:solidFill>
            </a:rPr>
            <a:t>Объяснять</a:t>
          </a:r>
          <a:r>
            <a:rPr lang="ru-RU" sz="3200" kern="1200" dirty="0"/>
            <a:t> </a:t>
          </a:r>
        </a:p>
      </dsp:txBody>
      <dsp:txXfrm>
        <a:off x="4387463" y="722811"/>
        <a:ext cx="2673678" cy="815145"/>
      </dsp:txXfrm>
    </dsp:sp>
    <dsp:sp modelId="{9A92051E-3147-4504-AFBB-12842DDAEA75}">
      <dsp:nvSpPr>
        <dsp:cNvPr id="0" name=""/>
        <dsp:cNvSpPr/>
      </dsp:nvSpPr>
      <dsp:spPr>
        <a:xfrm>
          <a:off x="4387463" y="1741743"/>
          <a:ext cx="2673678" cy="815145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2"/>
              </a:solidFill>
            </a:rPr>
            <a:t>Исследовать</a:t>
          </a:r>
          <a:r>
            <a:rPr lang="ru-RU" sz="1900" kern="1200" dirty="0"/>
            <a:t> </a:t>
          </a:r>
        </a:p>
      </dsp:txBody>
      <dsp:txXfrm>
        <a:off x="4387463" y="1741743"/>
        <a:ext cx="2673678" cy="815145"/>
      </dsp:txXfrm>
    </dsp:sp>
    <dsp:sp modelId="{8EB4DB38-610F-4029-9284-EA51814FCAD1}">
      <dsp:nvSpPr>
        <dsp:cNvPr id="0" name=""/>
        <dsp:cNvSpPr/>
      </dsp:nvSpPr>
      <dsp:spPr>
        <a:xfrm>
          <a:off x="4387463" y="2760675"/>
          <a:ext cx="2673678" cy="815145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2"/>
              </a:solidFill>
            </a:rPr>
            <a:t>Проанализировать данные и сделать вывод</a:t>
          </a:r>
        </a:p>
      </dsp:txBody>
      <dsp:txXfrm>
        <a:off x="4387463" y="2760675"/>
        <a:ext cx="2673678" cy="815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546F4-3602-4837-BFFD-3E3B4BA3A09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87375" y="685800"/>
            <a:ext cx="5683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E0C06-5FE1-4F23-A7EB-1A222EB9CE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613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066" y="2225604"/>
            <a:ext cx="10098722" cy="15357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30" y="4059820"/>
            <a:ext cx="8316595" cy="18308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7" y="286908"/>
            <a:ext cx="2673191" cy="611294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4" y="286908"/>
            <a:ext cx="7821560" cy="611294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86909"/>
            <a:ext cx="10692765" cy="775005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08" y="4603784"/>
            <a:ext cx="10098722" cy="14229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8508" y="3036575"/>
            <a:ext cx="10098722" cy="156721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4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0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3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7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4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7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46" y="1671693"/>
            <a:ext cx="5247375" cy="472816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9435" y="1671693"/>
            <a:ext cx="5247375" cy="472816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3" y="1603697"/>
            <a:ext cx="5249438" cy="66834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5" indent="0">
              <a:buNone/>
              <a:defRPr sz="2300" b="1"/>
            </a:lvl2pPr>
            <a:lvl3pPr marL="1042690" indent="0">
              <a:buNone/>
              <a:defRPr sz="2100" b="1"/>
            </a:lvl3pPr>
            <a:lvl4pPr marL="1564035" indent="0">
              <a:buNone/>
              <a:defRPr sz="1800" b="1"/>
            </a:lvl4pPr>
            <a:lvl5pPr marL="2085381" indent="0">
              <a:buNone/>
              <a:defRPr sz="1800" b="1"/>
            </a:lvl5pPr>
            <a:lvl6pPr marL="2606726" indent="0">
              <a:buNone/>
              <a:defRPr sz="1800" b="1"/>
            </a:lvl6pPr>
            <a:lvl7pPr marL="3128071" indent="0">
              <a:buNone/>
              <a:defRPr sz="1800" b="1"/>
            </a:lvl7pPr>
            <a:lvl8pPr marL="3649416" indent="0">
              <a:buNone/>
              <a:defRPr sz="1800" b="1"/>
            </a:lvl8pPr>
            <a:lvl9pPr marL="4170761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43" y="2272041"/>
            <a:ext cx="5249438" cy="412781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5308" y="1603697"/>
            <a:ext cx="5251501" cy="66834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5" indent="0">
              <a:buNone/>
              <a:defRPr sz="2300" b="1"/>
            </a:lvl2pPr>
            <a:lvl3pPr marL="1042690" indent="0">
              <a:buNone/>
              <a:defRPr sz="2100" b="1"/>
            </a:lvl3pPr>
            <a:lvl4pPr marL="1564035" indent="0">
              <a:buNone/>
              <a:defRPr sz="1800" b="1"/>
            </a:lvl4pPr>
            <a:lvl5pPr marL="2085381" indent="0">
              <a:buNone/>
              <a:defRPr sz="1800" b="1"/>
            </a:lvl5pPr>
            <a:lvl6pPr marL="2606726" indent="0">
              <a:buNone/>
              <a:defRPr sz="1800" b="1"/>
            </a:lvl6pPr>
            <a:lvl7pPr marL="3128071" indent="0">
              <a:buNone/>
              <a:defRPr sz="1800" b="1"/>
            </a:lvl7pPr>
            <a:lvl8pPr marL="3649416" indent="0">
              <a:buNone/>
              <a:defRPr sz="1800" b="1"/>
            </a:lvl8pPr>
            <a:lvl9pPr marL="4170761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35308" y="2272041"/>
            <a:ext cx="5251501" cy="412781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5" y="285251"/>
            <a:ext cx="3908718" cy="121396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5083" y="285250"/>
            <a:ext cx="6641725" cy="6114606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5" y="1499215"/>
            <a:ext cx="3908718" cy="4900641"/>
          </a:xfrm>
        </p:spPr>
        <p:txBody>
          <a:bodyPr/>
          <a:lstStyle>
            <a:lvl1pPr marL="0" indent="0">
              <a:buNone/>
              <a:defRPr sz="1600"/>
            </a:lvl1pPr>
            <a:lvl2pPr marL="521345" indent="0">
              <a:buNone/>
              <a:defRPr sz="1400"/>
            </a:lvl2pPr>
            <a:lvl3pPr marL="1042690" indent="0">
              <a:buNone/>
              <a:defRPr sz="1100"/>
            </a:lvl3pPr>
            <a:lvl4pPr marL="1564035" indent="0">
              <a:buNone/>
              <a:defRPr sz="1000"/>
            </a:lvl4pPr>
            <a:lvl5pPr marL="2085381" indent="0">
              <a:buNone/>
              <a:defRPr sz="1000"/>
            </a:lvl5pPr>
            <a:lvl6pPr marL="2606726" indent="0">
              <a:buNone/>
              <a:defRPr sz="1000"/>
            </a:lvl6pPr>
            <a:lvl7pPr marL="3128071" indent="0">
              <a:buNone/>
              <a:defRPr sz="1000"/>
            </a:lvl7pPr>
            <a:lvl8pPr marL="3649416" indent="0">
              <a:buNone/>
              <a:defRPr sz="1000"/>
            </a:lvl8pPr>
            <a:lvl9pPr marL="417076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30" y="5015073"/>
            <a:ext cx="7128510" cy="59205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730" y="640151"/>
            <a:ext cx="7128510" cy="4298633"/>
          </a:xfrm>
        </p:spPr>
        <p:txBody>
          <a:bodyPr/>
          <a:lstStyle>
            <a:lvl1pPr marL="0" indent="0">
              <a:buNone/>
              <a:defRPr sz="3600"/>
            </a:lvl1pPr>
            <a:lvl2pPr marL="521345" indent="0">
              <a:buNone/>
              <a:defRPr sz="3200"/>
            </a:lvl2pPr>
            <a:lvl3pPr marL="1042690" indent="0">
              <a:buNone/>
              <a:defRPr sz="2700"/>
            </a:lvl3pPr>
            <a:lvl4pPr marL="1564035" indent="0">
              <a:buNone/>
              <a:defRPr sz="2300"/>
            </a:lvl4pPr>
            <a:lvl5pPr marL="2085381" indent="0">
              <a:buNone/>
              <a:defRPr sz="2300"/>
            </a:lvl5pPr>
            <a:lvl6pPr marL="2606726" indent="0">
              <a:buNone/>
              <a:defRPr sz="2300"/>
            </a:lvl6pPr>
            <a:lvl7pPr marL="3128071" indent="0">
              <a:buNone/>
              <a:defRPr sz="2300"/>
            </a:lvl7pPr>
            <a:lvl8pPr marL="3649416" indent="0">
              <a:buNone/>
              <a:defRPr sz="2300"/>
            </a:lvl8pPr>
            <a:lvl9pPr marL="4170761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730" y="5607131"/>
            <a:ext cx="7128510" cy="840820"/>
          </a:xfrm>
        </p:spPr>
        <p:txBody>
          <a:bodyPr/>
          <a:lstStyle>
            <a:lvl1pPr marL="0" indent="0">
              <a:buNone/>
              <a:defRPr sz="1600"/>
            </a:lvl1pPr>
            <a:lvl2pPr marL="521345" indent="0">
              <a:buNone/>
              <a:defRPr sz="1400"/>
            </a:lvl2pPr>
            <a:lvl3pPr marL="1042690" indent="0">
              <a:buNone/>
              <a:defRPr sz="1100"/>
            </a:lvl3pPr>
            <a:lvl4pPr marL="1564035" indent="0">
              <a:buNone/>
              <a:defRPr sz="1000"/>
            </a:lvl4pPr>
            <a:lvl5pPr marL="2085381" indent="0">
              <a:buNone/>
              <a:defRPr sz="1000"/>
            </a:lvl5pPr>
            <a:lvl6pPr marL="2606726" indent="0">
              <a:buNone/>
              <a:defRPr sz="1000"/>
            </a:lvl6pPr>
            <a:lvl7pPr marL="3128071" indent="0">
              <a:buNone/>
              <a:defRPr sz="1000"/>
            </a:lvl7pPr>
            <a:lvl8pPr marL="3649416" indent="0">
              <a:buNone/>
              <a:defRPr sz="1000"/>
            </a:lvl8pPr>
            <a:lvl9pPr marL="417076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86909"/>
            <a:ext cx="10692765" cy="1194065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3" y="1671693"/>
            <a:ext cx="10692765" cy="4728165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4043" y="6640326"/>
            <a:ext cx="2772198" cy="381438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BE020-E3D2-4B40-A05B-7CD782450F6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9291" y="6640326"/>
            <a:ext cx="3762269" cy="381438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4610" y="6640326"/>
            <a:ext cx="2772198" cy="381438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269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09" indent="-391009" algn="l" defTabSz="104269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86" indent="-325841" algn="l" defTabSz="104269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363" indent="-260673" algn="l" defTabSz="104269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708" indent="-260673" algn="l" defTabSz="104269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053" indent="-260673" algn="l" defTabSz="104269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398" indent="-260673" algn="l" defTabSz="104269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44" indent="-260673" algn="l" defTabSz="104269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089" indent="-260673" algn="l" defTabSz="104269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434" indent="-260673" algn="l" defTabSz="104269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45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90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035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381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726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071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416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761" algn="l" defTabSz="104269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&#1058;&#1086;&#1095;&#1082;&#1072;%20&#1088;&#1086;&#1089;&#1090;&#1072;/Releon%20__%20&#1048;&#1079;%20&#1095;&#1077;&#1075;&#1086;%20&#1089;&#1086;&#1089;&#1090;&#1086;&#1080;&#1090;__%20&#1050;&#1072;&#1082;%20&#1087;&#1086;&#1076;&#1082;&#1083;&#1102;&#1095;&#1080;&#1090;&#1100;%20&#1082;%20&#1055;&#1050;%20(1).mp4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800" dirty="0"/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Использование </a:t>
            </a:r>
            <a:r>
              <a:rPr lang="ru-RU" dirty="0" smtClean="0">
                <a:solidFill>
                  <a:schemeClr val="bg1"/>
                </a:solidFill>
              </a:rPr>
              <a:t>цифровой лаборатории </a:t>
            </a:r>
            <a:r>
              <a:rPr lang="ru-RU" dirty="0">
                <a:solidFill>
                  <a:schemeClr val="bg1"/>
                </a:solidFill>
              </a:rPr>
              <a:t>в развитии </a:t>
            </a:r>
            <a:r>
              <a:rPr lang="ru-RU" dirty="0" smtClean="0">
                <a:solidFill>
                  <a:schemeClr val="bg1"/>
                </a:solidFill>
              </a:rPr>
              <a:t>естественно-научной </a:t>
            </a:r>
            <a:r>
              <a:rPr lang="ru-RU" dirty="0">
                <a:solidFill>
                  <a:schemeClr val="bg1"/>
                </a:solidFill>
              </a:rPr>
              <a:t>грамотности школьника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36E99E-C7A8-4DEB-BE2B-6B8EC81325DB}"/>
              </a:ext>
            </a:extLst>
          </p:cNvPr>
          <p:cNvSpPr txBox="1"/>
          <p:nvPr/>
        </p:nvSpPr>
        <p:spPr>
          <a:xfrm>
            <a:off x="292766" y="4662314"/>
            <a:ext cx="8841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A40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Мингазова Гульнара Габдулахатовна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ьютор ЦНППМРО КФУ,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эксперт всероссийской комиссии по проверке работ обучающихся международных мониторинговых исследований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PISA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-2018 и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TIMSS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-2019 учащихся РФ</a:t>
            </a:r>
            <a:endParaRPr lang="ru-RU" sz="1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821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43" y="286909"/>
            <a:ext cx="10692765" cy="113504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Три группы умений, характеризующих естественнонаучную грамотность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Объяснение или описание естественнонаучных явлений на основе имеющихся научных знаний, а также прогнозирование изменений.</a:t>
            </a:r>
          </a:p>
          <a:p>
            <a:pPr lvl="0"/>
            <a:r>
              <a:rPr lang="ru-RU" dirty="0"/>
              <a:t>Распознавание научных вопросов и применение методов естественнонаучного исследования.</a:t>
            </a:r>
          </a:p>
          <a:p>
            <a:r>
              <a:rPr lang="ru-RU" dirty="0"/>
              <a:t>Интерпретация данных и использование научных доказательств для получения выводов.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741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899865" y="341834"/>
            <a:ext cx="10692765" cy="1063037"/>
          </a:xfrm>
        </p:spPr>
        <p:txBody>
          <a:bodyPr>
            <a:normAutofit fontScale="90000"/>
          </a:bodyPr>
          <a:lstStyle/>
          <a:p>
            <a:r>
              <a:rPr lang="ru-RU" sz="3800" dirty="0">
                <a:solidFill>
                  <a:srgbClr val="222268"/>
                </a:solidFill>
                <a:latin typeface="Arial" charset="0"/>
              </a:rPr>
              <a:t>Основные умения естественнонаучной грамотности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089078" y="1990108"/>
          <a:ext cx="10098723" cy="4298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621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2">
            <a:extLst>
              <a:ext uri="{FF2B5EF4-FFF2-40B4-BE49-F238E27FC236}">
                <a16:creationId xmlns:a16="http://schemas.microsoft.com/office/drawing/2014/main" xmlns="" id="{909EFB41-F51A-405D-89C3-108CD8AC3A2E}"/>
              </a:ext>
            </a:extLst>
          </p:cNvPr>
          <p:cNvSpPr txBox="1">
            <a:spLocks/>
          </p:cNvSpPr>
          <p:nvPr/>
        </p:nvSpPr>
        <p:spPr bwMode="auto">
          <a:xfrm>
            <a:off x="1835969" y="189275"/>
            <a:ext cx="7056784" cy="734861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Как работает? 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1FFA361-98DF-498C-A2A6-CD770E058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93" y="2074555"/>
            <a:ext cx="8796742" cy="4948168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xmlns="" id="{5EAA759F-5FF6-4861-9B09-EA02D329F7B3}"/>
              </a:ext>
            </a:extLst>
          </p:cNvPr>
          <p:cNvSpPr/>
          <p:nvPr/>
        </p:nvSpPr>
        <p:spPr>
          <a:xfrm rot="18064883">
            <a:off x="1563460" y="3072646"/>
            <a:ext cx="217681" cy="20666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E608C4-9CFC-4B3E-8E8F-FC84200BA1EB}"/>
              </a:ext>
            </a:extLst>
          </p:cNvPr>
          <p:cNvSpPr txBox="1"/>
          <p:nvPr/>
        </p:nvSpPr>
        <p:spPr>
          <a:xfrm>
            <a:off x="970642" y="3289806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13.6 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B17D51-F871-47C3-BF23-7D569E3CC6D8}"/>
              </a:ext>
            </a:extLst>
          </p:cNvPr>
          <p:cNvSpPr txBox="1"/>
          <p:nvPr/>
        </p:nvSpPr>
        <p:spPr>
          <a:xfrm>
            <a:off x="1672302" y="3166695"/>
            <a:ext cx="32733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67275F13-63E2-4BFC-92D7-08CCA38A806B}"/>
              </a:ext>
            </a:extLst>
          </p:cNvPr>
          <p:cNvSpPr/>
          <p:nvPr/>
        </p:nvSpPr>
        <p:spPr>
          <a:xfrm rot="5164510" flipH="1">
            <a:off x="7621333" y="2348816"/>
            <a:ext cx="175423" cy="4399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DB356B-0609-47EA-989D-C9342F30DEE3}"/>
              </a:ext>
            </a:extLst>
          </p:cNvPr>
          <p:cNvSpPr txBox="1"/>
          <p:nvPr/>
        </p:nvSpPr>
        <p:spPr>
          <a:xfrm>
            <a:off x="9152075" y="2571455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Скорость изменения температуры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8BA51526-D7C0-4759-A6F0-F8B717D61EEE}"/>
                  </a:ext>
                </a:extLst>
              </p:cNvPr>
              <p:cNvSpPr txBox="1"/>
              <p:nvPr/>
            </p:nvSpPr>
            <p:spPr>
              <a:xfrm>
                <a:off x="8892753" y="4786718"/>
                <a:ext cx="2620998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srgbClr val="836967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000"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b>
                          <m:r>
                            <a:rPr lang="ru-RU" sz="4000" i="0">
                              <a:latin typeface="Cambria Math" panose="02040503050406030204" pitchFamily="18" charset="0"/>
                            </a:rPr>
                            <m:t>к</m:t>
                          </m:r>
                        </m:sub>
                      </m:sSub>
                      <m:r>
                        <a:rPr lang="ru-RU" sz="4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836967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i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ru-RU" sz="40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4000" i="1">
                          <a:latin typeface="Cambria Math" panose="02040503050406030204" pitchFamily="18" charset="0"/>
                        </a:rPr>
                        <m:t>𝑘𝑇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BA51526-D7C0-4759-A6F0-F8B717D61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753" y="4786718"/>
                <a:ext cx="2620998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03524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961" y="3078138"/>
            <a:ext cx="82365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3886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 txBox="1">
            <a:spLocks/>
          </p:cNvSpPr>
          <p:nvPr/>
        </p:nvSpPr>
        <p:spPr bwMode="auto">
          <a:xfrm>
            <a:off x="396027" y="125810"/>
            <a:ext cx="11088793" cy="1114460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Центр образования «Точка роста» </a:t>
            </a:r>
          </a:p>
          <a:p>
            <a:pPr algn="ctr">
              <a:defRPr/>
            </a:pP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Естественно-научного направления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99F6DDE1-4898-4CD0-9B08-683F10641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" y="2646090"/>
            <a:ext cx="4487931" cy="302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B2081DC-C4AE-4DBF-AA49-B6D365444FFD}"/>
              </a:ext>
            </a:extLst>
          </p:cNvPr>
          <p:cNvSpPr txBox="1"/>
          <p:nvPr/>
        </p:nvSpPr>
        <p:spPr>
          <a:xfrm>
            <a:off x="4373063" y="1133922"/>
            <a:ext cx="7507787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Цель создания:</a:t>
            </a:r>
          </a:p>
          <a:p>
            <a:r>
              <a:rPr lang="ru-RU" sz="2800" dirty="0"/>
              <a:t>совершенствование условий для повышения качества образования в общеобразовательных организациях, расположенных в сельской местности и малых городах, расширения возможностей обучающихся в освоении учебных предметов естественно-научной и технологической направленностей, программ дополнительного образования естественно-научной и технической направленностей, а также для практической отработки учебного материала по учебным предметам «Физика», «Химия», «Биология»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FAA3AE3-B730-42C0-883F-DA74D8D3F14E}"/>
              </a:ext>
            </a:extLst>
          </p:cNvPr>
          <p:cNvSpPr txBox="1"/>
          <p:nvPr/>
        </p:nvSpPr>
        <p:spPr>
          <a:xfrm>
            <a:off x="46564" y="5509544"/>
            <a:ext cx="42812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113 школ в 2021-2022 учебном году</a:t>
            </a:r>
          </a:p>
          <a:p>
            <a:r>
              <a:rPr lang="ru-RU" i="1" dirty="0"/>
              <a:t>117 школ в 2022-2023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267893684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 txBox="1">
            <a:spLocks/>
          </p:cNvSpPr>
          <p:nvPr/>
        </p:nvSpPr>
        <p:spPr bwMode="auto">
          <a:xfrm>
            <a:off x="396028" y="341834"/>
            <a:ext cx="11088793" cy="1114460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Центр образования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«Точка роста» </a:t>
            </a:r>
          </a:p>
          <a:p>
            <a:pPr algn="ctr">
              <a:defRPr/>
            </a:pP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е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стественно-научного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направления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4D52E3-A658-4AC5-BDE7-AED5F7572578}"/>
              </a:ext>
            </a:extLst>
          </p:cNvPr>
          <p:cNvSpPr txBox="1"/>
          <p:nvPr/>
        </p:nvSpPr>
        <p:spPr>
          <a:xfrm>
            <a:off x="323800" y="1462137"/>
            <a:ext cx="1123324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центра «Точка роста» предполагает развитие образовательной инфраструктуры общеобразовательной организации, в том числе оснащение общеобразовательной организации: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средствами обучения и воспитания для изучения (в том числе экспериментального) предметов, курсов, дисциплин (модулей) естественно-научной и технологической направленностей при реализации основных общеобразовательных программ и дополнительных общеобразовательных программ, в том числе для расширения содержания учебных предметов «Физика», «Химия», «Биология»;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средствами обучения и воспитания для изучения основ робототехники, механики, мехатроники, освоения основ программирования, реализации программ дополнительного образования технической и естественно-научной направленностей и т. д.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компьютерным и иным оборудованием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694868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E7D0349-06B9-4DBF-A790-E946A78AEF83}"/>
              </a:ext>
            </a:extLst>
          </p:cNvPr>
          <p:cNvSpPr/>
          <p:nvPr/>
        </p:nvSpPr>
        <p:spPr>
          <a:xfrm>
            <a:off x="2628057" y="4165808"/>
            <a:ext cx="8136684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2"/>
          <p:cNvSpPr txBox="1">
            <a:spLocks/>
          </p:cNvSpPr>
          <p:nvPr/>
        </p:nvSpPr>
        <p:spPr bwMode="auto">
          <a:xfrm>
            <a:off x="396028" y="341834"/>
            <a:ext cx="11088793" cy="1114460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Центр образования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«Точка роста» </a:t>
            </a:r>
          </a:p>
          <a:p>
            <a:pPr algn="ctr">
              <a:defRPr/>
            </a:pP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е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стественно-научного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направления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B739E26-6E5D-4C2A-BB20-83D226243C63}"/>
              </a:ext>
            </a:extLst>
          </p:cNvPr>
          <p:cNvSpPr txBox="1"/>
          <p:nvPr/>
        </p:nvSpPr>
        <p:spPr>
          <a:xfrm>
            <a:off x="251792" y="1637978"/>
            <a:ext cx="112330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Перечень стандартного комплекта </a:t>
            </a:r>
            <a:r>
              <a:rPr lang="ru-RU" sz="3200" dirty="0"/>
              <a:t>оборудования для оснащения Центров «Точка роста» сформирован с учетом ряда принципов, в том числе: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801FC8-6DCB-4540-B22D-94D7EB59A293}"/>
              </a:ext>
            </a:extLst>
          </p:cNvPr>
          <p:cNvSpPr txBox="1"/>
          <p:nvPr/>
        </p:nvSpPr>
        <p:spPr>
          <a:xfrm>
            <a:off x="971873" y="3389322"/>
            <a:ext cx="84969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u="sng" dirty="0"/>
              <a:t>Принцип преемственности систем оборудования.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97CFBF-DE7E-4E2C-BC3F-E3B658137E28}"/>
              </a:ext>
            </a:extLst>
          </p:cNvPr>
          <p:cNvSpPr txBox="1"/>
          <p:nvPr/>
        </p:nvSpPr>
        <p:spPr>
          <a:xfrm>
            <a:off x="2988097" y="4338277"/>
            <a:ext cx="77048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Цифровая лаборатория и оборудование общего назначения позволяют обеспечивать деятельность обучающихся как в основной, так и в старшей школе, а в совокупности с цифровыми лабораториями по физике, биологии и химии – практическую деятельность в рамках изучения естественнонаучных предметов в 10-11 классах на углубленном уровне.</a:t>
            </a:r>
          </a:p>
        </p:txBody>
      </p:sp>
    </p:spTree>
    <p:extLst>
      <p:ext uri="{BB962C8B-B14F-4D97-AF65-F5344CB8AC3E}">
        <p14:creationId xmlns:p14="http://schemas.microsoft.com/office/powerpoint/2010/main" val="338682662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4A1085E-F1C5-43C9-B680-E0ABC1A4C83B}"/>
              </a:ext>
            </a:extLst>
          </p:cNvPr>
          <p:cNvSpPr/>
          <p:nvPr/>
        </p:nvSpPr>
        <p:spPr>
          <a:xfrm>
            <a:off x="2844081" y="4127469"/>
            <a:ext cx="8136684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2"/>
          <p:cNvSpPr txBox="1">
            <a:spLocks/>
          </p:cNvSpPr>
          <p:nvPr/>
        </p:nvSpPr>
        <p:spPr bwMode="auto">
          <a:xfrm>
            <a:off x="396028" y="341834"/>
            <a:ext cx="11088793" cy="1114460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Центр 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образования «Точка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роста» </a:t>
            </a:r>
          </a:p>
          <a:p>
            <a:pPr algn="ctr">
              <a:defRPr/>
            </a:pP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е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стественно-научного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направления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CCE6FE9-B2E9-4555-B3D9-6BA4406EAD8E}"/>
              </a:ext>
            </a:extLst>
          </p:cNvPr>
          <p:cNvSpPr txBox="1"/>
          <p:nvPr/>
        </p:nvSpPr>
        <p:spPr>
          <a:xfrm>
            <a:off x="539825" y="2070026"/>
            <a:ext cx="10729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u="sng" dirty="0"/>
              <a:t>Принцип сочетания классических и современных средств измерений и способов экспериментального исследования явлений.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34126A-5AA3-4F2E-9A84-393FA68E6454}"/>
              </a:ext>
            </a:extLst>
          </p:cNvPr>
          <p:cNvSpPr txBox="1"/>
          <p:nvPr/>
        </p:nvSpPr>
        <p:spPr>
          <a:xfrm>
            <a:off x="3187308" y="4374282"/>
            <a:ext cx="74502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В состав оборудования входят классические средства измерения (например: динамометры, стрелочные амперметр и вольтметр) и цифровые приборы (например: цифровые весы, секундомер) и датчики</a:t>
            </a:r>
          </a:p>
        </p:txBody>
      </p:sp>
    </p:spTree>
    <p:extLst>
      <p:ext uri="{BB962C8B-B14F-4D97-AF65-F5344CB8AC3E}">
        <p14:creationId xmlns:p14="http://schemas.microsoft.com/office/powerpoint/2010/main" val="417324755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 txBox="1">
            <a:spLocks/>
          </p:cNvSpPr>
          <p:nvPr/>
        </p:nvSpPr>
        <p:spPr bwMode="auto">
          <a:xfrm>
            <a:off x="396028" y="341834"/>
            <a:ext cx="11088793" cy="1114460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Центр образования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«Точка роста» </a:t>
            </a:r>
          </a:p>
          <a:p>
            <a:pPr algn="ctr">
              <a:defRPr/>
            </a:pP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е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стественно-научного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направления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A685B62-B06A-4F3E-A529-273C18805385}"/>
              </a:ext>
            </a:extLst>
          </p:cNvPr>
          <p:cNvSpPr/>
          <p:nvPr/>
        </p:nvSpPr>
        <p:spPr>
          <a:xfrm>
            <a:off x="2628057" y="4165808"/>
            <a:ext cx="8136684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DCC599A-D1FE-44EB-AA02-D5602B9C58B3}"/>
              </a:ext>
            </a:extLst>
          </p:cNvPr>
          <p:cNvSpPr txBox="1"/>
          <p:nvPr/>
        </p:nvSpPr>
        <p:spPr>
          <a:xfrm>
            <a:off x="467817" y="2142034"/>
            <a:ext cx="104411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u="sng" dirty="0"/>
              <a:t>Принцип приоритета ученического эксперимента для реализации системно-деятельностного подхода.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3A8346-8714-4A83-BF28-11D206BF1D99}"/>
              </a:ext>
            </a:extLst>
          </p:cNvPr>
          <p:cNvSpPr txBox="1"/>
          <p:nvPr/>
        </p:nvSpPr>
        <p:spPr>
          <a:xfrm>
            <a:off x="2772073" y="4499860"/>
            <a:ext cx="8280920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Базируется в первую очередь на вовлечении обучающихся в практическую деятельность по проведению наблюдений и опытов. Поэтому значительная часть наблюдений и опытов, которые в традиционной методике предлагались как демонстрационные, перенесены в разряд ученических работ.</a:t>
            </a:r>
          </a:p>
        </p:txBody>
      </p:sp>
    </p:spTree>
    <p:extLst>
      <p:ext uri="{BB962C8B-B14F-4D97-AF65-F5344CB8AC3E}">
        <p14:creationId xmlns:p14="http://schemas.microsoft.com/office/powerpoint/2010/main" val="293863908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AA87B4FD-D7FC-445F-A4F9-5CCA2B419B71}"/>
              </a:ext>
            </a:extLst>
          </p:cNvPr>
          <p:cNvSpPr/>
          <p:nvPr/>
        </p:nvSpPr>
        <p:spPr>
          <a:xfrm>
            <a:off x="4568220" y="6303987"/>
            <a:ext cx="3096344" cy="73866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BF18FA6-2D7E-4D57-B0C4-49C81E83CBEB}"/>
              </a:ext>
            </a:extLst>
          </p:cNvPr>
          <p:cNvSpPr/>
          <p:nvPr/>
        </p:nvSpPr>
        <p:spPr>
          <a:xfrm>
            <a:off x="4585729" y="4697733"/>
            <a:ext cx="7273979" cy="8309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A4D20D5E-4BA5-4483-91A5-0E3BC65B9E08}"/>
              </a:ext>
            </a:extLst>
          </p:cNvPr>
          <p:cNvSpPr/>
          <p:nvPr/>
        </p:nvSpPr>
        <p:spPr>
          <a:xfrm>
            <a:off x="445562" y="4797914"/>
            <a:ext cx="2880101" cy="8309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2"/>
          <p:cNvSpPr txBox="1">
            <a:spLocks/>
          </p:cNvSpPr>
          <p:nvPr/>
        </p:nvSpPr>
        <p:spPr bwMode="auto">
          <a:xfrm>
            <a:off x="396028" y="341834"/>
            <a:ext cx="11088793" cy="1114460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Центр 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образования «Точка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роста» </a:t>
            </a:r>
          </a:p>
          <a:p>
            <a:pPr algn="ctr">
              <a:defRPr/>
            </a:pP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е</a:t>
            </a:r>
            <a:r>
              <a:rPr lang="ru-RU" altLang="ru-RU" sz="3600" b="1" kern="0" dirty="0" smtClean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стественно-научного </a:t>
            </a:r>
            <a:r>
              <a:rPr lang="ru-RU" altLang="ru-RU" sz="36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направления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9CB7B24-6E45-468C-BF7F-74E2C06D53FD}"/>
              </a:ext>
            </a:extLst>
          </p:cNvPr>
          <p:cNvSpPr/>
          <p:nvPr/>
        </p:nvSpPr>
        <p:spPr>
          <a:xfrm>
            <a:off x="1872082" y="1716371"/>
            <a:ext cx="8136684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969EADD-64E8-42D2-8D93-73D7AB7B938F}"/>
              </a:ext>
            </a:extLst>
          </p:cNvPr>
          <p:cNvSpPr txBox="1"/>
          <p:nvPr/>
        </p:nvSpPr>
        <p:spPr>
          <a:xfrm>
            <a:off x="2484041" y="2286050"/>
            <a:ext cx="72728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dirty="0"/>
              <a:t>Цифровая лаборатория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A86DD67-F51E-4819-95F3-C5A45515B58F}"/>
              </a:ext>
            </a:extLst>
          </p:cNvPr>
          <p:cNvSpPr txBox="1"/>
          <p:nvPr/>
        </p:nvSpPr>
        <p:spPr>
          <a:xfrm>
            <a:off x="472110" y="4798744"/>
            <a:ext cx="26614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/>
              <a:t>ДАТЧИКИ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71AB13-2FCD-4354-9728-012FD98AF4B5}"/>
              </a:ext>
            </a:extLst>
          </p:cNvPr>
          <p:cNvSpPr txBox="1"/>
          <p:nvPr/>
        </p:nvSpPr>
        <p:spPr>
          <a:xfrm>
            <a:off x="4620376" y="4804455"/>
            <a:ext cx="7273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/>
              <a:t>СМАРТФОН ИЛИ ПЛАНШЕТ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7C7C711-24B3-4E29-BED5-7DA2E48B6F37}"/>
              </a:ext>
            </a:extLst>
          </p:cNvPr>
          <p:cNvSpPr txBox="1"/>
          <p:nvPr/>
        </p:nvSpPr>
        <p:spPr>
          <a:xfrm>
            <a:off x="4572273" y="6183303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НОУТБУКИ</a:t>
            </a:r>
          </a:p>
        </p:txBody>
      </p:sp>
    </p:spTree>
    <p:extLst>
      <p:ext uri="{BB962C8B-B14F-4D97-AF65-F5344CB8AC3E}">
        <p14:creationId xmlns:p14="http://schemas.microsoft.com/office/powerpoint/2010/main" val="338123681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2">
            <a:extLst>
              <a:ext uri="{FF2B5EF4-FFF2-40B4-BE49-F238E27FC236}">
                <a16:creationId xmlns:a16="http://schemas.microsoft.com/office/drawing/2014/main" xmlns="" id="{4049F209-AB78-4CD2-ADEF-281C3B44BF44}"/>
              </a:ext>
            </a:extLst>
          </p:cNvPr>
          <p:cNvSpPr txBox="1">
            <a:spLocks/>
          </p:cNvSpPr>
          <p:nvPr/>
        </p:nvSpPr>
        <p:spPr bwMode="auto">
          <a:xfrm>
            <a:off x="1835969" y="189275"/>
            <a:ext cx="7056784" cy="734861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Цифровая лаборатория </a:t>
            </a:r>
            <a:r>
              <a:rPr lang="en-US" altLang="ru-RU" sz="3600" kern="0" dirty="0" err="1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Releon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" name="Рисунок 2">
            <a:hlinkClick r:id="rId2" action="ppaction://hlinkfile"/>
            <a:extLst>
              <a:ext uri="{FF2B5EF4-FFF2-40B4-BE49-F238E27FC236}">
                <a16:creationId xmlns:a16="http://schemas.microsoft.com/office/drawing/2014/main" xmlns="" id="{2E0DF1CE-A047-4E61-9CD7-79B936144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945" y="829700"/>
            <a:ext cx="8316923" cy="30243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B491916-93D2-465A-84D8-4207FD884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77" y="3798218"/>
            <a:ext cx="5328592" cy="32533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30000BF-4784-4D3B-8C18-C22CEACAD5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058" y="3737144"/>
            <a:ext cx="4880015" cy="325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6804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812422D-1C59-44EB-8D26-F8FF41284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09" y="919346"/>
            <a:ext cx="4629873" cy="264564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F16A8B8-5E72-4B4C-9C06-7EF491E90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08" y="3604140"/>
            <a:ext cx="4629873" cy="34724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994760-2B15-4DFE-B85F-066741438A17}"/>
              </a:ext>
            </a:extLst>
          </p:cNvPr>
          <p:cNvSpPr txBox="1"/>
          <p:nvPr/>
        </p:nvSpPr>
        <p:spPr>
          <a:xfrm>
            <a:off x="5025681" y="963289"/>
            <a:ext cx="6387352" cy="6170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sz="2400" b="1" i="0" u="none" strike="noStrike" baseline="0" dirty="0">
                <a:latin typeface="Calibri" panose="020F0502020204030204" pitchFamily="34" charset="0"/>
              </a:rPr>
              <a:t>Польза цифровых лабораторий </a:t>
            </a:r>
            <a:r>
              <a:rPr lang="ru-RU" sz="2400" b="1" i="0" u="none" strike="noStrike" baseline="0" dirty="0" err="1">
                <a:latin typeface="Calibri" panose="020F0502020204030204" pitchFamily="34" charset="0"/>
              </a:rPr>
              <a:t>Releon</a:t>
            </a:r>
            <a:endParaRPr lang="ru-RU" sz="2400" b="1" i="0" u="none" strike="noStrike" baseline="0" dirty="0">
              <a:latin typeface="Calibri" panose="020F0502020204030204" pitchFamily="34" charset="0"/>
            </a:endParaRPr>
          </a:p>
          <a:p>
            <a:r>
              <a:rPr lang="ru-RU" sz="2400" b="1" i="0" u="none" strike="noStrike" baseline="0" dirty="0">
                <a:latin typeface="Calibri" panose="020F0502020204030204" pitchFamily="34" charset="0"/>
              </a:rPr>
              <a:t>для учителя:</a:t>
            </a:r>
            <a:endParaRPr lang="en-US" sz="2400" b="1" i="0" u="none" strike="noStrike" baseline="0" dirty="0">
              <a:latin typeface="Calibri" panose="020F0502020204030204" pitchFamily="34" charset="0"/>
            </a:endParaRPr>
          </a:p>
          <a:p>
            <a:endParaRPr lang="ru-RU" sz="2400" b="1" i="0" u="none" strike="noStrike" baseline="0" dirty="0">
              <a:latin typeface="Calibri" panose="020F0502020204030204" pitchFamily="34" charset="0"/>
            </a:endParaRPr>
          </a:p>
          <a:p>
            <a:r>
              <a:rPr lang="ru-RU" sz="2400" b="1" i="0" u="none" strike="noStrike" baseline="0" dirty="0">
                <a:latin typeface="Calibri" panose="020F0502020204030204" pitchFamily="34" charset="0"/>
              </a:rPr>
              <a:t>-возможности для профессионального развития;</a:t>
            </a:r>
          </a:p>
          <a:p>
            <a:endParaRPr lang="ru-RU" sz="2400" b="1" i="0" u="none" strike="noStrike" baseline="0" dirty="0">
              <a:latin typeface="Calibri" panose="020F0502020204030204" pitchFamily="34" charset="0"/>
            </a:endParaRPr>
          </a:p>
          <a:p>
            <a:r>
              <a:rPr lang="ru-RU" sz="2400" b="1" i="0" u="none" strike="noStrike" baseline="0" dirty="0">
                <a:latin typeface="Calibri" panose="020F0502020204030204" pitchFamily="34" charset="0"/>
              </a:rPr>
              <a:t>-повышение интереса в процессе обучения;</a:t>
            </a:r>
          </a:p>
          <a:p>
            <a:r>
              <a:rPr lang="ru-RU" sz="2400" b="1" i="0" u="none" strike="noStrike" baseline="0" dirty="0">
                <a:latin typeface="Calibri" panose="020F0502020204030204" pitchFamily="34" charset="0"/>
              </a:rPr>
              <a:t>-экономия времени подготовки к уроку за счет быстрого запуска измерений;</a:t>
            </a:r>
          </a:p>
          <a:p>
            <a:endParaRPr lang="ru-RU" sz="2400" b="1" i="0" u="none" strike="noStrike" baseline="0" dirty="0">
              <a:latin typeface="Calibri" panose="020F0502020204030204" pitchFamily="34" charset="0"/>
            </a:endParaRPr>
          </a:p>
          <a:p>
            <a:r>
              <a:rPr lang="ru-RU" sz="2400" b="1" i="0" u="none" strike="noStrike" baseline="0" dirty="0">
                <a:latin typeface="Calibri" panose="020F0502020204030204" pitchFamily="34" charset="0"/>
              </a:rPr>
              <a:t>-повышение самостоятельности учащихся в проектной деятельности;</a:t>
            </a:r>
          </a:p>
          <a:p>
            <a:endParaRPr lang="ru-RU" sz="2400" b="1" i="0" u="none" strike="noStrike" baseline="0" dirty="0">
              <a:latin typeface="Calibri" panose="020F0502020204030204" pitchFamily="34" charset="0"/>
            </a:endParaRPr>
          </a:p>
          <a:p>
            <a:r>
              <a:rPr lang="ru-RU" sz="2400" b="1" i="0" u="none" strike="noStrike" baseline="0" dirty="0">
                <a:latin typeface="Calibri" panose="020F0502020204030204" pitchFamily="34" charset="0"/>
              </a:rPr>
              <a:t>-вовлеченность учеников в процесс обучения и мотивация для изучения предметов естествознания.</a:t>
            </a:r>
            <a:endParaRPr lang="ru-RU" dirty="0"/>
          </a:p>
        </p:txBody>
      </p:sp>
      <p:sp>
        <p:nvSpPr>
          <p:cNvPr id="15" name="Заголовок 12">
            <a:extLst>
              <a:ext uri="{FF2B5EF4-FFF2-40B4-BE49-F238E27FC236}">
                <a16:creationId xmlns:a16="http://schemas.microsoft.com/office/drawing/2014/main" xmlns="" id="{6570D59E-30A2-42AF-BCF5-5F187C344F21}"/>
              </a:ext>
            </a:extLst>
          </p:cNvPr>
          <p:cNvSpPr txBox="1">
            <a:spLocks/>
          </p:cNvSpPr>
          <p:nvPr/>
        </p:nvSpPr>
        <p:spPr bwMode="auto">
          <a:xfrm>
            <a:off x="1835969" y="189275"/>
            <a:ext cx="7056784" cy="734861"/>
          </a:xfrm>
          <a:prstGeom prst="rect">
            <a:avLst/>
          </a:prstGeom>
          <a:noFill/>
          <a:ln>
            <a:noFill/>
          </a:ln>
          <a:effectLst/>
        </p:spPr>
        <p:txBody>
          <a:bodyPr lIns="108823" tIns="54411" rIns="108823" bIns="54411" anchor="b"/>
          <a:lstStyle/>
          <a:p>
            <a:pPr algn="ctr">
              <a:defRPr/>
            </a:pPr>
            <a:r>
              <a:rPr lang="ru-RU" altLang="ru-RU" sz="36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Цифровая лаборатория </a:t>
            </a:r>
            <a:r>
              <a:rPr lang="en-US" altLang="ru-RU" sz="3600" kern="0" dirty="0" err="1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Releon</a:t>
            </a:r>
            <a:endParaRPr lang="ru-RU" sz="36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438700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4697</TotalTime>
  <Words>579</Words>
  <Application>Microsoft Office PowerPoint</Application>
  <PresentationFormat>Произвольный</PresentationFormat>
  <Paragraphs>64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Три группы умений, характеризующих естественнонаучную грамотность </vt:lpstr>
      <vt:lpstr>Основные умения естественнонаучной грамотности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Victoria Baranova</dc:creator>
  <cp:lastModifiedBy>Мингазова Гульнара Габдулахатовна</cp:lastModifiedBy>
  <cp:revision>135</cp:revision>
  <dcterms:created xsi:type="dcterms:W3CDTF">2016-12-10T16:25:45Z</dcterms:created>
  <dcterms:modified xsi:type="dcterms:W3CDTF">2021-11-29T05:47:39Z</dcterms:modified>
</cp:coreProperties>
</file>