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90;&#1100;&#1103;&#1085;&#1072;\AppData\Local\Temp\Tmp_view\Ex1%20p106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3313007894@edu.tatar.ru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2051050" y="620713"/>
            <a:ext cx="66246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>
                <a:latin typeface="Calibri" pitchFamily="34" charset="0"/>
              </a:rPr>
              <a:t>The 6</a:t>
            </a:r>
            <a:r>
              <a:rPr lang="en-US" sz="5400" baseline="30000">
                <a:latin typeface="Calibri" pitchFamily="34" charset="0"/>
              </a:rPr>
              <a:t>th</a:t>
            </a:r>
            <a:r>
              <a:rPr lang="en-US" sz="5400">
                <a:latin typeface="Calibri" pitchFamily="34" charset="0"/>
              </a:rPr>
              <a:t> of April</a:t>
            </a:r>
          </a:p>
          <a:p>
            <a:endParaRPr lang="ru-RU" sz="5400">
              <a:latin typeface="Calibri" pitchFamily="34" charset="0"/>
            </a:endParaRPr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2124075" y="2420938"/>
            <a:ext cx="4968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dirty="0">
                <a:latin typeface="Calibri" pitchFamily="34" charset="0"/>
              </a:rPr>
              <a:t>Unit </a:t>
            </a:r>
            <a:r>
              <a:rPr lang="en-US" sz="4000" dirty="0" smtClean="0">
                <a:latin typeface="Calibri" pitchFamily="34" charset="0"/>
              </a:rPr>
              <a:t>1</a:t>
            </a:r>
            <a:r>
              <a:rPr lang="ru-RU" sz="4000" dirty="0" smtClean="0">
                <a:latin typeface="Calibri" pitchFamily="34" charset="0"/>
              </a:rPr>
              <a:t>3</a:t>
            </a:r>
            <a:r>
              <a:rPr lang="en-US" sz="4000" dirty="0" smtClean="0">
                <a:latin typeface="Calibri" pitchFamily="34" charset="0"/>
              </a:rPr>
              <a:t>a</a:t>
            </a:r>
            <a:r>
              <a:rPr lang="en-US" sz="4000" dirty="0">
                <a:latin typeface="Calibri" pitchFamily="34" charset="0"/>
              </a:rPr>
              <a:t>, page </a:t>
            </a:r>
            <a:r>
              <a:rPr lang="ru-RU" sz="4000" dirty="0" smtClean="0">
                <a:latin typeface="Calibri" pitchFamily="34" charset="0"/>
              </a:rPr>
              <a:t>106</a:t>
            </a:r>
            <a:endParaRPr lang="ru-RU" sz="4000" dirty="0">
              <a:latin typeface="Calibri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23517" t="15375" r="27781" b="60016"/>
          <a:stretch>
            <a:fillRect/>
          </a:stretch>
        </p:blipFill>
        <p:spPr bwMode="auto">
          <a:xfrm>
            <a:off x="1619672" y="3429000"/>
            <a:ext cx="633670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988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0750" t="14391" r="24460" b="10797"/>
          <a:stretch>
            <a:fillRect/>
          </a:stretch>
        </p:blipFill>
        <p:spPr bwMode="auto">
          <a:xfrm>
            <a:off x="0" y="0"/>
            <a:ext cx="8676456" cy="666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Ex1 p10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84168" y="20608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683568" y="548680"/>
          <a:ext cx="7553011" cy="1800200"/>
        </p:xfrm>
        <a:graphic>
          <a:graphicData uri="http://schemas.openxmlformats.org/presentationml/2006/ole">
            <p:oleObj spid="_x0000_s3075" name="Объект упаковщика для оболочки" showAsIcon="1" r:id="rId3" imgW="1531440" imgH="364680" progId="Package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02359"/>
            <a:ext cx="792088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Present Continuous </a:t>
            </a:r>
          </a:p>
          <a:p>
            <a:endParaRPr lang="en-US" sz="2800" dirty="0" smtClean="0"/>
          </a:p>
          <a:p>
            <a:r>
              <a:rPr lang="en-US" sz="2800" dirty="0" smtClean="0">
                <a:solidFill>
                  <a:srgbClr val="FF0000"/>
                </a:solidFill>
              </a:rPr>
              <a:t>am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is                            +                     </a:t>
            </a:r>
            <a:r>
              <a:rPr lang="en-US" sz="2800" dirty="0" err="1" smtClean="0">
                <a:solidFill>
                  <a:srgbClr val="FF0000"/>
                </a:solidFill>
              </a:rPr>
              <a:t>V+ing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are</a:t>
            </a:r>
          </a:p>
          <a:p>
            <a:endParaRPr lang="en-US" sz="2800" dirty="0" smtClean="0"/>
          </a:p>
          <a:p>
            <a:r>
              <a:rPr lang="en-US" sz="2800" dirty="0" smtClean="0">
                <a:solidFill>
                  <a:srgbClr val="00B0F0"/>
                </a:solidFill>
              </a:rPr>
              <a:t>I                     am                        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You    are</a:t>
            </a:r>
            <a:endParaRPr lang="en-US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He                 is                           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We     are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She               is                            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They are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It                   is</a:t>
            </a:r>
          </a:p>
          <a:p>
            <a:endParaRPr lang="en-US" sz="2800" dirty="0" smtClean="0"/>
          </a:p>
          <a:p>
            <a:r>
              <a:rPr lang="en-US" sz="2800" dirty="0" smtClean="0"/>
              <a:t>They  </a:t>
            </a:r>
            <a:r>
              <a:rPr lang="en-US" sz="2800" dirty="0" smtClean="0">
                <a:solidFill>
                  <a:srgbClr val="FF0000"/>
                </a:solidFill>
              </a:rPr>
              <a:t>are</a:t>
            </a:r>
            <a:r>
              <a:rPr lang="en-US" sz="2800" dirty="0" smtClean="0"/>
              <a:t>  cook</a:t>
            </a:r>
            <a:r>
              <a:rPr lang="en-US" sz="2800" dirty="0" smtClean="0">
                <a:solidFill>
                  <a:srgbClr val="FF0000"/>
                </a:solidFill>
              </a:rPr>
              <a:t>ing</a:t>
            </a:r>
            <a:r>
              <a:rPr lang="en-US" sz="2800" dirty="0" smtClean="0"/>
              <a:t> now.</a:t>
            </a:r>
          </a:p>
          <a:p>
            <a:r>
              <a:rPr lang="en-US" sz="2800" dirty="0" smtClean="0"/>
              <a:t>She </a:t>
            </a:r>
            <a:r>
              <a:rPr lang="en-US" sz="2800" dirty="0" smtClean="0">
                <a:solidFill>
                  <a:srgbClr val="FF0000"/>
                </a:solidFill>
              </a:rPr>
              <a:t>is</a:t>
            </a:r>
            <a:r>
              <a:rPr lang="en-US" sz="2800" dirty="0" smtClean="0"/>
              <a:t> eat</a:t>
            </a:r>
            <a:r>
              <a:rPr lang="en-US" sz="2800" dirty="0" smtClean="0">
                <a:solidFill>
                  <a:srgbClr val="FF0000"/>
                </a:solidFill>
              </a:rPr>
              <a:t>ing </a:t>
            </a:r>
            <a:r>
              <a:rPr lang="en-US" sz="2800" dirty="0" smtClean="0"/>
              <a:t>now.</a:t>
            </a:r>
          </a:p>
          <a:p>
            <a:r>
              <a:rPr lang="en-US" sz="2800" dirty="0" smtClean="0"/>
              <a:t>I </a:t>
            </a:r>
            <a:r>
              <a:rPr lang="en-US" sz="2800" dirty="0" smtClean="0">
                <a:solidFill>
                  <a:srgbClr val="FF0000"/>
                </a:solidFill>
              </a:rPr>
              <a:t>am</a:t>
            </a:r>
            <a:r>
              <a:rPr lang="en-US" sz="2800" dirty="0" smtClean="0"/>
              <a:t> draw</a:t>
            </a:r>
            <a:r>
              <a:rPr lang="en-US" sz="2800" dirty="0" smtClean="0">
                <a:solidFill>
                  <a:srgbClr val="FF0000"/>
                </a:solidFill>
              </a:rPr>
              <a:t>ing</a:t>
            </a:r>
            <a:r>
              <a:rPr lang="en-US" sz="2800" dirty="0" smtClean="0"/>
              <a:t> now.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24070" t="59672" r="46044" b="9813"/>
          <a:stretch>
            <a:fillRect/>
          </a:stretch>
        </p:blipFill>
        <p:spPr bwMode="auto">
          <a:xfrm>
            <a:off x="179512" y="0"/>
            <a:ext cx="564449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2" y="3356992"/>
            <a:ext cx="5400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Home task</a:t>
            </a:r>
            <a:endParaRPr lang="ru-RU" b="1" dirty="0" smtClean="0"/>
          </a:p>
          <a:p>
            <a:pPr algn="ctr"/>
            <a:endParaRPr lang="en-US" b="1" dirty="0" smtClean="0"/>
          </a:p>
          <a:p>
            <a:pPr algn="ctr"/>
            <a:r>
              <a:rPr lang="en-US" b="1" dirty="0" smtClean="0"/>
              <a:t>1.</a:t>
            </a:r>
            <a:r>
              <a:rPr lang="ru-RU" b="1" dirty="0" smtClean="0"/>
              <a:t>Выучить правило </a:t>
            </a:r>
            <a:r>
              <a:rPr lang="en-US" b="1" dirty="0" smtClean="0"/>
              <a:t>Present Continuous </a:t>
            </a:r>
          </a:p>
          <a:p>
            <a:pPr algn="ctr"/>
            <a:r>
              <a:rPr lang="ru-RU" b="1" dirty="0" smtClean="0"/>
              <a:t>2. </a:t>
            </a:r>
            <a:r>
              <a:rPr lang="en-US" b="1" dirty="0" smtClean="0"/>
              <a:t>Ex.2 p.106</a:t>
            </a:r>
            <a:endParaRPr lang="ru-RU" b="1" dirty="0" smtClean="0"/>
          </a:p>
          <a:p>
            <a:r>
              <a:rPr lang="ru-RU" dirty="0" smtClean="0"/>
              <a:t>Составьте (письменно) ответ на вопрос: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/>
              <a:t>-</a:t>
            </a:r>
            <a:r>
              <a:rPr lang="en-US" dirty="0" smtClean="0"/>
              <a:t>What are you doing? </a:t>
            </a:r>
            <a:r>
              <a:rPr lang="ru-RU" dirty="0" smtClean="0"/>
              <a:t>(Что ты сейчас делаешь?)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Пример показан в задании.</a:t>
            </a:r>
          </a:p>
          <a:p>
            <a:r>
              <a:rPr lang="ru-RU" dirty="0" smtClean="0"/>
              <a:t>Фото домашнего задания присылайте на почту:</a:t>
            </a:r>
          </a:p>
          <a:p>
            <a:r>
              <a:rPr lang="ru-RU" dirty="0" smtClean="0">
                <a:latin typeface="Calibri" pitchFamily="34" charset="0"/>
                <a:hlinkClick r:id="rId3"/>
              </a:rPr>
              <a:t>3313007894@edu.tatar.ru</a:t>
            </a:r>
            <a:endParaRPr lang="ru-RU" dirty="0" smtClean="0">
              <a:latin typeface="Calibri" pitchFamily="34" charset="0"/>
            </a:endParaRPr>
          </a:p>
          <a:p>
            <a:endParaRPr lang="ru-RU" b="1" dirty="0" smtClean="0">
              <a:latin typeface="Calibri" pitchFamily="34" charset="0"/>
            </a:endParaRPr>
          </a:p>
          <a:p>
            <a:pPr algn="ctr"/>
            <a:r>
              <a:rPr lang="en-US" b="1" dirty="0" smtClean="0">
                <a:latin typeface="Calibri" pitchFamily="34" charset="0"/>
              </a:rPr>
              <a:t>Goodbye!</a:t>
            </a:r>
            <a:endParaRPr lang="ru-RU" b="1" dirty="0" smtClean="0">
              <a:latin typeface="Calibri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347864" y="5517232"/>
            <a:ext cx="35283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804248" y="1628800"/>
            <a:ext cx="0" cy="38884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4355976" y="1628800"/>
            <a:ext cx="24482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94</Words>
  <Application>Microsoft Office PowerPoint</Application>
  <PresentationFormat>Экран (4:3)</PresentationFormat>
  <Paragraphs>28</Paragraphs>
  <Slides>5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26</cp:revision>
  <dcterms:created xsi:type="dcterms:W3CDTF">2020-04-04T12:34:04Z</dcterms:created>
  <dcterms:modified xsi:type="dcterms:W3CDTF">2020-04-05T18:41:40Z</dcterms:modified>
</cp:coreProperties>
</file>