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Override4.xml" ContentType="application/vnd.openxmlformats-officedocument.themeOverrid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Override5.xml" ContentType="application/vnd.openxmlformats-officedocument.themeOverrid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63" r:id="rId3"/>
    <p:sldMasterId id="2147483787" r:id="rId4"/>
  </p:sldMasterIdLst>
  <p:notesMasterIdLst>
    <p:notesMasterId r:id="rId14"/>
  </p:notesMasterIdLst>
  <p:handoutMasterIdLst>
    <p:handoutMasterId r:id="rId15"/>
  </p:handoutMasterIdLst>
  <p:sldIdLst>
    <p:sldId id="773" r:id="rId5"/>
    <p:sldId id="776" r:id="rId6"/>
    <p:sldId id="777" r:id="rId7"/>
    <p:sldId id="778" r:id="rId8"/>
    <p:sldId id="779" r:id="rId9"/>
    <p:sldId id="781" r:id="rId10"/>
    <p:sldId id="782" r:id="rId11"/>
    <p:sldId id="783" r:id="rId12"/>
    <p:sldId id="789" r:id="rId13"/>
  </p:sldIdLst>
  <p:sldSz cx="9144000" cy="5143500" type="screen16x9"/>
  <p:notesSz cx="6811963" cy="99456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4023"/>
    <a:srgbClr val="0066FF"/>
    <a:srgbClr val="FFFF00"/>
    <a:srgbClr val="054736"/>
    <a:srgbClr val="64371E"/>
    <a:srgbClr val="095912"/>
    <a:srgbClr val="502C18"/>
    <a:srgbClr val="7C4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5314" autoAdjust="0"/>
  </p:normalViewPr>
  <p:slideViewPr>
    <p:cSldViewPr>
      <p:cViewPr>
        <p:scale>
          <a:sx n="115" d="100"/>
          <a:sy n="115" d="100"/>
        </p:scale>
        <p:origin x="-72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35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BFD360-7F84-4AB0-BA70-8C416953822E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9213" y="9447213"/>
            <a:ext cx="2951162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6760F1CE-5195-49C3-AC6F-D9DF8B13E1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586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4" tIns="45587" rIns="91174" bIns="45587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onstantia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625" y="0"/>
            <a:ext cx="29527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4" tIns="45587" rIns="91174" bIns="45587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onstantia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D7566B8-F05F-4AB8-9EB8-086C2FABA3FA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" y="746125"/>
            <a:ext cx="6627813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4400"/>
            <a:ext cx="5449887" cy="447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4" tIns="45587" rIns="91174" bIns="455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56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4" tIns="45587" rIns="91174" bIns="45587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onstantia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625" y="9447213"/>
            <a:ext cx="295275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74" tIns="45587" rIns="91174" bIns="45587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onstantia" pitchFamily="18" charset="0"/>
                <a:ea typeface="+mn-ea"/>
              </a:defRPr>
            </a:lvl1pPr>
          </a:lstStyle>
          <a:p>
            <a:pPr>
              <a:defRPr/>
            </a:pPr>
            <a:fld id="{E57276E1-4ED3-43BC-8A14-8209281285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420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040B48-ECC8-42E9-92BD-22B5E93DE468}" type="slidenum">
              <a:rPr lang="ru-RU" altLang="ru-RU" smtClean="0">
                <a:ea typeface="Arial" charset="0"/>
              </a:rPr>
              <a:pPr/>
              <a:t>1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95E827-BA92-4CB3-9022-642DE199B3E1}" type="slidenum">
              <a:rPr lang="ru-RU" altLang="ru-RU" smtClean="0">
                <a:ea typeface="Arial" charset="0"/>
              </a:rPr>
              <a:pPr/>
              <a:t>2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201C5C-F975-4A8F-A2B4-9DFC7B92BE16}" type="slidenum">
              <a:rPr lang="ru-RU" altLang="ru-RU" smtClean="0">
                <a:ea typeface="Arial" charset="0"/>
              </a:rPr>
              <a:pPr/>
              <a:t>3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232E34-CF18-4033-AB2F-492B6AA0A4F6}" type="slidenum">
              <a:rPr lang="ru-RU" altLang="ru-RU" smtClean="0">
                <a:ea typeface="Arial" charset="0"/>
              </a:rPr>
              <a:pPr/>
              <a:t>4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F52301-52E9-421E-8C51-1D8FFCD11DFF}" type="slidenum">
              <a:rPr lang="ru-RU" altLang="ru-RU" smtClean="0">
                <a:ea typeface="Arial" charset="0"/>
              </a:rPr>
              <a:pPr/>
              <a:t>5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F4C430-FFF2-4DE2-A3D4-EAE5A75C76B3}" type="slidenum">
              <a:rPr lang="ru-RU" altLang="ru-RU" smtClean="0">
                <a:ea typeface="Arial" charset="0"/>
              </a:rPr>
              <a:pPr/>
              <a:t>6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2D73D1A-9872-4C7A-A6C6-382ECE3D6C15}" type="slidenum">
              <a:rPr lang="ru-RU" altLang="ru-RU" smtClean="0">
                <a:ea typeface="Arial" charset="0"/>
              </a:rPr>
              <a:pPr/>
              <a:t>7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D72C01-B5B6-41FE-93A7-9B8E932EC717}" type="slidenum">
              <a:rPr lang="ru-RU" altLang="ru-RU" smtClean="0">
                <a:ea typeface="Arial" charset="0"/>
              </a:rPr>
              <a:pPr/>
              <a:t>8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2075" y="746125"/>
            <a:ext cx="6627813" cy="3729038"/>
          </a:xfrm>
          <a:ln/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altLang="ru-RU" smtClean="0"/>
              <a:t>Степень выполнения плана составляет 100%</a:t>
            </a:r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D5BA2F-1116-4043-AA7B-C7E8E09592DA}" type="slidenum">
              <a:rPr lang="ru-RU" altLang="ru-RU" smtClean="0">
                <a:ea typeface="Arial" charset="0"/>
              </a:rPr>
              <a:pPr/>
              <a:t>9</a:t>
            </a:fld>
            <a:endParaRPr lang="ru-RU" altLang="ru-RU" smtClean="0">
              <a:ea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4.xml"/><Relationship Id="rId1" Type="http://schemas.openxmlformats.org/officeDocument/2006/relationships/themeOverride" Target="../theme/themeOverride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8B9F9-0841-4DC5-A5C1-E9A205B7EC84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D7E4A-6FC7-483D-9D9D-2CB68422D85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2"/>
            <a:ext cx="2057400" cy="39088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5" y="685802"/>
            <a:ext cx="6019800" cy="39088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2D169-48E1-4DD7-B746-1FC04B687122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809AD-0363-4B17-AC5C-0AFD85B051E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028700"/>
            <a:ext cx="7851648" cy="13716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2421402"/>
            <a:ext cx="7854696" cy="131445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6A8976B1-6A69-4634-A1CD-6D61CFEF24C8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C3C47795-7A3B-4327-A6E8-085FA86A8AD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3AE39-CA1F-445E-8902-06FFA2128AB0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AE2E3-F58D-4047-9744-B3552DB0B06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40A97B58-3231-4348-9591-D62B0604FB6E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BE527E6-2AB4-4F5B-A7D7-62F4ABE732C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528066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5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31847-28C5-4C41-9FED-4C07C3773A97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4C849-D53F-45DE-AE54-27DFDC0D546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27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05231-9E9C-400F-8769-D570ABB04131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FDC4F2-6EAF-4F96-B8FF-17755E12FCC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2E1D1-8B31-4A9F-B254-39C8782BBCB0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D7E2D-0964-4E81-B71B-02129AA8536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1623D-3E75-4009-9B11-530F6F30A287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CAF93-4438-4899-81FE-1EEBD191477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4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F5A6C-9741-4BC0-9FEB-F742B98E7432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2F40D-6E28-4CE9-806F-7FD6EAC50DBA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831056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6" y="4019551"/>
            <a:ext cx="155575" cy="116681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9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E80FE-B2F6-4694-8DD7-85B1A29B6535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B441B-953A-4CF8-9D7A-848F38C5939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E257-BA1C-4432-9075-0013F8E54725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331CC042-2FC9-481E-AA74-D339302914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43E91-EA0B-4CEA-8082-FC4A7CBC22CD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4B5A6-23DC-4536-B07A-96F5CB29B8A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2"/>
            <a:ext cx="2057400" cy="39088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5" y="685802"/>
            <a:ext cx="6019800" cy="39088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9F726-8B6B-4AD0-8367-1085A92A5E4F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C1658-3E6B-4425-85CF-47BCDE443B2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38C20-2235-4948-A672-9903ED6CDC3E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061C7-1C55-4B53-AC9F-9D2714E8333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E7CC2646-DBDF-46F8-A33A-D36E81412A9E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2C345ADE-4995-4F59-8F7C-EA2E90AA872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528066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5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B45C1-C5DC-4321-91A9-F8B321D92B5B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AD57B-9307-46E2-9E79-40C86C1ABD2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27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FC71A-12FF-4177-9BD3-96EA09D79637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22081-A3FD-4AA5-ABC8-C656E5BEE14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8E823-B0DA-489A-9E57-5EDBCB98673D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00762-A7CA-4F5F-9AA7-2D8D1D21D6F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CBA0D-2AFE-4F51-91A9-FC46CFF723E4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E723-4965-4B31-AD1D-94FFFF4373A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4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6F639-E4EA-4C1D-98EE-FC04C99F44BB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BC847-5E94-4ACC-A512-BD72B21E455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831056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6" y="4019551"/>
            <a:ext cx="155575" cy="116681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9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5EE05-1B9D-40E5-8F48-89F4A3225FD2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B0F6DB-992D-4F63-8F0B-EC7D1B6EC24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528066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5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54096-BB85-425B-94C7-F1062E786B0D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AF8-345E-4483-B272-8BCCA4ADA91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35FF-3951-4D2A-BBDB-B2A8835F1F03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37A3C-12E8-40B2-8A20-CE781E83DCD4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2"/>
            <a:ext cx="2057400" cy="39088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5" y="685802"/>
            <a:ext cx="6019800" cy="39088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0D87B-AF98-41DF-A6BA-9DCCB9BA2A18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5F5FF-D710-45B5-B872-90722BF3879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05790-A69B-4959-A77C-6FE9ED6FC9CC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CFEBB-721A-4DE4-9D3F-3BF635E487E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fld id="{5CE41D9A-C13D-46D1-A0FA-0AEF989D9628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DBF5F9">
                    <a:shade val="9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F3B12060-E7BB-4919-87C4-17F90EF9268B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528066"/>
            <a:ext cx="8229600" cy="8572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40064"/>
            <a:ext cx="4038600" cy="332613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57434-DEC9-4FC7-BEE2-ED2C2C930301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34B4-4592-4D32-92D3-7E1289CF5E66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20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49F84-1F0E-4659-89FA-A1B4B82D654E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6DCC5-91D0-4C4C-B4F1-D1A1A9D1178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F6222-E2F2-4A2C-9B9A-3EC319AB4001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9D7A3-12DA-41C9-9A03-371955B052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E7DC5-EB44-460D-B43F-441A19C05E38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8FAB2-C5A8-4869-B0F1-C80E9915C18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1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194DF-9521-41DA-92B7-2C73FFDD849F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A7811-59F3-46B8-B981-410CECB645A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13"/>
          <p:cNvSpPr>
            <a:spLocks noChangeArrowheads="1"/>
          </p:cNvSpPr>
          <p:nvPr/>
        </p:nvSpPr>
        <p:spPr bwMode="auto">
          <a:xfrm rot="420000" flipV="1">
            <a:off x="3165475" y="831056"/>
            <a:ext cx="5257800" cy="3086100"/>
          </a:xfrm>
          <a:custGeom>
            <a:avLst/>
            <a:gdLst>
              <a:gd name="T0" fmla="*/ 1857363 w 5695950"/>
              <a:gd name="T1" fmla="*/ 2057400 h 4114800"/>
              <a:gd name="T2" fmla="*/ 928683 w 5695950"/>
              <a:gd name="T3" fmla="*/ 4114800 h 4114800"/>
              <a:gd name="T4" fmla="*/ 0 w 5695950"/>
              <a:gd name="T5" fmla="*/ 2057400 h 4114800"/>
              <a:gd name="T6" fmla="*/ 928683 w 569595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695950"/>
              <a:gd name="T13" fmla="*/ 0 h 4114800"/>
              <a:gd name="T14" fmla="*/ 5620935 w 569595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695950" h="4114800">
                <a:moveTo>
                  <a:pt x="0" y="0"/>
                </a:moveTo>
                <a:lnTo>
                  <a:pt x="5545924" y="0"/>
                </a:lnTo>
                <a:lnTo>
                  <a:pt x="5695950" y="150026"/>
                </a:lnTo>
                <a:lnTo>
                  <a:pt x="569595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3175" cap="rnd" algn="ctr">
            <a:solidFill>
              <a:srgbClr val="C0C0C0"/>
            </a:solidFill>
            <a:miter lim="800000"/>
            <a:headEnd/>
            <a:tailEnd/>
          </a:ln>
          <a:effectLst>
            <a:outerShdw dist="38500" dir="7500041" sx="98500" sy="100079" kx="99984" algn="tl" rotWithShape="0">
              <a:srgbClr val="000000">
                <a:alpha val="25000"/>
              </a:srgbClr>
            </a:outerShdw>
          </a:effectLst>
        </p:spPr>
        <p:txBody>
          <a:bodyPr rot="10800000" anchor="ctr"/>
          <a:lstStyle/>
          <a:p>
            <a:endParaRPr lang="ru-RU"/>
          </a:p>
        </p:txBody>
      </p:sp>
      <p:sp>
        <p:nvSpPr>
          <p:cNvPr id="6" name="Прямоугольный треугольник 5"/>
          <p:cNvSpPr>
            <a:spLocks noChangeArrowheads="1"/>
          </p:cNvSpPr>
          <p:nvPr/>
        </p:nvSpPr>
        <p:spPr bwMode="auto">
          <a:xfrm rot="420000" flipV="1">
            <a:off x="8004176" y="4019551"/>
            <a:ext cx="155575" cy="116681"/>
          </a:xfrm>
          <a:prstGeom prst="rtTriangle">
            <a:avLst/>
          </a:prstGeom>
          <a:solidFill>
            <a:srgbClr val="FFFFFF"/>
          </a:solidFill>
          <a:ln w="12700" algn="ctr">
            <a:solidFill>
              <a:srgbClr val="FFFFFF"/>
            </a:solidFill>
            <a:bevel/>
            <a:headEnd/>
            <a:tailEnd/>
          </a:ln>
          <a:effectLst>
            <a:outerShdw dist="6350" dir="12899787" algn="tl" rotWithShape="0">
              <a:srgbClr val="000000">
                <a:alpha val="46999"/>
              </a:srgbClr>
            </a:outerShdw>
          </a:effectLst>
        </p:spPr>
        <p:txBody>
          <a:bodyPr rot="10800000"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Times New Roman" panose="02020603050405020304" pitchFamily="18" charset="0"/>
              <a:buNone/>
              <a:defRPr/>
            </a:pPr>
            <a:endParaRPr lang="ru-RU" altLang="ru-RU" smtClean="0">
              <a:solidFill>
                <a:srgbClr val="FFFFFF"/>
              </a:solidFill>
              <a:latin typeface="Constantia" panose="02030602050306030303" pitchFamily="18" charset="0"/>
              <a:ea typeface="+mn-ea"/>
            </a:endParaRPr>
          </a:p>
        </p:txBody>
      </p:sp>
      <p:sp>
        <p:nvSpPr>
          <p:cNvPr id="7" name="Полилиния 15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/>
            <a:gdLst>
              <a:gd name="T0" fmla="*/ 2147483647 w 5772"/>
              <a:gd name="T1" fmla="*/ 2147483647 h 656"/>
              <a:gd name="T2" fmla="*/ 2147483647 w 5772"/>
              <a:gd name="T3" fmla="*/ 0 h 656"/>
              <a:gd name="T4" fmla="*/ 2147483647 w 5772"/>
              <a:gd name="T5" fmla="*/ 2147483647 h 656"/>
              <a:gd name="T6" fmla="*/ 2147483647 w 5772"/>
              <a:gd name="T7" fmla="*/ 2147483647 h 656"/>
              <a:gd name="T8" fmla="*/ 2147483647 w 5772"/>
              <a:gd name="T9" fmla="*/ 2147483647 h 656"/>
              <a:gd name="T10" fmla="*/ 2147483647 w 5772"/>
              <a:gd name="T11" fmla="*/ 2147483647 h 656"/>
              <a:gd name="T12" fmla="*/ 2147483647 w 5772"/>
              <a:gd name="T13" fmla="*/ 2147483647 h 656"/>
              <a:gd name="T14" fmla="*/ 0 w 5772"/>
              <a:gd name="T15" fmla="*/ 2147483647 h 656"/>
              <a:gd name="T16" fmla="*/ 2147483647 w 5772"/>
              <a:gd name="T17" fmla="*/ 2147483647 h 65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5772"/>
              <a:gd name="T28" fmla="*/ 0 h 656"/>
              <a:gd name="T29" fmla="*/ 5772 w 5772"/>
              <a:gd name="T30" fmla="*/ 656 h 65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4999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rot="10800000"/>
          <a:lstStyle/>
          <a:p>
            <a:endParaRPr lang="ru-RU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0798" y="4664870"/>
            <a:ext cx="4763202" cy="478631"/>
          </a:xfrm>
          <a:custGeom>
            <a:avLst/>
            <a:gdLst>
              <a:gd name="T0" fmla="*/ 0 w 3000"/>
              <a:gd name="T1" fmla="*/ 0 h 595"/>
              <a:gd name="T2" fmla="*/ 1668 w 3000"/>
              <a:gd name="T3" fmla="*/ 564 h 595"/>
              <a:gd name="T4" fmla="*/ 3000 w 3000"/>
              <a:gd name="T5" fmla="*/ 186 h 595"/>
              <a:gd name="T6" fmla="*/ 3000 w 3000"/>
              <a:gd name="T7" fmla="*/ 6 h 595"/>
              <a:gd name="T8" fmla="*/ 0 w 3000"/>
              <a:gd name="T9" fmla="*/ 0 h 5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000"/>
              <a:gd name="T16" fmla="*/ 0 h 595"/>
              <a:gd name="T17" fmla="*/ 3000 w 3000"/>
              <a:gd name="T18" fmla="*/ 595 h 5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00ADB6">
                  <a:alpha val="29999"/>
                </a:srgbClr>
              </a:gs>
              <a:gs pos="80000">
                <a:srgbClr val="009BE5">
                  <a:alpha val="42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</p:spPr>
        <p:txBody>
          <a:bodyPr rot="10800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Arial Unicode MS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9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12A34-D5A5-4B8A-8012-1F8A64C84FAB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33A55-4725-451E-8CB3-4E39C02BB329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6" y="52806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1394827"/>
            <a:ext cx="4041775" cy="491132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885950"/>
            <a:ext cx="4040188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885950"/>
            <a:ext cx="4041775" cy="288429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6D326-254C-48BB-8184-9602DC710938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7949D0-72C7-4C1B-BC94-09F67121149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6B222-8DC8-446A-AE76-8FFE5D9D2D05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9B503-7A96-445A-A522-68E52C5D5F7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685802"/>
            <a:ext cx="2057400" cy="390882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685802"/>
            <a:ext cx="6019800" cy="390882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C843B-A976-46AD-B6E7-21AAE0D942BD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39DCB-D39A-4B12-BD9F-367FCE02042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28066"/>
            <a:ext cx="8305800" cy="85725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1C49C-06AA-482F-B506-83FD23F112E6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61D8A-D68C-4F21-99B7-09FC1352413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CC3F-8997-4401-86F9-2145EF31D697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333BB-F1FA-447E-9761-6BF530EB1F07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85764"/>
            <a:ext cx="2743200" cy="871538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257300"/>
            <a:ext cx="2743200" cy="3429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4" y="1257300"/>
            <a:ext cx="5111750" cy="3429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4D416-A2BE-4243-8FD6-EB73FDF3F48F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0FA14-194E-4202-9A8D-C129C28D42C3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831056"/>
            <a:ext cx="5257800" cy="30861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6" y="4019551"/>
            <a:ext cx="155575" cy="116681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4362450"/>
            <a:ext cx="9163050" cy="7810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4664869"/>
            <a:ext cx="4762500" cy="47863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882749"/>
            <a:ext cx="2212848" cy="1186966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121589"/>
            <a:ext cx="2209800" cy="163449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899638"/>
            <a:ext cx="4617720" cy="294894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DDB84-0128-436F-93C4-5272FFBDEDF2}" type="datetimeFigureOut">
              <a:rPr lang="en-US"/>
              <a:pPr>
                <a:defRPr/>
              </a:pPr>
              <a:t>4/26/2018</a:t>
            </a:fld>
            <a:endParaRPr lang="en-US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4767263"/>
            <a:ext cx="609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EA16C-2F26-4922-8AC1-8CEF3E6FD4BD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F8871-3C8F-4461-94B0-D3B263426884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70105C-5C85-4F3A-8B29-3EAC9AACD2C1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95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953"/>
            <a:ext cx="4762500" cy="478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latin typeface="+mn-lt"/>
              <a:ea typeface="+mn-ea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51373"/>
            <a:ext cx="8229600" cy="329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D3935D5-D239-4CE9-882A-A9CEA5B4B6EB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Constantia" pitchFamily="18" charset="0"/>
                <a:ea typeface="+mn-ea"/>
              </a:defRPr>
            </a:lvl1pPr>
          </a:lstStyle>
          <a:p>
            <a:pPr>
              <a:defRPr/>
            </a:pPr>
            <a:fld id="{5DEE8695-4F87-4171-9258-67437834434F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988" r:id="rId1"/>
    <p:sldLayoutId id="2147486020" r:id="rId2"/>
    <p:sldLayoutId id="2147485989" r:id="rId3"/>
    <p:sldLayoutId id="2147485990" r:id="rId4"/>
    <p:sldLayoutId id="2147485991" r:id="rId5"/>
    <p:sldLayoutId id="2147485992" r:id="rId6"/>
    <p:sldLayoutId id="2147485993" r:id="rId7"/>
    <p:sldLayoutId id="2147486021" r:id="rId8"/>
    <p:sldLayoutId id="2147485994" r:id="rId9"/>
    <p:sldLayoutId id="2147485995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95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953"/>
            <a:ext cx="4762500" cy="478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51373"/>
            <a:ext cx="8229600" cy="329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94F4539-F977-4200-8D60-48B0E1FA262E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Constantia" pitchFamily="18" charset="0"/>
                <a:ea typeface="+mn-ea"/>
              </a:defRPr>
            </a:lvl1pPr>
          </a:lstStyle>
          <a:p>
            <a:pPr>
              <a:defRPr/>
            </a:pPr>
            <a:fld id="{FFDE76D0-0A80-4FCA-8B59-036B44FFA0B8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prstClr val="black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22" r:id="rId1"/>
    <p:sldLayoutId id="2147485996" r:id="rId2"/>
    <p:sldLayoutId id="2147486023" r:id="rId3"/>
    <p:sldLayoutId id="2147485997" r:id="rId4"/>
    <p:sldLayoutId id="2147485998" r:id="rId5"/>
    <p:sldLayoutId id="2147485999" r:id="rId6"/>
    <p:sldLayoutId id="2147486000" r:id="rId7"/>
    <p:sldLayoutId id="2147486001" r:id="rId8"/>
    <p:sldLayoutId id="2147486024" r:id="rId9"/>
    <p:sldLayoutId id="2147486002" r:id="rId10"/>
    <p:sldLayoutId id="214748600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95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953"/>
            <a:ext cx="4762500" cy="478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51373"/>
            <a:ext cx="8229600" cy="329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19C7855-D823-417B-9FA6-494CDCF5285C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04617B">
                    <a:shade val="90000"/>
                  </a:srgb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045C75"/>
                </a:solidFill>
                <a:latin typeface="Constantia" pitchFamily="18" charset="0"/>
                <a:ea typeface="+mn-ea"/>
              </a:defRPr>
            </a:lvl1pPr>
          </a:lstStyle>
          <a:p>
            <a:pPr>
              <a:defRPr/>
            </a:pPr>
            <a:fld id="{AA8BBC18-87F8-4BA7-98BF-4ACC2BDF4F50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grpSp>
        <p:nvGrpSpPr>
          <p:cNvPr id="3081" name="Группа 1"/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ea typeface="+mn-ea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04" r:id="rId1"/>
    <p:sldLayoutId id="2147486025" r:id="rId2"/>
    <p:sldLayoutId id="2147486005" r:id="rId3"/>
    <p:sldLayoutId id="2147486006" r:id="rId4"/>
    <p:sldLayoutId id="2147486007" r:id="rId5"/>
    <p:sldLayoutId id="2147486008" r:id="rId6"/>
    <p:sldLayoutId id="2147486009" r:id="rId7"/>
    <p:sldLayoutId id="2147486026" r:id="rId8"/>
    <p:sldLayoutId id="2147486010" r:id="rId9"/>
    <p:sldLayoutId id="2147486011" r:id="rId10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5953"/>
            <a:ext cx="9163050" cy="78105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Arial Unicode MS" charset="0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5953"/>
            <a:ext cx="4762500" cy="4786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/>
            </a:pPr>
            <a:endParaRPr lang="en-US">
              <a:solidFill>
                <a:prstClr val="black"/>
              </a:solidFill>
              <a:latin typeface="+mn-lt"/>
              <a:ea typeface="+mn-ea"/>
              <a:cs typeface="Arial Unicode MS" charset="0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5286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51373"/>
            <a:ext cx="8229600" cy="3292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 kumimoji="0" sz="1200">
                <a:solidFill>
                  <a:srgbClr val="04617B">
                    <a:shade val="90000"/>
                  </a:srgbClr>
                </a:solidFill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FB6C0CF1-3788-4CDB-B121-8DEEFDF07643}" type="datetimeFigureOut">
              <a:rPr lang="en-US"/>
              <a:pPr>
                <a:defRPr/>
              </a:pPr>
              <a:t>4/26/2018</a:t>
            </a:fld>
            <a:endParaRPr lang="en-US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4767263"/>
            <a:ext cx="33528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buFont typeface="Times New Roman" pitchFamily="16" charset="0"/>
              <a:buNone/>
              <a:defRPr kumimoji="0" sz="1200">
                <a:solidFill>
                  <a:srgbClr val="04617B">
                    <a:shade val="90000"/>
                  </a:srgbClr>
                </a:solidFill>
                <a:latin typeface="+mn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4767263"/>
            <a:ext cx="762000" cy="273844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Times New Roman" pitchFamily="18" charset="0"/>
              <a:buNone/>
              <a:defRPr sz="1200">
                <a:solidFill>
                  <a:srgbClr val="045C75"/>
                </a:solidFill>
                <a:latin typeface="Constantia" pitchFamily="18" charset="0"/>
                <a:ea typeface="Arial Unicode MS" pitchFamily="34" charset="-128"/>
                <a:cs typeface="Arial Unicode MS" pitchFamily="34" charset="-128"/>
              </a:defRPr>
            </a:lvl1pPr>
          </a:lstStyle>
          <a:p>
            <a:pPr>
              <a:defRPr/>
            </a:pPr>
            <a:fld id="{F142DD58-7AC5-4BB1-A883-EC7983C613FC}" type="slidenum">
              <a:rPr lang="en-US" altLang="ru-RU"/>
              <a:pPr>
                <a:defRPr/>
              </a:pPr>
              <a:t>‹#›</a:t>
            </a:fld>
            <a:endParaRPr lang="en-US" altLang="ru-RU"/>
          </a:p>
        </p:txBody>
      </p:sp>
      <p:grpSp>
        <p:nvGrpSpPr>
          <p:cNvPr id="4105" name="Группа 1"/>
          <p:cNvGrpSpPr>
            <a:grpSpLocks/>
          </p:cNvGrpSpPr>
          <p:nvPr/>
        </p:nvGrpSpPr>
        <p:grpSpPr bwMode="auto">
          <a:xfrm>
            <a:off x="-19050" y="152400"/>
            <a:ext cx="9180513" cy="485775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Times New Roman" pitchFamily="16" charset="0"/>
                <a:buNone/>
                <a:defRPr/>
              </a:pPr>
              <a:endParaRPr lang="en-US">
                <a:solidFill>
                  <a:prstClr val="black"/>
                </a:solidFill>
                <a:latin typeface="+mn-lt"/>
                <a:ea typeface="+mn-ea"/>
                <a:cs typeface="Arial Unicode MS" charset="0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 typeface="Times New Roman" pitchFamily="16" charset="0"/>
                <a:buNone/>
                <a:defRPr/>
              </a:pPr>
              <a:endParaRPr lang="en-US">
                <a:solidFill>
                  <a:prstClr val="black"/>
                </a:solidFill>
                <a:latin typeface="+mn-lt"/>
                <a:ea typeface="+mn-ea"/>
                <a:cs typeface="Arial Unicode MS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12" r:id="rId1"/>
    <p:sldLayoutId id="2147486027" r:id="rId2"/>
    <p:sldLayoutId id="2147486013" r:id="rId3"/>
    <p:sldLayoutId id="2147486014" r:id="rId4"/>
    <p:sldLayoutId id="2147486015" r:id="rId5"/>
    <p:sldLayoutId id="2147486016" r:id="rId6"/>
    <p:sldLayoutId id="2147486017" r:id="rId7"/>
    <p:sldLayoutId id="2147486028" r:id="rId8"/>
    <p:sldLayoutId id="2147486018" r:id="rId9"/>
    <p:sldLayoutId id="2147486019" r:id="rId10"/>
  </p:sldLayoutIdLst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0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3" grpId="0" build="p">
        <p:tmplLst>
          <p:tmpl lvl="1">
            <p:tnLst>
              <p:par>
                <p:cTn presetID="53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53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5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0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-5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71438" y="19466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428751" y="345281"/>
            <a:ext cx="75723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законодательные и нормативно-правовые акты в области пожарной безопасности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" name="Прямоугольник 1"/>
          <p:cNvSpPr/>
          <p:nvPr/>
        </p:nvSpPr>
        <p:spPr>
          <a:xfrm>
            <a:off x="233364" y="1545431"/>
            <a:ext cx="8677275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buFontTx/>
              <a:buChar char="-"/>
            </a:pPr>
            <a:r>
              <a:rPr lang="ru-RU" sz="2400" b="1" dirty="0">
                <a:effectLst>
                  <a:outerShdw blurRad="38100" dist="38100" dir="2700000" algn="tl">
                    <a:srgbClr val="04617B"/>
                  </a:outerShdw>
                </a:effectLst>
              </a:rPr>
              <a:t>Федеральный закон от 22 июля 2008 г. №123-ФЗ «Технический регламент о требованиях пожарной безопасности»</a:t>
            </a:r>
          </a:p>
          <a:p>
            <a:pPr marL="342900" indent="-342900" algn="ctr">
              <a:buFontTx/>
              <a:buChar char="-"/>
            </a:pPr>
            <a:endParaRPr lang="ru-RU" sz="500" b="1" dirty="0">
              <a:effectLst>
                <a:outerShdw blurRad="38100" dist="38100" dir="2700000" algn="tl">
                  <a:srgbClr val="04617B"/>
                </a:outerShdw>
              </a:effectLst>
            </a:endParaRPr>
          </a:p>
          <a:p>
            <a:pPr marL="342900" indent="-342900" algn="ctr">
              <a:buFontTx/>
              <a:buChar char="-"/>
            </a:pPr>
            <a:r>
              <a:rPr lang="ru-RU" sz="2400" b="1" dirty="0">
                <a:effectLst>
                  <a:outerShdw blurRad="38100" dist="38100" dir="2700000" algn="tl">
                    <a:srgbClr val="04617B"/>
                  </a:outerShdw>
                </a:effectLst>
              </a:rPr>
              <a:t>Правила противопожарного режима в Российской Федерации, утвержденные постановлением Правительства Российской Федерации от 25 апреля 2012 года №390 «О противопожарном режиме»</a:t>
            </a:r>
          </a:p>
          <a:p>
            <a:pPr marL="342900" indent="-342900" algn="ctr">
              <a:buFontTx/>
              <a:buChar char="-"/>
            </a:pPr>
            <a:endParaRPr lang="ru-RU" sz="800" b="1" dirty="0">
              <a:effectLst>
                <a:outerShdw blurRad="38100" dist="38100" dir="2700000" algn="tl">
                  <a:srgbClr val="04617B"/>
                </a:outerShdw>
              </a:effectLst>
            </a:endParaRPr>
          </a:p>
          <a:p>
            <a:pPr marL="342900" indent="-342900" algn="ctr"/>
            <a:r>
              <a:rPr lang="ru-RU" sz="2400" b="1" dirty="0">
                <a:effectLst>
                  <a:outerShdw blurRad="38100" dist="38100" dir="2700000" algn="tl">
                    <a:srgbClr val="04617B"/>
                  </a:outerShdw>
                </a:effectLst>
              </a:rPr>
              <a:t>- Своды правил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71438" y="19466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428751" y="345282"/>
            <a:ext cx="7572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Система автоматической пожарной сигнализации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0491" name="Picture 2" descr="http://inteh36.ru/media/4d18a1a858852f399b2aee14e2ad0ab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1" y="1107281"/>
            <a:ext cx="1944389" cy="153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4" descr="http://slabotochka96.ru/wp-content/gallery/ops/%D0%9E%D0%9F%D0%A111-500%D1%853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5601" y="1196579"/>
            <a:ext cx="2448767" cy="1450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3" name="Picture 6" descr="http://videoplus-sb.ru/images/buns-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1" y="2928938"/>
            <a:ext cx="1944389" cy="1531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8" descr="http://sinnova.ru/images/src/9185ffb3feabccca9189690365d7eee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67401" y="3001567"/>
            <a:ext cx="1584919" cy="1488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5" name="TextBox 2"/>
          <p:cNvSpPr txBox="1">
            <a:spLocks noChangeArrowheads="1"/>
          </p:cNvSpPr>
          <p:nvPr/>
        </p:nvSpPr>
        <p:spPr bwMode="auto">
          <a:xfrm>
            <a:off x="730251" y="2675335"/>
            <a:ext cx="332937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Ручной пожарный извещатель</a:t>
            </a:r>
          </a:p>
        </p:txBody>
      </p:sp>
      <p:sp>
        <p:nvSpPr>
          <p:cNvPr id="20496" name="TextBox 24"/>
          <p:cNvSpPr txBox="1">
            <a:spLocks noChangeArrowheads="1"/>
          </p:cNvSpPr>
          <p:nvPr/>
        </p:nvSpPr>
        <p:spPr bwMode="auto">
          <a:xfrm>
            <a:off x="784226" y="4510087"/>
            <a:ext cx="3223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Приемо-контрольный прибор</a:t>
            </a:r>
          </a:p>
        </p:txBody>
      </p:sp>
      <p:sp>
        <p:nvSpPr>
          <p:cNvPr id="20497" name="TextBox 25"/>
          <p:cNvSpPr txBox="1">
            <a:spLocks noChangeArrowheads="1"/>
          </p:cNvSpPr>
          <p:nvPr/>
        </p:nvSpPr>
        <p:spPr bwMode="auto">
          <a:xfrm>
            <a:off x="5570538" y="4510087"/>
            <a:ext cx="257846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Звуковой оповещатель</a:t>
            </a:r>
          </a:p>
        </p:txBody>
      </p:sp>
      <p:sp>
        <p:nvSpPr>
          <p:cNvPr id="20498" name="TextBox 26"/>
          <p:cNvSpPr txBox="1">
            <a:spLocks noChangeArrowheads="1"/>
          </p:cNvSpPr>
          <p:nvPr/>
        </p:nvSpPr>
        <p:spPr bwMode="auto">
          <a:xfrm>
            <a:off x="5272088" y="2697957"/>
            <a:ext cx="355642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chemeClr val="bg1"/>
                </a:solidFill>
              </a:rPr>
              <a:t>Дымовой пожарный извещатель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428751" y="345282"/>
            <a:ext cx="75723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Система оповещения и управления эвакуацией людей при пожаре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1514" name="Picture 2" descr="http://01vdpo.ru/d/671698/d/vms-3jf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0766" y="1196561"/>
            <a:ext cx="1990725" cy="1618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4" descr="http://elab.com.ru/content/images/item/15405_previe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6136" y="1176279"/>
            <a:ext cx="2171700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6" name="TextBox 24"/>
          <p:cNvSpPr txBox="1">
            <a:spLocks noChangeArrowheads="1"/>
          </p:cNvSpPr>
          <p:nvPr/>
        </p:nvSpPr>
        <p:spPr bwMode="auto">
          <a:xfrm>
            <a:off x="5005389" y="2772966"/>
            <a:ext cx="36098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Приемо-контрольный прибор</a:t>
            </a:r>
          </a:p>
        </p:txBody>
      </p:sp>
      <p:sp>
        <p:nvSpPr>
          <p:cNvPr id="21517" name="TextBox 25"/>
          <p:cNvSpPr txBox="1">
            <a:spLocks noChangeArrowheads="1"/>
          </p:cNvSpPr>
          <p:nvPr/>
        </p:nvSpPr>
        <p:spPr bwMode="auto">
          <a:xfrm>
            <a:off x="869951" y="2761060"/>
            <a:ext cx="27523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Речевой оповещатель</a:t>
            </a:r>
          </a:p>
        </p:txBody>
      </p:sp>
      <p:pic>
        <p:nvPicPr>
          <p:cNvPr id="21518" name="Picture 6" descr="http://acrylstore.ru/images/goods/%D0%B2%D1%8B%D1%85%D0%BE%D0%B4_%D0%B2%D0%BA%D0%BB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87824" y="3130392"/>
            <a:ext cx="2663825" cy="1502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9" name="TextBox 26"/>
          <p:cNvSpPr txBox="1">
            <a:spLocks noChangeArrowheads="1"/>
          </p:cNvSpPr>
          <p:nvPr/>
        </p:nvSpPr>
        <p:spPr bwMode="auto">
          <a:xfrm>
            <a:off x="2522538" y="4579144"/>
            <a:ext cx="34479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Световой указатель ВЫХОД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71438" y="19466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187451" y="422673"/>
            <a:ext cx="7572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Пути эвакуации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2539" name="Picture 2" descr="http://z34.umi.ru/images/cms/data/evakucionnye_znaki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5" y="1437084"/>
            <a:ext cx="6552728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247776" y="383382"/>
            <a:ext cx="7572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Ограничение распространения пожара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3562" name="Picture 2" descr="http://kmd-doors.ru/images/fir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301" y="1383507"/>
            <a:ext cx="2879725" cy="239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3" name="Picture 4" descr="http://remotn.ru/img2/f5f2f91beacf30a77f0a756feed215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33963" y="1545431"/>
            <a:ext cx="33845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4" name="TextBox 24"/>
          <p:cNvSpPr txBox="1">
            <a:spLocks noChangeArrowheads="1"/>
          </p:cNvSpPr>
          <p:nvPr/>
        </p:nvSpPr>
        <p:spPr bwMode="auto">
          <a:xfrm>
            <a:off x="4545014" y="3782617"/>
            <a:ext cx="42745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Устройство самозакрывания двери</a:t>
            </a:r>
          </a:p>
        </p:txBody>
      </p:sp>
      <p:sp>
        <p:nvSpPr>
          <p:cNvPr id="23565" name="TextBox 25"/>
          <p:cNvSpPr txBox="1">
            <a:spLocks noChangeArrowheads="1"/>
          </p:cNvSpPr>
          <p:nvPr/>
        </p:nvSpPr>
        <p:spPr bwMode="auto">
          <a:xfrm>
            <a:off x="903288" y="3782617"/>
            <a:ext cx="30420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chemeClr val="bg1"/>
                </a:solidFill>
              </a:rPr>
              <a:t>Противопожарная дверь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71438" y="19466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428751" y="345282"/>
            <a:ext cx="7572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Противопожарный водопровод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25611" name="AutoShape 2" descr="https://4geo.ru/images/personal-pages-share/1055641951/gallery/1785427596_orig.jpg"/>
          <p:cNvSpPr>
            <a:spLocks noChangeAspect="1" noChangeArrowheads="1"/>
          </p:cNvSpPr>
          <p:nvPr/>
        </p:nvSpPr>
        <p:spPr bwMode="auto">
          <a:xfrm>
            <a:off x="141288" y="-108347"/>
            <a:ext cx="304800" cy="228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2" name="AutoShape 4" descr="https://4geo.ru/images/personal-pages-share/1055641951/gallery/1785427596_orig.jpg"/>
          <p:cNvSpPr>
            <a:spLocks noChangeAspect="1" noChangeArrowheads="1"/>
          </p:cNvSpPr>
          <p:nvPr/>
        </p:nvSpPr>
        <p:spPr bwMode="auto">
          <a:xfrm>
            <a:off x="293688" y="5954"/>
            <a:ext cx="30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13" name="AutoShape 6" descr="https://4geo.ru/images/personal-pages-share/1055641951/gallery/1785427596_orig.jpg"/>
          <p:cNvSpPr>
            <a:spLocks noChangeAspect="1" noChangeArrowheads="1"/>
          </p:cNvSpPr>
          <p:nvPr/>
        </p:nvSpPr>
        <p:spPr bwMode="auto">
          <a:xfrm>
            <a:off x="446088" y="120254"/>
            <a:ext cx="30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5614" name="Picture 8" descr="https://im0-tub-ru.yandex.net/i?id=c25abb6e67bce1ca14902dbb17d80936&amp;n=33&amp;h=215&amp;w=2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0887" y="1329929"/>
            <a:ext cx="3076575" cy="1944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5" name="TextBox 24"/>
          <p:cNvSpPr txBox="1">
            <a:spLocks noChangeArrowheads="1"/>
          </p:cNvSpPr>
          <p:nvPr/>
        </p:nvSpPr>
        <p:spPr bwMode="auto">
          <a:xfrm>
            <a:off x="1292843" y="3473054"/>
            <a:ext cx="1992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Пожарный кран</a:t>
            </a:r>
          </a:p>
        </p:txBody>
      </p:sp>
      <p:pic>
        <p:nvPicPr>
          <p:cNvPr id="25616" name="Picture 12" descr="http://d1.izvestia29.ru/data/files/90/5f/00005f9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303735"/>
            <a:ext cx="3095575" cy="1951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7" name="TextBox 25"/>
          <p:cNvSpPr txBox="1">
            <a:spLocks noChangeArrowheads="1"/>
          </p:cNvSpPr>
          <p:nvPr/>
        </p:nvSpPr>
        <p:spPr bwMode="auto">
          <a:xfrm>
            <a:off x="5580112" y="3475435"/>
            <a:ext cx="23757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</a:rPr>
              <a:t>Пожарный гидрант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71438" y="19466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428751" y="345282"/>
            <a:ext cx="7572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Первичные средства пожаротушения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6635" name="Picture 2" descr="http://spb.5050562.ru/artimg/images/ognetushitel_tehosmotr%281%29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1" y="987575"/>
            <a:ext cx="6815657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71438" y="1946672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417" name="TextBox 21"/>
          <p:cNvSpPr txBox="1">
            <a:spLocks noChangeArrowheads="1"/>
          </p:cNvSpPr>
          <p:nvPr/>
        </p:nvSpPr>
        <p:spPr bwMode="auto">
          <a:xfrm>
            <a:off x="1428751" y="345282"/>
            <a:ext cx="7572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пожарно-техническому минимуму</a:t>
            </a: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2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31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2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9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30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27659" name="Picture 2" descr="http://gs-chelny.ru/111/pp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66900" y="915566"/>
            <a:ext cx="66102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107156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214312"/>
            <a:ext cx="9144000" cy="5357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60735"/>
            <a:ext cx="9144000" cy="5357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982766"/>
            <a:ext cx="9144000" cy="535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0" y="4929187"/>
            <a:ext cx="9144000" cy="5357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875610"/>
            <a:ext cx="9144000" cy="5357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0" dirty="0">
              <a:solidFill>
                <a:prstClr val="white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1410" y="53561"/>
            <a:ext cx="1357319" cy="1143000"/>
            <a:chOff x="1968" y="192"/>
            <a:chExt cx="1536" cy="1488"/>
          </a:xfrm>
          <a:effectLst>
            <a:outerShdw blurRad="50800" dist="50800" dir="5400000" algn="ctr" rotWithShape="0">
              <a:srgbClr val="000000"/>
            </a:outerShdw>
          </a:effectLst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968" y="192"/>
              <a:ext cx="1536" cy="1488"/>
              <a:chOff x="3368" y="2194"/>
              <a:chExt cx="4914" cy="4346"/>
            </a:xfrm>
          </p:grpSpPr>
          <p:sp>
            <p:nvSpPr>
              <p:cNvPr id="27" name="AutoShape 4"/>
              <p:cNvSpPr>
                <a:spLocks noChangeArrowheads="1"/>
              </p:cNvSpPr>
              <p:nvPr/>
            </p:nvSpPr>
            <p:spPr bwMode="auto">
              <a:xfrm rot="-2670806">
                <a:off x="4070" y="2618"/>
                <a:ext cx="3510" cy="3392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8" name="AutoShape 5"/>
              <p:cNvSpPr>
                <a:spLocks noChangeArrowheads="1"/>
              </p:cNvSpPr>
              <p:nvPr/>
            </p:nvSpPr>
            <p:spPr bwMode="auto">
              <a:xfrm>
                <a:off x="3368" y="2194"/>
                <a:ext cx="4914" cy="4346"/>
              </a:xfrm>
              <a:prstGeom prst="star4">
                <a:avLst>
                  <a:gd name="adj" fmla="val 13472"/>
                </a:avLst>
              </a:prstGeom>
              <a:gradFill rotWithShape="0">
                <a:gsLst>
                  <a:gs pos="0">
                    <a:srgbClr val="3366FF"/>
                  </a:gs>
                  <a:gs pos="100000">
                    <a:srgbClr val="FFFFFF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2496" y="672"/>
              <a:ext cx="480" cy="480"/>
              <a:chOff x="8828" y="3254"/>
              <a:chExt cx="780" cy="742"/>
            </a:xfrm>
          </p:grpSpPr>
          <p:sp>
            <p:nvSpPr>
              <p:cNvPr id="25" name="Oval 7"/>
              <p:cNvSpPr>
                <a:spLocks noChangeArrowheads="1"/>
              </p:cNvSpPr>
              <p:nvPr/>
            </p:nvSpPr>
            <p:spPr bwMode="auto">
              <a:xfrm>
                <a:off x="8828" y="3254"/>
                <a:ext cx="780" cy="742"/>
              </a:xfrm>
              <a:prstGeom prst="ellipse">
                <a:avLst/>
              </a:prstGeom>
              <a:solidFill>
                <a:srgbClr val="FF66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  <p:sp>
            <p:nvSpPr>
              <p:cNvPr id="26" name="AutoShape 8"/>
              <p:cNvSpPr>
                <a:spLocks noChangeArrowheads="1"/>
              </p:cNvSpPr>
              <p:nvPr/>
            </p:nvSpPr>
            <p:spPr bwMode="auto">
              <a:xfrm>
                <a:off x="8906" y="3254"/>
                <a:ext cx="624" cy="592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1800" dirty="0">
                  <a:solidFill>
                    <a:prstClr val="white"/>
                  </a:solidFill>
                  <a:latin typeface="Times New Roman" pitchFamily="18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333834" name="Rectangle 10"/>
          <p:cNvSpPr>
            <a:spLocks noChangeArrowheads="1"/>
          </p:cNvSpPr>
          <p:nvPr/>
        </p:nvSpPr>
        <p:spPr bwMode="auto">
          <a:xfrm>
            <a:off x="0" y="213955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ru-RU" sz="2800" dirty="0">
              <a:solidFill>
                <a:schemeClr val="hlink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213" y="396478"/>
            <a:ext cx="350320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Действия при пожаре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61033" y="923922"/>
            <a:ext cx="8640762" cy="401648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/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Немедленно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сообщить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единую службу спасения по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телефону«01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или «101»  по мобильному телефону.</a:t>
            </a:r>
          </a:p>
          <a:p>
            <a:pPr indent="457200" algn="just"/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Включить (задействовать) систему оповещения людей о пожаре путем включения ручного </a:t>
            </a:r>
            <a:r>
              <a:rPr lang="ru-RU" sz="1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извещателя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звонка,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громкоговорящей связи.</a:t>
            </a:r>
            <a:endParaRPr lang="ru-R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457200" algn="just"/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Организовать эвакуацию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учащихся в безопасное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соответствии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планом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эвакуации. Эвакуацию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проводить наиболее оптимальным путем (кратчайшим и безопасным).</a:t>
            </a:r>
          </a:p>
          <a:p>
            <a:pPr indent="457200" algn="just"/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Произвести перекличку эвакуированных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детей.</a:t>
            </a:r>
            <a:endParaRPr lang="ru-R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457200" algn="just"/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Принять  меры по тушению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пожара.</a:t>
            </a:r>
          </a:p>
          <a:p>
            <a:pPr indent="457200" algn="just"/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При сильном задымлении нужно обеспечить защиту органов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дыхания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indent="457200" algn="just"/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Ни в коем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случае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допускать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паники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Если пути эвакуации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перерезаны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руководством учителей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ребятам нужно вернуться в классы,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закрыть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дверь,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вентиляционные решетки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открыть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окна и ждать </a:t>
            </a:r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прибытия пожарных подразделений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indent="457200" algn="just"/>
            <a:r>
              <a:rPr lang="ru-RU" sz="1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Организовать встречу подразделений пожарной охраны.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10318</TotalTime>
  <Words>307</Words>
  <Application>Microsoft Office PowerPoint</Application>
  <PresentationFormat>Экран (16:9)</PresentationFormat>
  <Paragraphs>51</Paragraphs>
  <Slides>9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Flow</vt:lpstr>
      <vt:lpstr>1_Flow</vt:lpstr>
      <vt:lpstr>2_Flow</vt:lpstr>
      <vt:lpstr>4_Flow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almaz</dc:creator>
  <cp:lastModifiedBy>Алсу</cp:lastModifiedBy>
  <cp:revision>721</cp:revision>
  <dcterms:created xsi:type="dcterms:W3CDTF">2009-12-09T07:04:49Z</dcterms:created>
  <dcterms:modified xsi:type="dcterms:W3CDTF">2018-04-26T11:12:00Z</dcterms:modified>
</cp:coreProperties>
</file>