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2" r:id="rId12"/>
    <p:sldId id="313" r:id="rId13"/>
    <p:sldId id="314" r:id="rId14"/>
    <p:sldId id="315" r:id="rId15"/>
    <p:sldId id="316" r:id="rId16"/>
    <p:sldId id="317" r:id="rId17"/>
    <p:sldId id="329" r:id="rId18"/>
    <p:sldId id="319" r:id="rId19"/>
    <p:sldId id="318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E5FB"/>
    <a:srgbClr val="BEDBFA"/>
    <a:srgbClr val="AC249C"/>
    <a:srgbClr val="FF9999"/>
    <a:srgbClr val="A316A6"/>
    <a:srgbClr val="DD23E1"/>
    <a:srgbClr val="0099FF"/>
    <a:srgbClr val="00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7F85D-75A5-4632-ACDF-068D1030BD0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389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628800"/>
            <a:ext cx="8482314" cy="288032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dirty="0" smtClean="0"/>
              <a:t>ФОРМЫ </a:t>
            </a:r>
            <a:r>
              <a:rPr lang="ru-RU" sz="3200" dirty="0"/>
              <a:t>ПРОФЕССИОНАЛЬНОГО ВЗАИМОДЕЙСТВИЯ ПЕДАГОГИЧЕСКИХ РАБОТНИКОВ ПО ПОВЫШЕНИЮ МЕТОДИЧЕСКОГО </a:t>
            </a:r>
            <a:r>
              <a:rPr lang="ru-RU" sz="3200" dirty="0" smtClean="0"/>
              <a:t>МАСТЕРСТВА </a:t>
            </a:r>
            <a:r>
              <a:rPr lang="ru-RU" sz="3200" dirty="0"/>
              <a:t>В РАМКАХ МУНИЦИПАЛЬНЫХ И ШКОЛЬНЫХ МЕТОДИЧЕСКИХ </a:t>
            </a:r>
            <a:r>
              <a:rPr lang="ru-RU" sz="3200" dirty="0" smtClean="0"/>
              <a:t>ОБЪЕДИНЕНИЙ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584176"/>
          </a:xfrm>
        </p:spPr>
        <p:txBody>
          <a:bodyPr>
            <a:normAutofit/>
          </a:bodyPr>
          <a:lstStyle/>
          <a:p>
            <a:r>
              <a:rPr lang="ru-RU" dirty="0"/>
              <a:t>Заседания </a:t>
            </a:r>
            <a:r>
              <a:rPr lang="ru-RU" dirty="0" smtClean="0"/>
              <a:t>муниципальных методических объединений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65" y="3843046"/>
            <a:ext cx="3782211" cy="28366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807042"/>
            <a:ext cx="3830216" cy="2872662"/>
          </a:xfrm>
          <a:prstGeom prst="rect">
            <a:avLst/>
          </a:prstGeom>
        </p:spPr>
      </p:pic>
      <p:pic>
        <p:nvPicPr>
          <p:cNvPr id="6" name="Рисунок 5" descr="C:\Users\Matrix\Desktop\IMG_20200128_110457.jpg"/>
          <p:cNvPicPr/>
          <p:nvPr/>
        </p:nvPicPr>
        <p:blipFill>
          <a:blip r:embed="rId4"/>
          <a:srcRect l="1443" t="29701" r="5235"/>
          <a:stretch>
            <a:fillRect/>
          </a:stretch>
        </p:blipFill>
        <p:spPr bwMode="auto">
          <a:xfrm>
            <a:off x="2555776" y="1785953"/>
            <a:ext cx="3816424" cy="2057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50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1824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Открытые </a:t>
            </a:r>
            <a:r>
              <a:rPr lang="ru-RU" dirty="0" smtClean="0"/>
              <a:t>уроки, мероприятия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мастер-классы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08" y="1821160"/>
            <a:ext cx="3599892" cy="2399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02" b="19600"/>
          <a:stretch/>
        </p:blipFill>
        <p:spPr>
          <a:xfrm>
            <a:off x="4569060" y="1820446"/>
            <a:ext cx="3531332" cy="2448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27"/>
          <a:stretch/>
        </p:blipFill>
        <p:spPr>
          <a:xfrm>
            <a:off x="4572000" y="4214261"/>
            <a:ext cx="3704687" cy="25267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8" y="4221088"/>
            <a:ext cx="3779912" cy="251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92088"/>
            <a:ext cx="9144000" cy="2564904"/>
          </a:xfrm>
        </p:spPr>
        <p:txBody>
          <a:bodyPr>
            <a:noAutofit/>
          </a:bodyPr>
          <a:lstStyle/>
          <a:p>
            <a:r>
              <a:rPr lang="ru-RU" sz="3000" dirty="0"/>
              <a:t>Участие педагогов в профессиональных и творческих </a:t>
            </a:r>
            <a:r>
              <a:rPr lang="ru-RU" sz="3000" dirty="0" smtClean="0"/>
              <a:t>конкурсах: «Учитель года», «Учитель здоровья России», «Сердце отдаю детям», «Воспитать человека», «Учитель года по курсу ОБЖ», «Лучший школьный библиотекарь», «Педагог-психолог» и др.</a:t>
            </a:r>
            <a:endParaRPr lang="ru-RU" sz="3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1" y="3356992"/>
            <a:ext cx="2356629" cy="32401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812" y="3284984"/>
            <a:ext cx="2388676" cy="328513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324125"/>
            <a:ext cx="2235000" cy="327322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99" y="3312368"/>
            <a:ext cx="2336741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8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1440160"/>
          </a:xfrm>
        </p:spPr>
        <p:txBody>
          <a:bodyPr>
            <a:normAutofit fontScale="90000"/>
          </a:bodyPr>
          <a:lstStyle/>
          <a:p>
            <a:r>
              <a:rPr lang="ru-RU" dirty="0"/>
              <a:t>Парад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муниципальных </a:t>
            </a:r>
            <a:r>
              <a:rPr lang="ru-RU" dirty="0"/>
              <a:t>методических объединений педагогических работников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674104"/>
            <a:ext cx="4740019" cy="35898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r="8645"/>
          <a:stretch/>
        </p:blipFill>
        <p:spPr>
          <a:xfrm>
            <a:off x="144016" y="2674104"/>
            <a:ext cx="4139952" cy="35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t="5908" r="7051" b="6437"/>
          <a:stretch/>
        </p:blipFill>
        <p:spPr>
          <a:xfrm rot="5400000">
            <a:off x="3421298" y="4525993"/>
            <a:ext cx="2006840" cy="27462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3880" r="1921" b="3085"/>
          <a:stretch/>
        </p:blipFill>
        <p:spPr>
          <a:xfrm>
            <a:off x="153594" y="1787854"/>
            <a:ext cx="1827242" cy="24363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" t="2784" r="2250"/>
          <a:stretch/>
        </p:blipFill>
        <p:spPr>
          <a:xfrm>
            <a:off x="175494" y="4212019"/>
            <a:ext cx="1804218" cy="25310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0" t="5377" r="4267" b="5303"/>
          <a:stretch/>
        </p:blipFill>
        <p:spPr>
          <a:xfrm>
            <a:off x="7147587" y="4252301"/>
            <a:ext cx="1801823" cy="24907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" t="10913" r="5410" b="8613"/>
          <a:stretch/>
        </p:blipFill>
        <p:spPr>
          <a:xfrm rot="16200000">
            <a:off x="6774862" y="2109126"/>
            <a:ext cx="2532810" cy="18162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5249"/>
            <a:ext cx="8229600" cy="1143000"/>
          </a:xfrm>
          <a:noFill/>
        </p:spPr>
        <p:txBody>
          <a:bodyPr/>
          <a:lstStyle/>
          <a:p>
            <a:r>
              <a:rPr lang="ru-RU" dirty="0" smtClean="0"/>
              <a:t>Методические разработки 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t="2646" r="4348" b="2968"/>
          <a:stretch/>
        </p:blipFill>
        <p:spPr>
          <a:xfrm rot="2618391">
            <a:off x="6300020" y="3362306"/>
            <a:ext cx="2077938" cy="30519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1" t="4006" r="6299" b="5882"/>
          <a:stretch/>
        </p:blipFill>
        <p:spPr>
          <a:xfrm rot="18809972">
            <a:off x="715171" y="3221039"/>
            <a:ext cx="2076644" cy="2920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1" t="4381" r="7669" b="6771"/>
          <a:stretch/>
        </p:blipFill>
        <p:spPr>
          <a:xfrm rot="1621310">
            <a:off x="4895938" y="2374487"/>
            <a:ext cx="2141723" cy="3130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5" t="4910" r="4988" b="3388"/>
          <a:stretch/>
        </p:blipFill>
        <p:spPr>
          <a:xfrm rot="20410461">
            <a:off x="1866626" y="2403321"/>
            <a:ext cx="2141522" cy="30593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5" t="6674" r="5271" b="6555"/>
          <a:stretch/>
        </p:blipFill>
        <p:spPr>
          <a:xfrm>
            <a:off x="3398686" y="2058819"/>
            <a:ext cx="2216923" cy="308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1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768" y="476672"/>
            <a:ext cx="8603231" cy="1143000"/>
          </a:xfrm>
          <a:noFill/>
        </p:spPr>
        <p:txBody>
          <a:bodyPr/>
          <a:lstStyle/>
          <a:p>
            <a:r>
              <a:rPr lang="ru-RU" dirty="0"/>
              <a:t>Подготовка публикаций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33952" y="3278978"/>
            <a:ext cx="3027986" cy="40481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80242" y="3286200"/>
            <a:ext cx="3017181" cy="4033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69" y="1495335"/>
            <a:ext cx="3167135" cy="23690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6" t="7746" r="4314" b="9125"/>
          <a:stretch/>
        </p:blipFill>
        <p:spPr>
          <a:xfrm>
            <a:off x="5409646" y="1484784"/>
            <a:ext cx="3194802" cy="23795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126" y="1484785"/>
            <a:ext cx="193997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29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412776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ММО </a:t>
            </a:r>
            <a:r>
              <a:rPr lang="ru-RU" sz="2400" dirty="0">
                <a:latin typeface="Times New Roman" panose="02020603050405020304" pitchFamily="18" charset="0"/>
              </a:rPr>
              <a:t>уделяют пристальное внимание</a:t>
            </a:r>
            <a:r>
              <a:rPr lang="ru-RU" sz="2400" b="1" dirty="0">
                <a:latin typeface="Times New Roman" panose="02020603050405020304" pitchFamily="18" charset="0"/>
              </a:rPr>
              <a:t> самообразованию, саморазвитию, самосовершенствованию </a:t>
            </a:r>
            <a:r>
              <a:rPr lang="ru-RU" sz="2400" dirty="0">
                <a:latin typeface="Times New Roman" panose="02020603050405020304" pitchFamily="18" charset="0"/>
              </a:rPr>
              <a:t>педагогических работников.</a:t>
            </a:r>
            <a:endParaRPr lang="ru-RU" sz="2400" dirty="0"/>
          </a:p>
          <a:p>
            <a:pPr algn="just"/>
            <a:r>
              <a:rPr lang="ru-RU" sz="2400" dirty="0">
                <a:latin typeface="Times New Roman" panose="02020603050405020304" pitchFamily="18" charset="0"/>
              </a:rPr>
              <a:t>В целях развития творческого потенциала, выявления и повышения качества преподавания наиболее распространенной формой является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взаимопосещение</a:t>
            </a:r>
            <a:r>
              <a:rPr lang="ru-RU" sz="2400" b="1" dirty="0" smtClean="0">
                <a:latin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</a:rPr>
              <a:t>которое </a:t>
            </a:r>
            <a:r>
              <a:rPr lang="ru-RU" sz="2400" dirty="0">
                <a:latin typeface="Times New Roman" panose="02020603050405020304" pitchFamily="18" charset="0"/>
              </a:rPr>
              <a:t>позволяет совершенствовать профессиональное мастерство через обмен опытом работы по оказанию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</a:rPr>
              <a:t>методической помощи в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</a:rPr>
              <a:t>апробировании и введении инновационных форм и методов преподавания учебного предмета.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0024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78" y="6206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</a:t>
            </a:r>
            <a:r>
              <a:rPr lang="ru-RU" dirty="0" smtClean="0"/>
              <a:t>заимодействие </a:t>
            </a:r>
            <a:r>
              <a:rPr lang="ru-RU" dirty="0"/>
              <a:t>с ведомственными организациями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482453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ГАОУ ДПО «Институт развития образования РТ»;</a:t>
            </a:r>
          </a:p>
          <a:p>
            <a:r>
              <a:rPr lang="ru-RU" dirty="0"/>
              <a:t>НОУДПО «Центр социального гуманитарного образования» г. Казань;</a:t>
            </a:r>
          </a:p>
          <a:p>
            <a:r>
              <a:rPr lang="ru-RU" dirty="0" smtClean="0"/>
              <a:t>Приволжский </a:t>
            </a:r>
            <a:r>
              <a:rPr lang="ru-RU" dirty="0"/>
              <a:t>межрегиональный центр повышения квалификации и профессиональной переподготовки работников образования </a:t>
            </a:r>
            <a:r>
              <a:rPr lang="ru-RU" dirty="0" err="1"/>
              <a:t>ИПиО</a:t>
            </a:r>
            <a:r>
              <a:rPr lang="ru-RU" dirty="0"/>
              <a:t> </a:t>
            </a:r>
            <a:r>
              <a:rPr lang="ru-RU" dirty="0" smtClean="0"/>
              <a:t>КФУ;</a:t>
            </a:r>
            <a:endParaRPr lang="ru-RU" dirty="0"/>
          </a:p>
          <a:p>
            <a:r>
              <a:rPr lang="ru-RU" dirty="0"/>
              <a:t>ФГБОУ «</a:t>
            </a:r>
            <a:r>
              <a:rPr lang="ru-RU" dirty="0" err="1"/>
              <a:t>Набережночелнинский</a:t>
            </a:r>
            <a:r>
              <a:rPr lang="ru-RU" dirty="0"/>
              <a:t> государственный педагогический университет»; </a:t>
            </a:r>
            <a:endParaRPr lang="ru-RU" dirty="0" smtClean="0"/>
          </a:p>
          <a:p>
            <a:r>
              <a:rPr lang="ru-RU" dirty="0" smtClean="0"/>
              <a:t>Университет управления «ТИСБИ»;</a:t>
            </a:r>
            <a:endParaRPr lang="ru-RU" dirty="0"/>
          </a:p>
          <a:p>
            <a:r>
              <a:rPr lang="ru-RU" dirty="0"/>
              <a:t>Центр интеллектуальной культуры и спорта «Каисса г. </a:t>
            </a:r>
            <a:r>
              <a:rPr lang="ru-RU" dirty="0" smtClean="0"/>
              <a:t>Москва;</a:t>
            </a:r>
            <a:endParaRPr lang="ru-RU" dirty="0"/>
          </a:p>
          <a:p>
            <a:r>
              <a:rPr lang="ru-RU" dirty="0" smtClean="0"/>
              <a:t>Технопарки </a:t>
            </a:r>
            <a:r>
              <a:rPr lang="ru-RU" dirty="0"/>
              <a:t>«</a:t>
            </a:r>
            <a:r>
              <a:rPr lang="ru-RU" dirty="0" err="1"/>
              <a:t>Кванториум</a:t>
            </a:r>
            <a:r>
              <a:rPr lang="ru-RU" dirty="0"/>
              <a:t>» г. Альметьевска, г. Набережные Челны.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62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49548"/>
            <a:ext cx="9144000" cy="232483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Взаимодействие с центрами </a:t>
            </a:r>
            <a:r>
              <a:rPr lang="ru-RU" sz="3200" dirty="0"/>
              <a:t>цифрового и гуманитарного профилей «Точка роста</a:t>
            </a:r>
            <a:r>
              <a:rPr lang="ru-RU" sz="3200" dirty="0" smtClean="0"/>
              <a:t>»</a:t>
            </a:r>
            <a:r>
              <a:rPr lang="ru-RU" sz="3200" dirty="0"/>
              <a:t> на </a:t>
            </a:r>
            <a:r>
              <a:rPr lang="ru-RU" sz="3200" dirty="0" smtClean="0"/>
              <a:t>базах: </a:t>
            </a:r>
            <a:r>
              <a:rPr lang="ru-RU" sz="3200" dirty="0" err="1" smtClean="0"/>
              <a:t>Тимяшевской</a:t>
            </a:r>
            <a:r>
              <a:rPr lang="ru-RU" sz="3200" dirty="0" smtClean="0"/>
              <a:t> СОШ, </a:t>
            </a:r>
            <a:r>
              <a:rPr lang="ru-RU" sz="3200" dirty="0" err="1" smtClean="0"/>
              <a:t>Шугуровской</a:t>
            </a:r>
            <a:r>
              <a:rPr lang="ru-RU" sz="3200" dirty="0" smtClean="0"/>
              <a:t> СОШ им. В.П. Чкалова, </a:t>
            </a:r>
            <a:r>
              <a:rPr lang="ru-RU" sz="3200" dirty="0" err="1"/>
              <a:t>Староиштирякской</a:t>
            </a:r>
            <a:r>
              <a:rPr lang="ru-RU" sz="3200" dirty="0"/>
              <a:t> </a:t>
            </a:r>
            <a:r>
              <a:rPr lang="ru-RU" sz="3200" dirty="0" smtClean="0"/>
              <a:t>ООШ</a:t>
            </a:r>
            <a:endParaRPr lang="ru-RU" sz="3200" dirty="0"/>
          </a:p>
        </p:txBody>
      </p:sp>
      <p:pic>
        <p:nvPicPr>
          <p:cNvPr id="5" name="Picture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74" y="2653351"/>
            <a:ext cx="2787650" cy="1887183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6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9" y="2730784"/>
            <a:ext cx="2422525" cy="180975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7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963" y="4540535"/>
            <a:ext cx="3113461" cy="198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44" y="4540534"/>
            <a:ext cx="2951536" cy="198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29000"/>
            <a:ext cx="3240360" cy="2257110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3552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Интеграция с межмуниципальными методическими объединениями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79512" y="1721559"/>
            <a:ext cx="8784976" cy="42813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Интеграция между муниципальными объединениями естественно- научного, гуманитарного, художественно- эстетического, физкультурно- спортивного циклов способствует к целостному подходу к вопросам обучения и воспитания, подготовке широко эрудированных и компетентных педагогов.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305" y="4509120"/>
            <a:ext cx="2659337" cy="18910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30" y="4509120"/>
            <a:ext cx="2880320" cy="1891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10" y="4509120"/>
            <a:ext cx="2898068" cy="188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52128"/>
          </a:xfrm>
          <a:noFill/>
        </p:spPr>
        <p:txBody>
          <a:bodyPr>
            <a:normAutofit/>
          </a:bodyPr>
          <a:lstStyle/>
          <a:p>
            <a:r>
              <a:rPr lang="ru-RU" dirty="0" smtClean="0"/>
              <a:t>Нормативно-правовые документы: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772816"/>
            <a:ext cx="9144000" cy="5013176"/>
          </a:xfrm>
        </p:spPr>
        <p:txBody>
          <a:bodyPr>
            <a:normAutofit fontScale="92500"/>
          </a:bodyPr>
          <a:lstStyle/>
          <a:p>
            <a:r>
              <a:rPr lang="ru-RU" sz="3500" dirty="0" smtClean="0"/>
              <a:t>Закон </a:t>
            </a:r>
            <a:r>
              <a:rPr lang="ru-RU" sz="3500" dirty="0"/>
              <a:t>об образовании Российской Федерации (статья Федеральный закон от 29.12.2012 N 273-ФЗ (ред. от 31.07.2020) Статья </a:t>
            </a:r>
            <a:r>
              <a:rPr lang="ru-RU" sz="3500" dirty="0" smtClean="0"/>
              <a:t>76;</a:t>
            </a:r>
            <a:endParaRPr lang="ru-RU" sz="3500" dirty="0"/>
          </a:p>
          <a:p>
            <a:r>
              <a:rPr lang="ru-RU" sz="3500" dirty="0" smtClean="0"/>
              <a:t>Приказ </a:t>
            </a:r>
            <a:r>
              <a:rPr lang="ru-RU" sz="3500" dirty="0"/>
              <a:t>о создании методического объединения;</a:t>
            </a:r>
          </a:p>
          <a:p>
            <a:r>
              <a:rPr lang="ru-RU" sz="3500" dirty="0" smtClean="0"/>
              <a:t>Приказ </a:t>
            </a:r>
            <a:r>
              <a:rPr lang="ru-RU" sz="3500" dirty="0"/>
              <a:t>о назначении на должность руководителя ММО;</a:t>
            </a:r>
          </a:p>
          <a:p>
            <a:r>
              <a:rPr lang="ru-RU" sz="3500" dirty="0" smtClean="0"/>
              <a:t>Положение </a:t>
            </a:r>
            <a:r>
              <a:rPr lang="ru-RU" sz="3500" dirty="0"/>
              <a:t>о ММО;</a:t>
            </a:r>
          </a:p>
          <a:p>
            <a:r>
              <a:rPr lang="ru-RU" sz="3500" dirty="0" smtClean="0"/>
              <a:t>План </a:t>
            </a:r>
            <a:r>
              <a:rPr lang="ru-RU" sz="3500" dirty="0"/>
              <a:t>работы </a:t>
            </a:r>
            <a:r>
              <a:rPr lang="ru-RU" sz="3500" dirty="0" smtClean="0"/>
              <a:t>ММО.</a:t>
            </a:r>
            <a:endParaRPr lang="ru-RU" sz="3500" dirty="0"/>
          </a:p>
          <a:p>
            <a:endParaRPr lang="ru-RU" dirty="0"/>
          </a:p>
        </p:txBody>
      </p:sp>
      <p:sp>
        <p:nvSpPr>
          <p:cNvPr id="2052" name="AutoShape 4" descr="&amp;Vcy;&amp;Ocy;&amp;Zcy;&amp;Rcy;&amp;Acy;&amp;Scy;&amp;Tcy;&amp;Ncy;&amp;Ycy;&amp;IEcy; &amp;Icy;&amp;Zcy;&amp;Mcy;&amp;IEcy;&amp;Ncy;&amp;IEcy;&amp;Ncy;&amp;Icy;&amp;YAcy; &amp;CHcy;&amp;IEcy;&amp;Lcy;&amp;Ocy;&amp;Vcy;&amp;IEcy;&amp;Kcy;&amp;Acy; — &amp;Scy;&amp;tcy;&amp;ucy;&amp;dcy;&amp;ocy;&amp;pcy;&amp;iecy;&amp;d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/>
          <a:lstStyle/>
          <a:p>
            <a:r>
              <a:rPr lang="ru-RU" dirty="0"/>
              <a:t>Сетевое взаимодействие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428133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cs typeface="Times New Roman" panose="02020603050405020304" pitchFamily="18" charset="0"/>
              </a:rPr>
              <a:t>"Мост дружбы" </a:t>
            </a:r>
            <a:r>
              <a:rPr lang="ru-RU" dirty="0" smtClean="0">
                <a:cs typeface="Times New Roman" panose="02020603050405020304" pitchFamily="18" charset="0"/>
              </a:rPr>
              <a:t>- это </a:t>
            </a:r>
            <a:r>
              <a:rPr lang="ru-RU" dirty="0">
                <a:cs typeface="Times New Roman" panose="02020603050405020304" pitchFamily="18" charset="0"/>
              </a:rPr>
              <a:t>программа проекта сетевого взаимодействия </a:t>
            </a:r>
            <a:r>
              <a:rPr lang="ru-RU" dirty="0" smtClean="0">
                <a:cs typeface="Times New Roman" panose="02020603050405020304" pitchFamily="18" charset="0"/>
              </a:rPr>
              <a:t>школ  на </a:t>
            </a:r>
            <a:r>
              <a:rPr lang="ru-RU" dirty="0">
                <a:cs typeface="Times New Roman" panose="02020603050405020304" pitchFamily="18" charset="0"/>
              </a:rPr>
              <a:t>основании модели «Школа-Школа» и дистанционных технологий</a:t>
            </a:r>
            <a:r>
              <a:rPr lang="ru-RU" dirty="0" smtClean="0">
                <a:cs typeface="Times New Roman" panose="02020603050405020304" pitchFamily="18" charset="0"/>
              </a:rPr>
              <a:t>. Успешно реализуется на базах МБОУ «СОШ №10» и «</a:t>
            </a:r>
            <a:r>
              <a:rPr lang="ru-RU" dirty="0" err="1" smtClean="0">
                <a:cs typeface="Times New Roman" panose="02020603050405020304" pitchFamily="18" charset="0"/>
              </a:rPr>
              <a:t>Сарабикуловская</a:t>
            </a:r>
            <a:r>
              <a:rPr lang="ru-RU" dirty="0" smtClean="0">
                <a:cs typeface="Times New Roman" panose="02020603050405020304" pitchFamily="18" charset="0"/>
              </a:rPr>
              <a:t> ООШ»</a:t>
            </a:r>
            <a:endParaRPr lang="ru-RU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15536"/>
            <a:ext cx="4525749" cy="265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5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458847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проведенные </a:t>
            </a:r>
            <a:r>
              <a:rPr lang="ru-RU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проекта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Объект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02"/>
          <a:stretch/>
        </p:blipFill>
        <p:spPr>
          <a:xfrm>
            <a:off x="323528" y="1484784"/>
            <a:ext cx="5491965" cy="32538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995" b="35771"/>
          <a:stretch/>
        </p:blipFill>
        <p:spPr>
          <a:xfrm>
            <a:off x="3802977" y="3333836"/>
            <a:ext cx="4986022" cy="338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86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проведенные в рамках реализации проекта</a:t>
            </a:r>
            <a:endParaRPr lang="ru-RU" dirty="0"/>
          </a:p>
        </p:txBody>
      </p:sp>
      <p:pic>
        <p:nvPicPr>
          <p:cNvPr id="4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5281910" cy="43023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592251"/>
            <a:ext cx="4797893" cy="388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768" y="648447"/>
            <a:ext cx="9144000" cy="2118594"/>
          </a:xfrm>
          <a:noFill/>
        </p:spPr>
        <p:txBody>
          <a:bodyPr>
            <a:normAutofit fontScale="90000"/>
          </a:bodyPr>
          <a:lstStyle/>
          <a:p>
            <a:r>
              <a:rPr lang="ru-RU" sz="3600" dirty="0">
                <a:latin typeface="+mn-lt"/>
              </a:rPr>
              <a:t>П</a:t>
            </a:r>
            <a:r>
              <a:rPr lang="ru-RU" sz="3600" dirty="0" smtClean="0">
                <a:latin typeface="+mn-lt"/>
              </a:rPr>
              <a:t>роекты для учителей: 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«Школьное </a:t>
            </a:r>
            <a:r>
              <a:rPr lang="ru-RU" sz="3600" dirty="0">
                <a:latin typeface="+mn-lt"/>
              </a:rPr>
              <a:t>НГДУ</a:t>
            </a:r>
            <a:r>
              <a:rPr lang="ru-RU" sz="3600" dirty="0" smtClean="0">
                <a:latin typeface="+mn-lt"/>
              </a:rPr>
              <a:t>» - МБОУ «СОШ №5», «</a:t>
            </a:r>
            <a:r>
              <a:rPr lang="ru-RU" sz="3600" dirty="0">
                <a:latin typeface="+mn-lt"/>
              </a:rPr>
              <a:t>Юный геолог» </a:t>
            </a:r>
            <a:r>
              <a:rPr lang="ru-RU" sz="3600" dirty="0" smtClean="0">
                <a:latin typeface="+mn-lt"/>
              </a:rPr>
              <a:t>- МБОУ </a:t>
            </a:r>
            <a:r>
              <a:rPr lang="ru-RU" sz="3600" dirty="0">
                <a:latin typeface="+mn-lt"/>
              </a:rPr>
              <a:t>«СОШ №2», «Юный эколог</a:t>
            </a:r>
            <a:r>
              <a:rPr lang="ru-RU" sz="3600" dirty="0" smtClean="0">
                <a:latin typeface="+mn-lt"/>
              </a:rPr>
              <a:t>» - </a:t>
            </a:r>
            <a:r>
              <a:rPr lang="ru-RU" sz="3600" dirty="0">
                <a:latin typeface="+mn-lt"/>
              </a:rPr>
              <a:t>«</a:t>
            </a:r>
            <a:r>
              <a:rPr lang="ru-RU" sz="3600" dirty="0" err="1">
                <a:latin typeface="+mn-lt"/>
              </a:rPr>
              <a:t>Сугушлинская</a:t>
            </a:r>
            <a:r>
              <a:rPr lang="ru-RU" sz="3600" dirty="0">
                <a:latin typeface="+mn-lt"/>
              </a:rPr>
              <a:t> ООШ», «</a:t>
            </a:r>
            <a:r>
              <a:rPr lang="tt-RU" sz="3600" dirty="0">
                <a:latin typeface="+mn-lt"/>
              </a:rPr>
              <a:t>Куакбашская ООШ</a:t>
            </a:r>
            <a:r>
              <a:rPr lang="ru-RU" sz="3600" dirty="0">
                <a:latin typeface="+mn-lt"/>
              </a:rPr>
              <a:t>». </a:t>
            </a: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" t="22276" r="41589" b="22836"/>
          <a:stretch>
            <a:fillRect/>
          </a:stretch>
        </p:blipFill>
        <p:spPr bwMode="auto">
          <a:xfrm>
            <a:off x="1030140" y="2986789"/>
            <a:ext cx="2533748" cy="16712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96952"/>
            <a:ext cx="2525650" cy="16712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90" y="4660620"/>
            <a:ext cx="2529698" cy="15609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55723"/>
            <a:ext cx="2525650" cy="15609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1" r="10559" b="16338"/>
          <a:stretch>
            <a:fillRect/>
          </a:stretch>
        </p:blipFill>
        <p:spPr bwMode="auto">
          <a:xfrm>
            <a:off x="6084168" y="2986789"/>
            <a:ext cx="2232248" cy="3242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61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036496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Межрегиональное взаимодействие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51520" y="1563943"/>
            <a:ext cx="889248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/>
              <a:t>Эффективно </a:t>
            </a:r>
            <a:r>
              <a:rPr lang="ru-RU" sz="3000" dirty="0"/>
              <a:t>взаимодействуют ММО педагогических работников Самарской области, Республики Чувашии, Башкортостана, г. Москвы. </a:t>
            </a:r>
          </a:p>
        </p:txBody>
      </p:sp>
      <p:pic>
        <p:nvPicPr>
          <p:cNvPr id="4" name="Picture 3" descr="E:\ВСЕ  ДЛЯ  ВЫСТУПЛЕНИЯ\ФОРУМ_29_ноября (1)\ФОРУМ_29_ноября\DSC_00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872304"/>
            <a:ext cx="2560325" cy="1889763"/>
          </a:xfrm>
          <a:prstGeom prst="rect">
            <a:avLst/>
          </a:prstGeom>
          <a:noFill/>
        </p:spPr>
      </p:pic>
      <p:pic>
        <p:nvPicPr>
          <p:cNvPr id="6" name="Picture 7" descr="E:\ВСЕ  ДЛЯ  ВЫСТУПЛЕНИЯ\ФОРУМ_29_ноября (1)\ФОРУМ_29_ноября\DSC_0093.JPG"/>
          <p:cNvPicPr>
            <a:picLocks noChangeAspect="1" noChangeArrowheads="1"/>
          </p:cNvPicPr>
          <p:nvPr/>
        </p:nvPicPr>
        <p:blipFill rotWithShape="1">
          <a:blip r:embed="rId3" cstate="print"/>
          <a:srcRect t="9211"/>
          <a:stretch/>
        </p:blipFill>
        <p:spPr bwMode="auto">
          <a:xfrm rot="1132442">
            <a:off x="5590819" y="3625786"/>
            <a:ext cx="2861559" cy="1861007"/>
          </a:xfrm>
          <a:prstGeom prst="rect">
            <a:avLst/>
          </a:prstGeom>
          <a:noFill/>
        </p:spPr>
      </p:pic>
      <p:pic>
        <p:nvPicPr>
          <p:cNvPr id="7" name="Picture 8" descr="E:\ВСЕ  ДЛЯ  ВЫСТУПЛЕНИЯ\ФОРУМ_29_ноября (1)\ФОРУМ_29_ноября\DSC_0105.JPG"/>
          <p:cNvPicPr>
            <a:picLocks noChangeAspect="1" noChangeArrowheads="1"/>
          </p:cNvPicPr>
          <p:nvPr/>
        </p:nvPicPr>
        <p:blipFill rotWithShape="1">
          <a:blip r:embed="rId4" cstate="print"/>
          <a:srcRect t="7406"/>
          <a:stretch/>
        </p:blipFill>
        <p:spPr bwMode="auto">
          <a:xfrm>
            <a:off x="1835696" y="4842520"/>
            <a:ext cx="2664296" cy="1919547"/>
          </a:xfrm>
          <a:prstGeom prst="rect">
            <a:avLst/>
          </a:prstGeom>
          <a:noFill/>
        </p:spPr>
      </p:pic>
      <p:pic>
        <p:nvPicPr>
          <p:cNvPr id="8" name="Picture 9" descr="E:\ВСЕ  ДЛЯ  ВЫСТУПЛЕНИЯ\ФОРУМ_29_ноября (1)\ФОРУМ_29_ноября\DSC_00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38422">
            <a:off x="963629" y="3445918"/>
            <a:ext cx="2960115" cy="1915368"/>
          </a:xfrm>
          <a:prstGeom prst="rect">
            <a:avLst/>
          </a:prstGeom>
          <a:noFill/>
        </p:spPr>
      </p:pic>
      <p:pic>
        <p:nvPicPr>
          <p:cNvPr id="10" name="Picture 6" descr="E:\ВСЕ  ДЛЯ  ВЫСТУПЛЕНИЯ\ФОРУМ_29_ноября (1)\ФОРУМ_29_ноября\DSC_0087.JPG"/>
          <p:cNvPicPr>
            <a:picLocks noChangeAspect="1" noChangeArrowheads="1"/>
          </p:cNvPicPr>
          <p:nvPr/>
        </p:nvPicPr>
        <p:blipFill rotWithShape="1">
          <a:blip r:embed="rId6" cstate="print"/>
          <a:srcRect r="11014"/>
          <a:stretch/>
        </p:blipFill>
        <p:spPr bwMode="auto">
          <a:xfrm>
            <a:off x="3779912" y="3242110"/>
            <a:ext cx="1832632" cy="1699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074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Международное взаимодействие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014" y="1475965"/>
            <a:ext cx="8978164" cy="129614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Успешно реализуется проект </a:t>
            </a:r>
            <a:r>
              <a:rPr lang="ru-RU" dirty="0"/>
              <a:t>«Культурный обмен» </a:t>
            </a:r>
            <a:r>
              <a:rPr lang="ru-RU" dirty="0" smtClean="0"/>
              <a:t>на базе МБОУ «Гимназия №11».</a:t>
            </a:r>
            <a:endParaRPr lang="ru-RU" dirty="0"/>
          </a:p>
        </p:txBody>
      </p:sp>
      <p:pic>
        <p:nvPicPr>
          <p:cNvPr id="4" name="Picture 2" descr="E:\ВСЕ  ДЛЯ  ВЫСТУПЛЕНИЯ\ФОРУМ_29_ноября (1)\гульн. тагировна\гульн. тагировна\20190617_174152.jpg"/>
          <p:cNvPicPr>
            <a:picLocks noChangeAspect="1" noChangeArrowheads="1"/>
          </p:cNvPicPr>
          <p:nvPr/>
        </p:nvPicPr>
        <p:blipFill rotWithShape="1">
          <a:blip r:embed="rId2" cstate="print"/>
          <a:srcRect l="5982"/>
          <a:stretch/>
        </p:blipFill>
        <p:spPr bwMode="auto">
          <a:xfrm rot="5400000">
            <a:off x="3137471" y="3598416"/>
            <a:ext cx="2504918" cy="1940116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0" t="20233" r="18559" b="1"/>
          <a:stretch/>
        </p:blipFill>
        <p:spPr>
          <a:xfrm>
            <a:off x="1049356" y="4544093"/>
            <a:ext cx="2418455" cy="1870164"/>
          </a:xfrm>
          <a:prstGeom prst="rect">
            <a:avLst/>
          </a:prstGeom>
        </p:spPr>
      </p:pic>
      <p:pic>
        <p:nvPicPr>
          <p:cNvPr id="6" name="Picture 2" descr="E:\ВСЕ  ДЛЯ  ВЫСТУПЛЕНИЯ\ФОРУМ_29_ноября (1)\Г.Т\Г.Т\IMG-20191020-WA0020.jpg"/>
          <p:cNvPicPr>
            <a:picLocks noChangeAspect="1" noChangeArrowheads="1"/>
          </p:cNvPicPr>
          <p:nvPr/>
        </p:nvPicPr>
        <p:blipFill rotWithShape="1">
          <a:blip r:embed="rId4" cstate="print"/>
          <a:srcRect t="23066"/>
          <a:stretch/>
        </p:blipFill>
        <p:spPr bwMode="auto">
          <a:xfrm>
            <a:off x="835919" y="2775785"/>
            <a:ext cx="2631892" cy="1804730"/>
          </a:xfrm>
          <a:prstGeom prst="rect">
            <a:avLst/>
          </a:prstGeom>
          <a:noFill/>
        </p:spPr>
      </p:pic>
      <p:pic>
        <p:nvPicPr>
          <p:cNvPr id="7" name="Picture 3" descr="E:\ВСЕ  ДЛЯ  ВЫСТУПЛЕНИЯ\ФОРУМ_29_ноября (1)\Г.Т\Г.Т\257719390_33741.jpg"/>
          <p:cNvPicPr>
            <a:picLocks noChangeAspect="1" noChangeArrowheads="1"/>
          </p:cNvPicPr>
          <p:nvPr/>
        </p:nvPicPr>
        <p:blipFill rotWithShape="1">
          <a:blip r:embed="rId5" cstate="print"/>
          <a:srcRect t="16561" b="18975"/>
          <a:stretch/>
        </p:blipFill>
        <p:spPr bwMode="auto">
          <a:xfrm>
            <a:off x="5340019" y="2770296"/>
            <a:ext cx="2904727" cy="1903100"/>
          </a:xfrm>
          <a:prstGeom prst="rect">
            <a:avLst/>
          </a:prstGeom>
          <a:noFill/>
        </p:spPr>
      </p:pic>
      <p:pic>
        <p:nvPicPr>
          <p:cNvPr id="8" name="Picture 5" descr="E:\ВСЕ  ДЛЯ  ВЫСТУПЛЕНИЯ\ФОРУМ_29_ноября (1)\Г.Т\Г.Т\IMG-20191022-WA0031.jpg"/>
          <p:cNvPicPr>
            <a:picLocks noChangeAspect="1" noChangeArrowheads="1"/>
          </p:cNvPicPr>
          <p:nvPr/>
        </p:nvPicPr>
        <p:blipFill rotWithShape="1">
          <a:blip r:embed="rId6" cstate="print"/>
          <a:srcRect l="14933" t="26796" r="18108" b="13696"/>
          <a:stretch/>
        </p:blipFill>
        <p:spPr bwMode="auto">
          <a:xfrm>
            <a:off x="5359987" y="4672702"/>
            <a:ext cx="2716335" cy="1671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297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504056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000" dirty="0"/>
              <a:t>У</a:t>
            </a:r>
            <a:r>
              <a:rPr lang="ru-RU" sz="3000" dirty="0" smtClean="0"/>
              <a:t>чащимся и учителям гимназии </a:t>
            </a:r>
            <a:r>
              <a:rPr lang="ru-RU" sz="3000" dirty="0"/>
              <a:t>№11 была предоставлена возможность на непосредственное живое общение с учениками и учителями из Германии, Казахстана, Франции, </a:t>
            </a:r>
            <a:r>
              <a:rPr lang="ru-RU" sz="3000" dirty="0" smtClean="0"/>
              <a:t>Москвы для знакомства  </a:t>
            </a:r>
            <a:r>
              <a:rPr lang="ru-RU" sz="3000" dirty="0"/>
              <a:t>с их  национальными традициями и культурой.</a:t>
            </a:r>
          </a:p>
        </p:txBody>
      </p:sp>
      <p:pic>
        <p:nvPicPr>
          <p:cNvPr id="4" name="Picture 2" descr="E:\ВСЕ  ДЛЯ  ВЫСТУПЛЕНИЯ\ФОРУМ_29_ноября (1)\Г.Т\Г.Т\IMG-20191022-WA0046.jpg"/>
          <p:cNvPicPr>
            <a:picLocks noChangeAspect="1" noChangeArrowheads="1"/>
          </p:cNvPicPr>
          <p:nvPr/>
        </p:nvPicPr>
        <p:blipFill rotWithShape="1">
          <a:blip r:embed="rId2" cstate="print"/>
          <a:srcRect t="6984" r="9884" b="23319"/>
          <a:stretch/>
        </p:blipFill>
        <p:spPr bwMode="auto">
          <a:xfrm>
            <a:off x="1475656" y="3140968"/>
            <a:ext cx="3244539" cy="1656184"/>
          </a:xfrm>
          <a:prstGeom prst="rect">
            <a:avLst/>
          </a:prstGeom>
          <a:noFill/>
        </p:spPr>
      </p:pic>
      <p:pic>
        <p:nvPicPr>
          <p:cNvPr id="6" name="Picture 4" descr="C:\Users\User\Desktop\проекты\IMG-20191023-WA0063.jpg"/>
          <p:cNvPicPr>
            <a:picLocks noChangeAspect="1" noChangeArrowheads="1"/>
          </p:cNvPicPr>
          <p:nvPr/>
        </p:nvPicPr>
        <p:blipFill rotWithShape="1">
          <a:blip r:embed="rId3" cstate="print"/>
          <a:srcRect t="33811"/>
          <a:stretch/>
        </p:blipFill>
        <p:spPr bwMode="auto">
          <a:xfrm>
            <a:off x="4686837" y="3025467"/>
            <a:ext cx="3011940" cy="1904008"/>
          </a:xfrm>
          <a:prstGeom prst="rect">
            <a:avLst/>
          </a:prstGeom>
          <a:noFill/>
        </p:spPr>
      </p:pic>
      <p:pic>
        <p:nvPicPr>
          <p:cNvPr id="7" name="Picture 6" descr="E:\ВСЕ  ДЛЯ  ВЫСТУПЛЕНИЯ\ФОРУМ_29_ноября (1)\Г.Т\Г.Т\IMG-20191023-WA00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8069" y="4772134"/>
            <a:ext cx="2678155" cy="1842195"/>
          </a:xfrm>
          <a:prstGeom prst="rect">
            <a:avLst/>
          </a:prstGeom>
          <a:noFill/>
        </p:spPr>
      </p:pic>
      <p:pic>
        <p:nvPicPr>
          <p:cNvPr id="5" name="Picture 3" descr="C:\Users\User\Desktop\проекты\IMG-20191024-WA0084.jpg"/>
          <p:cNvPicPr>
            <a:picLocks noChangeAspect="1" noChangeArrowheads="1"/>
          </p:cNvPicPr>
          <p:nvPr/>
        </p:nvPicPr>
        <p:blipFill rotWithShape="1">
          <a:blip r:embed="rId5" cstate="print"/>
          <a:srcRect t="26471"/>
          <a:stretch/>
        </p:blipFill>
        <p:spPr bwMode="auto">
          <a:xfrm>
            <a:off x="4192734" y="4691893"/>
            <a:ext cx="3506044" cy="19054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606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122"/>
            <a:ext cx="4608512" cy="633625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254" y="533392"/>
            <a:ext cx="4443250" cy="627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1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080120"/>
          </a:xfrm>
          <a:noFill/>
        </p:spPr>
        <p:txBody>
          <a:bodyPr/>
          <a:lstStyle/>
          <a:p>
            <a:r>
              <a:rPr lang="ru-RU" dirty="0" smtClean="0"/>
              <a:t>Приоритетное направление: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52464"/>
            <a:ext cx="8208912" cy="501317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Содействие </a:t>
            </a:r>
            <a:r>
              <a:rPr lang="ru-RU" dirty="0"/>
              <a:t>развитию профессиональной компетентности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и формирование их профессиональной готовности к реализации федеральных государственных стандартов общего образования и к работе в условиях введения профессиональных стандартов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05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43000"/>
          </a:xfrm>
          <a:noFill/>
        </p:spPr>
        <p:txBody>
          <a:bodyPr/>
          <a:lstStyle/>
          <a:p>
            <a:r>
              <a:rPr lang="tt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1680"/>
            <a:ext cx="9144000" cy="501317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участие </a:t>
            </a:r>
            <a:r>
              <a:rPr lang="ru-RU" dirty="0"/>
              <a:t>в реализации </a:t>
            </a:r>
            <a:r>
              <a:rPr lang="ru-RU" dirty="0" smtClean="0"/>
              <a:t> мероприятий, </a:t>
            </a:r>
            <a:r>
              <a:rPr lang="ru-RU" dirty="0"/>
              <a:t>обозначенных в национальном проекте «Образование</a:t>
            </a:r>
            <a:r>
              <a:rPr lang="ru-RU" dirty="0" smtClean="0"/>
              <a:t>»;</a:t>
            </a:r>
            <a:endParaRPr lang="ru-RU" dirty="0"/>
          </a:p>
          <a:p>
            <a:r>
              <a:rPr lang="ru-RU" dirty="0" smtClean="0"/>
              <a:t>содействие </a:t>
            </a:r>
            <a:r>
              <a:rPr lang="ru-RU" dirty="0"/>
              <a:t>в развитии творческого потенциала и профессионально- личностного роста педагогических работников;</a:t>
            </a:r>
          </a:p>
          <a:p>
            <a:r>
              <a:rPr lang="ru-RU" dirty="0" smtClean="0"/>
              <a:t>удовлетворение </a:t>
            </a:r>
            <a:r>
              <a:rPr lang="ru-RU" dirty="0"/>
              <a:t>их учебно- методических, информационных, образовательных потребностей</a:t>
            </a:r>
            <a:r>
              <a:rPr lang="ru-RU" dirty="0" smtClean="0"/>
              <a:t>;</a:t>
            </a:r>
          </a:p>
          <a:p>
            <a:r>
              <a:rPr lang="ru-RU" dirty="0"/>
              <a:t>выявление общеобразовательных организаций со стабильно низкими результатами, разработка и реализация комплекса мер, направленных на создание условий для получения в них качественного образования</a:t>
            </a:r>
            <a:r>
              <a:rPr lang="ru-RU" dirty="0" smtClean="0"/>
              <a:t>;</a:t>
            </a:r>
          </a:p>
          <a:p>
            <a:r>
              <a:rPr lang="ru-RU" dirty="0"/>
              <a:t>сопровождение инновационной деятельности, развитие социального партнерства для решения актуальных проблем образования и развития муниципальной системы образования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методическое </a:t>
            </a:r>
            <a:r>
              <a:rPr lang="ru-RU" dirty="0"/>
              <a:t>сопровождение педагогических работников в условиях реализации ФГОС ООО, мониторинг результативности профессиональной деятельности </a:t>
            </a:r>
            <a:r>
              <a:rPr lang="ru-RU" dirty="0" smtClean="0"/>
              <a:t>педагога</a:t>
            </a:r>
            <a:r>
              <a:rPr lang="ru-RU" dirty="0"/>
              <a:t>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969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52128"/>
          </a:xfrm>
          <a:noFill/>
        </p:spPr>
        <p:txBody>
          <a:bodyPr/>
          <a:lstStyle/>
          <a:p>
            <a:r>
              <a:rPr lang="ru-RU" dirty="0" err="1" smtClean="0"/>
              <a:t>Диагностико</a:t>
            </a:r>
            <a:r>
              <a:rPr lang="ru-RU" dirty="0" smtClean="0"/>
              <a:t>-аналитическая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мониторинг </a:t>
            </a:r>
            <a:r>
              <a:rPr lang="ru-RU" dirty="0"/>
              <a:t>профессиональных и информационных потребностей учителей;</a:t>
            </a:r>
          </a:p>
          <a:p>
            <a:r>
              <a:rPr lang="ru-RU" dirty="0" smtClean="0"/>
              <a:t>изучение </a:t>
            </a:r>
            <a:r>
              <a:rPr lang="ru-RU" dirty="0"/>
              <a:t>и анализ состояния результатов методической работы, определение направлений её совершенствования;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базы данных о педагогических работниках;</a:t>
            </a:r>
          </a:p>
          <a:p>
            <a:r>
              <a:rPr lang="ru-RU" dirty="0" smtClean="0"/>
              <a:t>выявление </a:t>
            </a:r>
            <a:r>
              <a:rPr lang="ru-RU" dirty="0"/>
              <a:t>затруднений дидактического и методического характера в образовательном процессе</a:t>
            </a:r>
            <a:r>
              <a:rPr lang="ru-RU" dirty="0" smtClean="0"/>
              <a:t>;</a:t>
            </a:r>
          </a:p>
          <a:p>
            <a:r>
              <a:rPr lang="tt-RU" dirty="0"/>
              <a:t>с</a:t>
            </a:r>
            <a:r>
              <a:rPr lang="tt-RU" dirty="0" smtClean="0"/>
              <a:t>бор и обработка информа</a:t>
            </a:r>
            <a:r>
              <a:rPr lang="ru-RU" dirty="0" err="1" smtClean="0"/>
              <a:t>ции</a:t>
            </a:r>
            <a:r>
              <a:rPr lang="ru-RU" dirty="0" smtClean="0"/>
              <a:t> о результатах учебно- воспитательной работы;</a:t>
            </a:r>
            <a:endParaRPr lang="ru-RU" dirty="0"/>
          </a:p>
          <a:p>
            <a:r>
              <a:rPr lang="ru-RU" dirty="0" smtClean="0"/>
              <a:t>изучение</a:t>
            </a:r>
            <a:r>
              <a:rPr lang="ru-RU" dirty="0"/>
              <a:t>, обобщение и распространение передового педагогического опыта.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376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008112"/>
          </a:xfrm>
          <a:noFill/>
        </p:spPr>
        <p:txBody>
          <a:bodyPr>
            <a:normAutofit/>
          </a:bodyPr>
          <a:lstStyle/>
          <a:p>
            <a:r>
              <a:rPr lang="ru-RU" dirty="0"/>
              <a:t>Информационно- </a:t>
            </a:r>
            <a:r>
              <a:rPr lang="ru-RU" dirty="0" smtClean="0"/>
              <a:t>методическая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08165"/>
            <a:ext cx="9144000" cy="4896544"/>
          </a:xfrm>
        </p:spPr>
        <p:txBody>
          <a:bodyPr>
            <a:normAutofit/>
          </a:bodyPr>
          <a:lstStyle/>
          <a:p>
            <a:r>
              <a:rPr lang="ru-RU" dirty="0" smtClean="0"/>
              <a:t>формирование </a:t>
            </a:r>
            <a:r>
              <a:rPr lang="ru-RU" dirty="0"/>
              <a:t>банка педагогической информации;</a:t>
            </a:r>
          </a:p>
          <a:p>
            <a:r>
              <a:rPr lang="ru-RU" dirty="0" smtClean="0"/>
              <a:t>ознакомление </a:t>
            </a:r>
            <a:r>
              <a:rPr lang="ru-RU" dirty="0"/>
              <a:t>педагогического коллектива с новинками методической литературы на бумажных и электронных носителях;</a:t>
            </a:r>
          </a:p>
          <a:p>
            <a:r>
              <a:rPr lang="ru-RU" dirty="0" smtClean="0"/>
              <a:t>ознакомление </a:t>
            </a:r>
            <a:r>
              <a:rPr lang="ru-RU" dirty="0"/>
              <a:t>педагогических работников с опытом инновационной деятельности учителей района.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142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864096"/>
          </a:xfrm>
          <a:noFill/>
        </p:spPr>
        <p:txBody>
          <a:bodyPr>
            <a:noAutofit/>
          </a:bodyPr>
          <a:lstStyle/>
          <a:p>
            <a:r>
              <a:rPr lang="ru-RU" sz="3600" dirty="0"/>
              <a:t>Организационно- </a:t>
            </a:r>
            <a:r>
              <a:rPr lang="ru-RU" sz="3600" dirty="0" smtClean="0"/>
              <a:t>методическая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08518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изучение </a:t>
            </a:r>
            <a:r>
              <a:rPr lang="ru-RU" dirty="0"/>
              <a:t>запросов, методическое сопровождение и оказание практической помощи учителям в период подготовки к аттестации, в </a:t>
            </a:r>
            <a:r>
              <a:rPr lang="ru-RU" dirty="0" err="1"/>
              <a:t>межаттестационные</a:t>
            </a:r>
            <a:r>
              <a:rPr lang="ru-RU" dirty="0"/>
              <a:t> периоды;</a:t>
            </a:r>
          </a:p>
          <a:p>
            <a:r>
              <a:rPr lang="ru-RU" dirty="0" smtClean="0"/>
              <a:t>прогнозирование</a:t>
            </a:r>
            <a:r>
              <a:rPr lang="ru-RU" dirty="0"/>
              <a:t>, планирование и организация повышения квалификации и профессиональной подготовки учителей, оказание им информационно-методической помощи в системе непрерывного образования</a:t>
            </a:r>
            <a:r>
              <a:rPr lang="ru-RU" dirty="0" smtClean="0"/>
              <a:t>;</a:t>
            </a:r>
          </a:p>
          <a:p>
            <a:r>
              <a:rPr lang="ru-RU" dirty="0"/>
              <a:t>о</a:t>
            </a:r>
            <a:r>
              <a:rPr lang="ru-RU" dirty="0" smtClean="0"/>
              <a:t>рганизация работы методических объединений;</a:t>
            </a:r>
          </a:p>
          <a:p>
            <a:r>
              <a:rPr lang="ru-RU" dirty="0" smtClean="0"/>
              <a:t>подготовка </a:t>
            </a:r>
            <a:r>
              <a:rPr lang="ru-RU" dirty="0"/>
              <a:t>и проведение научно-практических конференций, конкурсов и фестивалей профессионального педагогического мастерства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участие </a:t>
            </a:r>
            <a:r>
              <a:rPr lang="ru-RU" dirty="0"/>
              <a:t>в организации и проведении конференций исследовательских работ учащихся школы.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756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9816"/>
            <a:ext cx="9144000" cy="1143000"/>
          </a:xfrm>
          <a:noFill/>
        </p:spPr>
        <p:txBody>
          <a:bodyPr>
            <a:normAutofit/>
          </a:bodyPr>
          <a:lstStyle/>
          <a:p>
            <a:r>
              <a:rPr lang="ru-RU" sz="4000" dirty="0"/>
              <a:t>Консультационная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>
            <a:normAutofit fontScale="92500"/>
          </a:bodyPr>
          <a:lstStyle/>
          <a:p>
            <a:r>
              <a:rPr lang="ru-RU" sz="3500" dirty="0" smtClean="0"/>
              <a:t>организация </a:t>
            </a:r>
            <a:r>
              <a:rPr lang="ru-RU" sz="3500" dirty="0"/>
              <a:t>консультационной работы для учителей - предметников по вопросам методической работы;</a:t>
            </a:r>
          </a:p>
          <a:p>
            <a:r>
              <a:rPr lang="ru-RU" sz="3500" dirty="0" smtClean="0"/>
              <a:t>организация </a:t>
            </a:r>
            <a:r>
              <a:rPr lang="ru-RU" sz="3500" dirty="0"/>
              <a:t>консультационной работы учителей, участников различных конкурсов профессионального мастерства, конференций;</a:t>
            </a:r>
          </a:p>
          <a:p>
            <a:r>
              <a:rPr lang="ru-RU" sz="3500" dirty="0" smtClean="0"/>
              <a:t>консультирование </a:t>
            </a:r>
            <a:r>
              <a:rPr lang="ru-RU" sz="3500" dirty="0"/>
              <a:t>педагогического коллектива школы по различным вопросам образования.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666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2710</TotalTime>
  <Words>757</Words>
  <Application>Microsoft Office PowerPoint</Application>
  <PresentationFormat>Экран (4:3)</PresentationFormat>
  <Paragraphs>67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Специальное оформление</vt:lpstr>
      <vt:lpstr>ФОРМЫ ПРОФЕССИОНАЛЬНОГО ВЗАИМОДЕЙСТВИЯ ПЕДАГОГИЧЕСКИХ РАБОТНИКОВ ПО ПОВЫШЕНИЮ МЕТОДИЧЕСКОГО МАСТЕРСТВА В РАМКАХ МУНИЦИПАЛЬНЫХ И ШКОЛЬНЫХ МЕТОДИЧЕСКИХ ОБЪЕДИНЕНИЙ</vt:lpstr>
      <vt:lpstr>Нормативно-правовые документы: </vt:lpstr>
      <vt:lpstr>Презентация PowerPoint</vt:lpstr>
      <vt:lpstr>Приоритетное направление:</vt:lpstr>
      <vt:lpstr>Задачи:</vt:lpstr>
      <vt:lpstr>Диагностико-аналитическая</vt:lpstr>
      <vt:lpstr>Информационно- методическая</vt:lpstr>
      <vt:lpstr>Организационно- методическая</vt:lpstr>
      <vt:lpstr>Консультационная</vt:lpstr>
      <vt:lpstr>Заседания муниципальных методических объединений</vt:lpstr>
      <vt:lpstr>Открытые уроки, мероприятия,  мастер-классы</vt:lpstr>
      <vt:lpstr>Участие педагогов в профессиональных и творческих конкурсах: «Учитель года», «Учитель здоровья России», «Сердце отдаю детям», «Воспитать человека», «Учитель года по курсу ОБЖ», «Лучший школьный библиотекарь», «Педагог-психолог» и др.</vt:lpstr>
      <vt:lpstr>Парад  муниципальных методических объединений педагогических работников</vt:lpstr>
      <vt:lpstr>Методические разработки  </vt:lpstr>
      <vt:lpstr>Подготовка публикаций</vt:lpstr>
      <vt:lpstr>Презентация PowerPoint</vt:lpstr>
      <vt:lpstr>Взаимодействие с ведомственными организациями</vt:lpstr>
      <vt:lpstr>Взаимодействие с центрами цифрового и гуманитарного профилей «Точка роста» на базах: Тимяшевской СОШ, Шугуровской СОШ им. В.П. Чкалова, Староиштирякской ООШ</vt:lpstr>
      <vt:lpstr>Интеграция с межмуниципальными методическими объединениями</vt:lpstr>
      <vt:lpstr>Сетевое взаимодействие </vt:lpstr>
      <vt:lpstr>Мероприятия, проведенные в рамках реализации проекта </vt:lpstr>
      <vt:lpstr>Мероприятия, проведенные в рамках реализации проекта</vt:lpstr>
      <vt:lpstr>Проекты для учителей:  «Школьное НГДУ» - МБОУ «СОШ №5», «Юный геолог» - МБОУ «СОШ №2», «Юный эколог» - «Сугушлинская ООШ», «Куакбашская ООШ». </vt:lpstr>
      <vt:lpstr>Межрегиональное взаимодействие</vt:lpstr>
      <vt:lpstr>Международное взаимодействие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Admin</cp:lastModifiedBy>
  <cp:revision>137</cp:revision>
  <dcterms:created xsi:type="dcterms:W3CDTF">2009-01-08T12:15:48Z</dcterms:created>
  <dcterms:modified xsi:type="dcterms:W3CDTF">2020-10-26T12:03:19Z</dcterms:modified>
</cp:coreProperties>
</file>