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4"/>
  </p:notesMasterIdLst>
  <p:sldIdLst>
    <p:sldId id="256" r:id="rId3"/>
    <p:sldId id="306" r:id="rId4"/>
    <p:sldId id="308" r:id="rId5"/>
    <p:sldId id="311" r:id="rId6"/>
    <p:sldId id="314" r:id="rId7"/>
    <p:sldId id="309" r:id="rId8"/>
    <p:sldId id="315" r:id="rId9"/>
    <p:sldId id="312" r:id="rId10"/>
    <p:sldId id="323" r:id="rId11"/>
    <p:sldId id="325" r:id="rId12"/>
    <p:sldId id="327" r:id="rId13"/>
    <p:sldId id="316" r:id="rId14"/>
    <p:sldId id="317" r:id="rId15"/>
    <p:sldId id="319" r:id="rId16"/>
    <p:sldId id="318" r:id="rId17"/>
    <p:sldId id="321" r:id="rId18"/>
    <p:sldId id="305" r:id="rId19"/>
    <p:sldId id="328" r:id="rId20"/>
    <p:sldId id="329" r:id="rId21"/>
    <p:sldId id="330" r:id="rId22"/>
    <p:sldId id="322" r:id="rId23"/>
  </p:sldIdLst>
  <p:sldSz cx="9144000" cy="6858000" type="screen4x3"/>
  <p:notesSz cx="6858000" cy="994727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E5FB"/>
    <a:srgbClr val="BEDBFA"/>
    <a:srgbClr val="AC249C"/>
    <a:srgbClr val="FF9999"/>
    <a:srgbClr val="A316A6"/>
    <a:srgbClr val="DD23E1"/>
    <a:srgbClr val="0099FF"/>
    <a:srgbClr val="00CC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32" y="-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58D26-BE19-4BA2-B019-E13DC1825319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7F85D-75A5-4632-ACDF-068D1030BD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912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25602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7524329" y="1412776"/>
            <a:ext cx="1619671" cy="642283"/>
          </a:xfrm>
          <a:prstGeom prst="rect">
            <a:avLst/>
          </a:prstGeom>
          <a:noFill/>
        </p:spPr>
      </p:pic>
      <p:pic>
        <p:nvPicPr>
          <p:cNvPr id="25603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0" y="1268760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3285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804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86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5508104" y="44624"/>
            <a:ext cx="1475655" cy="585173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2555776" y="-27384"/>
            <a:ext cx="1944216" cy="66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654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  <a:solidFill>
            <a:schemeClr val="bg1"/>
          </a:solidFill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6012160" y="44625"/>
            <a:ext cx="971599" cy="385288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3131840" y="-27383"/>
            <a:ext cx="1368152" cy="46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106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1901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8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5784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3515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1291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366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  <p:pic>
        <p:nvPicPr>
          <p:cNvPr id="7" name="Picture 2" descr="Флаг 100 лет ТАССР – купить в Казани, цена 900 руб., дата ..."/>
          <p:cNvPicPr>
            <a:picLocks noChangeAspect="1" noChangeArrowheads="1"/>
          </p:cNvPicPr>
          <p:nvPr userDrawn="1"/>
        </p:nvPicPr>
        <p:blipFill>
          <a:blip r:embed="rId2" cstate="print"/>
          <a:srcRect l="21000" t="25130" r="18101" b="26705"/>
          <a:stretch>
            <a:fillRect/>
          </a:stretch>
        </p:blipFill>
        <p:spPr bwMode="auto">
          <a:xfrm>
            <a:off x="7914673" y="1340768"/>
            <a:ext cx="1229327" cy="487491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142" t="5478" r="4725" b="12349"/>
          <a:stretch>
            <a:fillRect/>
          </a:stretch>
        </p:blipFill>
        <p:spPr bwMode="auto">
          <a:xfrm>
            <a:off x="0" y="1196752"/>
            <a:ext cx="1475656" cy="503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7789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6249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8699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648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840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174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52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6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5430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743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257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4AC259-EBD3-4477-8ED1-9C4E8D32F78F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C2C70-2A90-47DD-B4C7-2A4AE87F336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107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03"/>
            <a:ext cx="9144000" cy="68401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D1EDC-A2B1-4467-8D3F-4DFD9B83CAD8}" type="datetimeFigureOut">
              <a:rPr lang="uk-UA" smtClean="0"/>
              <a:pPr/>
              <a:t>26.10.2020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570F2-E200-4629-A09A-B32E2C0D788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539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37" y="2357430"/>
            <a:ext cx="9136863" cy="2224268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Внедрение инновационных форм методической работы как средство повышения профессиональной и социальной активности педагогического сообщества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uk-UA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36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atrix\AppData\Local\Temp\Rar$DIa0.813\6cd7779d4bfe308f972e225cacac3db6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5220072" cy="367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atrix\AppData\Local\Temp\Rar$DIa0.337\ea4051e998ecb31acd9e6ae778780bc7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741" y="3212976"/>
            <a:ext cx="5578698" cy="345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528184" y="692696"/>
            <a:ext cx="35741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«Правильно выбранные методы даже в руках не                                          очень одарённого человека могут многое дать, неудачные же методы не помогут и гениальному учёному». </a:t>
            </a:r>
            <a:br>
              <a:rPr lang="ru-RU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И. П. Павлов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42284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072494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Активные формы работы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5000660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Научно-теоретические конференции и педагогические чтения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Симпозиум</a:t>
            </a: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Дискуссия</a:t>
            </a: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Мозговой штурм</a:t>
            </a: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Лекция с применением техники обратной связи</a:t>
            </a: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Выставки – ярмарки педагогических идей, аукцион</a:t>
            </a: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Кейс – метод</a:t>
            </a: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Лекция «вопрос – ответ»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05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85860"/>
            <a:ext cx="8858312" cy="53578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Брифинг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мероприятие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ходе которого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присутствующих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организатором доводится некая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 descr="C:\Users\Matrix\Downloads\20191010_1216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684" y="2852936"/>
            <a:ext cx="4725812" cy="25645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Matrix\Downloads\IMG_76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05064"/>
            <a:ext cx="4464496" cy="25112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80728"/>
            <a:ext cx="8318158" cy="2681203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b="1" dirty="0" smtClean="0"/>
              <a:t>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Деловая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метод имитации принятия решений руководящих работников или специалистов в различных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осуществляемый по заданным правилам группой людей или человеком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диалоговом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режиме</a:t>
            </a:r>
          </a:p>
        </p:txBody>
      </p:sp>
      <p:pic>
        <p:nvPicPr>
          <p:cNvPr id="4098" name="Picture 2" descr="C:\Users\Matrix\Downloads\Заседание базовой площадки по реализации ФГОС на базе МБДОУ №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140968"/>
            <a:ext cx="4355976" cy="29343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Matrix\Downloads\Мастер-класс с родителям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48" y="4077072"/>
            <a:ext cx="4355976" cy="24502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980728"/>
            <a:ext cx="79928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— оригинальный метод обучения и конкретное занятие по совершенствованию практического мастерства, проводимое специалистом в определённой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Matrix\Downloads\DSCF6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141" y="3356992"/>
            <a:ext cx="4355976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Matrix\Downloads\Заседание ММО воспитателей первых младших групп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59" y="3482330"/>
            <a:ext cx="4140462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764704"/>
            <a:ext cx="71287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Кейс- метод –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неигровой метод анализа и решения ситуаций, где педагоги участвуют в непосредственном обсуждении деловых ситуаций и задач, взятых из реальной практики.  Участники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исследовать ситуацию, разобраться в сути проблем, предложить возможные решения и выбрать лучшее из них. </a:t>
            </a:r>
          </a:p>
        </p:txBody>
      </p:sp>
      <p:pic>
        <p:nvPicPr>
          <p:cNvPr id="2050" name="Picture 2" descr="C:\Users\Matrix\Downloads\IMG-20171101-WA00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904088"/>
            <a:ext cx="4788024" cy="2693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Df\Downloads\Кафедра позн. развития февраль 2020г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48924"/>
            <a:ext cx="3672408" cy="2680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f\Downloads\Заседание базовой площадки по реализации ФГОС на базе МБДОУ №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748923"/>
            <a:ext cx="3839999" cy="28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Df\Downloads\image-23-10-20-12-20(1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722" y="3645024"/>
            <a:ext cx="3563230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Matrix\Downloads\IMG_20170126_1343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645024"/>
            <a:ext cx="3960440" cy="28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58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142984"/>
            <a:ext cx="8643998" cy="737180"/>
          </a:xfrm>
        </p:spPr>
        <p:txBody>
          <a:bodyPr>
            <a:normAutofit fontScale="90000"/>
          </a:bodyPr>
          <a:lstStyle/>
          <a:p>
            <a:pPr algn="r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64704"/>
            <a:ext cx="8229600" cy="500426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Компетентность в области личностных качеств, компетентность в области постановки целей и задач педагогической деятельности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владение приемами личностного самовыражения и саморазвития;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конструктивное реагирование на ошибки и трудности;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своевременное  внесение  коррективов.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Компетентность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мотивации учебной 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вызвать интерес к предмету;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большим спектром материалов и заданий;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создавать условия для вовлечения детей в дополнительные формы познания.</a:t>
            </a:r>
          </a:p>
        </p:txBody>
      </p:sp>
    </p:spTree>
    <p:extLst>
      <p:ext uri="{BB962C8B-B14F-4D97-AF65-F5344CB8AC3E}">
        <p14:creationId xmlns:p14="http://schemas.microsoft.com/office/powerpoint/2010/main" val="288560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Компетентность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разработки программ и принятия педагогических 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решений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разрабатывать комплексно-тематические, рабочие планы, технологические карты;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апробировать;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выявлять лучшие практики;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работать в составе различных групп;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выступать перед коллегами.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37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Documents and Settings\Admin\Local Settings\Temp\Rar$DI00.187\а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584" y="893421"/>
            <a:ext cx="3672408" cy="2895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839654"/>
            <a:ext cx="3852666" cy="2782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Documents and Settings\Admin\Мои документы\Фотографии\Фотографии СОШ №5 Семинар для Гаделшиной Г.М\P1140484 - копия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836712"/>
            <a:ext cx="4176464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Documents and Settings\Admin\Мои документы\Downloads\IMG-20201021-WA002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30025" y="3806552"/>
            <a:ext cx="4004429" cy="2815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омпетентность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организации учебной деятельности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организовать взаимодействие с детьми, общаться с ними;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мение организовать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дополнительной информации;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создавать ситуацию активного общения;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сочетать различные формы работы.</a:t>
            </a:r>
            <a:endParaRPr lang="ru-RU" sz="2800" dirty="0" smtClean="0"/>
          </a:p>
          <a:p>
            <a:pPr>
              <a:buFont typeface="Wingdings" panose="05000000000000000000" pitchFamily="2" charset="2"/>
              <a:buChar char="§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097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7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281339"/>
          </a:xfrm>
        </p:spPr>
        <p:txBody>
          <a:bodyPr>
            <a:normAutofit fontScale="97500"/>
          </a:bodyPr>
          <a:lstStyle/>
          <a:p>
            <a:pPr marL="0" indent="0" algn="r">
              <a:buNone/>
            </a:pP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«Хотим мы того или не хотим, сегодня становится прошлым,  а завтра –   настоящим».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В.С.Лазарев</a:t>
            </a: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717032"/>
            <a:ext cx="5378030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Matrix\Downloads\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4932040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62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71472" y="1000108"/>
            <a:ext cx="8358246" cy="13573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Формы организации методической работы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2928934"/>
            <a:ext cx="257176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коллективная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86050" y="2928934"/>
            <a:ext cx="3214710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групповая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43636" y="2928934"/>
            <a:ext cx="3000364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индивидуальная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4357694"/>
            <a:ext cx="2643174" cy="22145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педсоветы, психолого-педагогические семинары, работы над единой методической темой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57488" y="4357694"/>
            <a:ext cx="3071834" cy="21431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творческие группы, проекты, гранты, обобщение опыта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286512" y="4357694"/>
            <a:ext cx="2857488" cy="22145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консультирование, собеседование, помощь в самообразовании, подготовке к аттестации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1142976" y="2428868"/>
            <a:ext cx="357190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3786182" y="2428868"/>
            <a:ext cx="285752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7143768" y="2428868"/>
            <a:ext cx="285752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1214414" y="3786190"/>
            <a:ext cx="28575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3786182" y="3786190"/>
            <a:ext cx="28575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7143768" y="3786190"/>
            <a:ext cx="28575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71604" y="500042"/>
            <a:ext cx="7572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Формы и методы работы с педагогическим сообществом в условиях введения инноваций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Admin\Рабочий стол\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448347"/>
            <a:ext cx="8215338" cy="54096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71538" y="500042"/>
            <a:ext cx="8501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Индивидуальные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формы работы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0" y="1285860"/>
            <a:ext cx="2786082" cy="1000132"/>
          </a:xfrm>
          <a:prstGeom prst="verticalScroll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Республиканские и Всероссийские конкурсы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ертикальный свиток 7"/>
          <p:cNvSpPr/>
          <p:nvPr/>
        </p:nvSpPr>
        <p:spPr>
          <a:xfrm>
            <a:off x="3071802" y="1643050"/>
            <a:ext cx="2786082" cy="1000132"/>
          </a:xfrm>
          <a:prstGeom prst="vertic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Аттестация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6215074" y="2071678"/>
            <a:ext cx="2714644" cy="1071570"/>
          </a:xfrm>
          <a:prstGeom prst="verticalScroll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Наставничество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Вертикальный свиток 9"/>
          <p:cNvSpPr/>
          <p:nvPr/>
        </p:nvSpPr>
        <p:spPr>
          <a:xfrm>
            <a:off x="0" y="2786058"/>
            <a:ext cx="2786050" cy="1071570"/>
          </a:xfrm>
          <a:prstGeom prst="verticalScrol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Обобщение опыта работы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Вертикальный свиток 10"/>
          <p:cNvSpPr/>
          <p:nvPr/>
        </p:nvSpPr>
        <p:spPr>
          <a:xfrm>
            <a:off x="3071802" y="3071810"/>
            <a:ext cx="2857520" cy="1214446"/>
          </a:xfrm>
          <a:prstGeom prst="vertic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Педагогическое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портфолио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Вертикальный свиток 11"/>
          <p:cNvSpPr/>
          <p:nvPr/>
        </p:nvSpPr>
        <p:spPr>
          <a:xfrm>
            <a:off x="6286512" y="3500438"/>
            <a:ext cx="2643206" cy="1357322"/>
          </a:xfrm>
          <a:prstGeom prst="vertic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Самообразование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Вертикальный свиток 13"/>
          <p:cNvSpPr/>
          <p:nvPr/>
        </p:nvSpPr>
        <p:spPr>
          <a:xfrm>
            <a:off x="357158" y="4500570"/>
            <a:ext cx="2643206" cy="1571636"/>
          </a:xfrm>
          <a:prstGeom prst="verticalScroll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Обучение в учебных заведениях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Вертикальный свиток 14"/>
          <p:cNvSpPr/>
          <p:nvPr/>
        </p:nvSpPr>
        <p:spPr>
          <a:xfrm>
            <a:off x="3214678" y="4714884"/>
            <a:ext cx="3071834" cy="1571636"/>
          </a:xfrm>
          <a:prstGeom prst="verticalScroll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Обучение на курсах повышения квалификации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5289451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Лекционная подача материала усваивается не более  - 30% информации,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Самостоятельная работа с литературой – до 50%,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Проговаривание до -70%,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Личное участие в изучаемой деятельности – до 90% </a:t>
            </a:r>
          </a:p>
          <a:p>
            <a:endParaRPr lang="ru-RU" dirty="0"/>
          </a:p>
        </p:txBody>
      </p:sp>
      <p:pic>
        <p:nvPicPr>
          <p:cNvPr id="6" name="Рисунок 5" descr="C:\Documents and Settings\Admin\Мои документы\Фотографии\DSC0522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357562"/>
            <a:ext cx="2928958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50" y="3357562"/>
            <a:ext cx="2571768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Documents and Settings\Admin\Мои документы\Письма школам и для сайта\Статья ММО учителей начальных классов национальных школ\DSC_044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3357562"/>
            <a:ext cx="271464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92868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Теоретические семинары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Documents and Settings\Admin\Мои документы\Фотографии\Август 2015\DSC_023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4143404" cy="2572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285860"/>
            <a:ext cx="4214842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Documents and Settings\Admin\Мои документы\Фотографии\Август 2015\DSC_023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071942"/>
            <a:ext cx="4143404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/>
          <a:srcRect t="4931"/>
          <a:stretch>
            <a:fillRect/>
          </a:stretch>
        </p:blipFill>
        <p:spPr bwMode="auto">
          <a:xfrm>
            <a:off x="4714876" y="4071942"/>
            <a:ext cx="4214842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Результативность использования активных методов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8643998" cy="521495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1.Повышение качества учебно – воспитательного процесса;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2.Стимулирование интереса и мотивации педагогов к самообразованию;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3.Повышение уровня активности и самостоятельности;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4.Развитие навыков анализа и рефлексии своей деятельности;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5.Развитие стремления к сотрудничеству.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Matrix\Downloads\DSC_25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788707"/>
            <a:ext cx="5328592" cy="35523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atrix\Downloads\DSC_25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30" y="3279596"/>
            <a:ext cx="5120650" cy="34137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1430" y="1196752"/>
            <a:ext cx="28163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профессиональной активности педагогов осуществляется через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 с ИРО РТ, НГПУ, КФУ    </a:t>
            </a:r>
          </a:p>
        </p:txBody>
      </p:sp>
    </p:spTree>
    <p:extLst>
      <p:ext uri="{BB962C8B-B14F-4D97-AF65-F5344CB8AC3E}">
        <p14:creationId xmlns:p14="http://schemas.microsoft.com/office/powerpoint/2010/main" val="380244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2777</TotalTime>
  <Words>435</Words>
  <Application>Microsoft Office PowerPoint</Application>
  <PresentationFormat>Экран (4:3)</PresentationFormat>
  <Paragraphs>67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Тема Office</vt:lpstr>
      <vt:lpstr>Специальное оформление</vt:lpstr>
      <vt:lpstr>Внедрение инновационных форм методической работы как средство повышения профессиональной и социальной активности педагогического сообщества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Теоретические семинары</vt:lpstr>
      <vt:lpstr>Результативность использования активных методов</vt:lpstr>
      <vt:lpstr>Презентация PowerPoint</vt:lpstr>
      <vt:lpstr>Презентация PowerPoint</vt:lpstr>
      <vt:lpstr>Активные формы работы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</vt:lpstr>
      <vt:lpstr>  Компетентность в области мотивации учебной деятельности   </vt:lpstr>
      <vt:lpstr>  Компетентность в области разработки программ и принятия педагогических решений    </vt:lpstr>
      <vt:lpstr>Компетентность в области организации учебной деятельности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 презентации</dc:title>
  <dc:creator>Павел</dc:creator>
  <cp:lastModifiedBy>Matrix</cp:lastModifiedBy>
  <cp:revision>177</cp:revision>
  <cp:lastPrinted>2020-10-26T10:02:14Z</cp:lastPrinted>
  <dcterms:created xsi:type="dcterms:W3CDTF">2009-01-08T12:15:48Z</dcterms:created>
  <dcterms:modified xsi:type="dcterms:W3CDTF">2020-10-26T10:46:01Z</dcterms:modified>
</cp:coreProperties>
</file>