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315" r:id="rId4"/>
    <p:sldId id="314" r:id="rId5"/>
    <p:sldId id="313" r:id="rId6"/>
    <p:sldId id="304" r:id="rId7"/>
    <p:sldId id="322" r:id="rId8"/>
    <p:sldId id="316" r:id="rId9"/>
    <p:sldId id="312" r:id="rId10"/>
    <p:sldId id="311" r:id="rId11"/>
    <p:sldId id="310" r:id="rId12"/>
    <p:sldId id="309" r:id="rId13"/>
    <p:sldId id="317" r:id="rId14"/>
    <p:sldId id="319" r:id="rId15"/>
    <p:sldId id="318" r:id="rId16"/>
    <p:sldId id="321" r:id="rId17"/>
    <p:sldId id="308" r:id="rId18"/>
    <p:sldId id="307" r:id="rId19"/>
    <p:sldId id="306" r:id="rId20"/>
    <p:sldId id="305" r:id="rId21"/>
    <p:sldId id="320" r:id="rId22"/>
    <p:sldId id="303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D1E5FB"/>
    <a:srgbClr val="BEDBFA"/>
    <a:srgbClr val="AC249C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Роль методических объединений в формировании благоприятных условий для профессионального развития молодых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43608" y="476672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методического сопровождения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321892" y="1628800"/>
            <a:ext cx="3746052" cy="2448272"/>
          </a:xfrm>
          <a:prstGeom prst="wav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налитическая 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4535996" y="1628800"/>
            <a:ext cx="3996444" cy="2448272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Информационно-методическая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21892" y="4221088"/>
            <a:ext cx="3624718" cy="2114456"/>
          </a:xfrm>
          <a:prstGeom prst="wav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етодическая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535996" y="4221088"/>
            <a:ext cx="4068452" cy="2114456"/>
          </a:xfrm>
          <a:prstGeom prst="wav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Консультационная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4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51720" y="266423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Диагностико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налитическая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60375" y="1215916"/>
            <a:ext cx="3847530" cy="135737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профессиональных и информационных потребностей педагогов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55575" y="2708919"/>
            <a:ext cx="3192289" cy="1719129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и анализ и состояния результатов методической работы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 rot="10800000" flipV="1">
            <a:off x="3491879" y="2708919"/>
            <a:ext cx="1931478" cy="1719129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базы данных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971600" y="4576608"/>
            <a:ext cx="3336305" cy="1804720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и оценка качества преподавания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5652120" y="2708919"/>
            <a:ext cx="3024336" cy="1719129"/>
          </a:xfrm>
          <a:prstGeom prst="hexagon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Посещение и анализ уроков, семинаров, мастер-классов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4644008" y="4581128"/>
            <a:ext cx="3384376" cy="1800200"/>
          </a:xfrm>
          <a:prstGeom prst="hexag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Изучение, обобщение и распространение передового педагогического опыта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0800000" flipV="1">
            <a:off x="4644007" y="1215916"/>
            <a:ext cx="3731679" cy="1357372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затруднений дидактического и методического характера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2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67744" y="268705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Информационно-методическая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60375" y="1215916"/>
            <a:ext cx="3847530" cy="135737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банка педагогической информации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 rot="10800000" flipV="1">
            <a:off x="307975" y="2708919"/>
            <a:ext cx="8067712" cy="1719129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Информирование о новых направлениях в развитии образования, о содержании образовательных программ, новых учебниках, учебно-методических комплектах, видеоматериалах, рекомендациях, нормативных, локальных актах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60376" y="4576608"/>
            <a:ext cx="3787586" cy="1948736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с новинками педагогической, психологической, методической литературы</a:t>
            </a:r>
          </a:p>
          <a:p>
            <a:pPr algn="ct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4644008" y="4581128"/>
            <a:ext cx="3731678" cy="1944216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медиатеки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современных учебно-методических материалов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0800000" flipV="1">
            <a:off x="4644007" y="1215916"/>
            <a:ext cx="3731679" cy="1357372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с опытом инновационной деятельности РТ, РФ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460375" y="1215916"/>
            <a:ext cx="3847530" cy="1357372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Проектирование и планирование текущей педагогической деятельности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155575" y="2708919"/>
            <a:ext cx="4056385" cy="1719129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и проведение конференций, семинаров, конкурсов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971600" y="4576608"/>
            <a:ext cx="3336305" cy="1804720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работы методических объединений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4644008" y="2708919"/>
            <a:ext cx="4032448" cy="1719129"/>
          </a:xfrm>
          <a:prstGeom prst="hexagon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 и организация повышения квалификации и профессиональной переподготовки педагогов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4644008" y="4581128"/>
            <a:ext cx="3384376" cy="1800200"/>
          </a:xfrm>
          <a:prstGeom prst="hexag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педагогов к аттестации в аттестационный период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0800000" flipV="1">
            <a:off x="4644007" y="1215916"/>
            <a:ext cx="3731679" cy="1357372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Отбор форм организации педагогического процесса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300331"/>
            <a:ext cx="8388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Организационно-методическая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55576" y="476672"/>
            <a:ext cx="8388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Консультационная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60374" y="1215916"/>
            <a:ext cx="3967609" cy="2429108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консультационной работы по вопросам составления рабочих программ по предметам и занятиям внеурочной деятельности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60375" y="3933056"/>
            <a:ext cx="3967607" cy="2592288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консультационной работы по вопросам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методики преподавания и воспитания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4644008" y="3933056"/>
            <a:ext cx="4104456" cy="2592288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Популяризация и разъяснение результатов новейших педагогических и психологических исследований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0800000" flipV="1">
            <a:off x="4644006" y="1215916"/>
            <a:ext cx="4104458" cy="242910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консультационной работы по вопросам составления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индивидуальных образовательных маршрутов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1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442" y="3933056"/>
            <a:ext cx="4214360" cy="2406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8" y="3749829"/>
            <a:ext cx="3452554" cy="258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089742"/>
            <a:ext cx="3661794" cy="2439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88" y="1083640"/>
            <a:ext cx="3444914" cy="2583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54868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Дорожная карта Совета молодых педагогов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033033"/>
              </p:ext>
            </p:extLst>
          </p:nvPr>
        </p:nvGraphicFramePr>
        <p:xfrm>
          <a:off x="251520" y="1196752"/>
          <a:ext cx="8712968" cy="5598385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368152"/>
                <a:gridCol w="7344816"/>
              </a:tblGrid>
              <a:tr h="304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Месяц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Мероприятие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Октябрь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Встреча с молодыми педагогами ЛМР, знакомство с использованием </a:t>
                      </a:r>
                      <a:r>
                        <a:rPr lang="ru-RU" sz="1800" dirty="0" err="1"/>
                        <a:t>митап</a:t>
                      </a:r>
                      <a:r>
                        <a:rPr lang="ru-RU" sz="1800" dirty="0"/>
                        <a:t> и </a:t>
                      </a:r>
                      <a:r>
                        <a:rPr lang="ru-RU" sz="1800" dirty="0" err="1"/>
                        <a:t>тичмит</a:t>
                      </a:r>
                      <a:r>
                        <a:rPr lang="ru-RU" sz="1800" dirty="0"/>
                        <a:t>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Ноябрь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Тренинг с молодыми педагогами «Социальная адаптация педагога»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Декабрь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Обучающий семинар «Создание мастер-класса» (с привлечением педагогов-призеров/победителей в номинации Дебют в конкурсе проф. мастерства «Учитель года»)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Январь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Профессиональный конкурс для молодых педагогов «Мастер-класс» (на примере своего предмета учитель раскрывает метод в преподавании)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Февраль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«</a:t>
                      </a:r>
                      <a:r>
                        <a:rPr lang="ru-RU" sz="1800" dirty="0" err="1"/>
                        <a:t>Молоды-здоровы</a:t>
                      </a:r>
                      <a:r>
                        <a:rPr lang="ru-RU" sz="1800" dirty="0"/>
                        <a:t>» спортивное мероприятие, приуроченное к 23 февраля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Март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«Алло, мы ищем таланты» творческий конкурс среди молодых педагогов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Март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Обучающий семинар «Проект. Создание проектов»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Апрель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Конкурс проектов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Май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Слет молодых педагогов – мероприятие туристической направленности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92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9" name="Picture 1" descr="C:\Users\Элизка\Desktop\фото\Screenshot_20201022-201701_Inst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908720"/>
            <a:ext cx="402306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C:\Users\Элизка\Desktop\фото\Screenshot_20201022-201716_Instag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86302"/>
            <a:ext cx="2952328" cy="2971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Элизка\Desktop\фото\Screenshot_20201022-201728_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6321" y="3861048"/>
            <a:ext cx="5051237" cy="280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Элизка\Desktop\фото\Screenshot_20201022-201639_Instagr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620688"/>
            <a:ext cx="3816424" cy="307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91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1800" y="62068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педагога-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68760"/>
            <a:ext cx="87129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набор материалов, демонстрирующий умение педагога решать задачи своей профессиональной деятельности, выбирать стратегию и тактику профессионального поведения и предназначенный для оценки уровня профессионализма работника.</a:t>
            </a:r>
          </a:p>
          <a:p>
            <a:pPr>
              <a:buFontTx/>
              <a:buChar char="-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предназначено для того, чтобы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систематизировать опыт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накопленный за этот период, сделать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объективную оценку профессионального уровня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определить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дальнейшего развития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82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1800" y="548680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Элизка\Desktop\фото\Screenshot_20201022-201620_Inst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162503"/>
            <a:ext cx="2952328" cy="247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Элизка\Desktop\фото\IMG-20201022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24744"/>
            <a:ext cx="295232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Элизка\Desktop\фото\Screenshot_20201022-201600_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2660096" cy="268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1022-WA0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149080"/>
            <a:ext cx="3364840" cy="252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Элизка\Desktop\фото\p51_dsc_04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268760"/>
            <a:ext cx="2592288" cy="335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8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91680" y="47667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Факторы, влияющие на личность педагога: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5575" y="1124744"/>
            <a:ext cx="866489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социальная адаптация заключается в приспособлении молодого специалиста к самостоятельной трудовой жизни, к новому режиму деятельности, к взаимодействию с руководством, к новым материальным, социально-бытовым условиям и т.д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профессиональная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адаптация включает приспособление к новому статусу, к педагогическому коллективу, к обучаемым и их родителям, к необходимости эффективно передавать полученные знания, умения и навыки, четко выполнять свои функциональные профессиональные обязанности, преодолевать неизбежные на данном этапе деятельности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трудности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личностная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психофизиологическая адаптация, в процессе которой претерпевают определенные изменения как функции отдельных органов и систем, так и характерологические особенности личности начинающего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специалиста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устойчивой мотивации к избранной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90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1800" y="548680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1556792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Процент закрепления молодых специалистов в образовательных учреждениях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8980"/>
              </p:ext>
            </p:extLst>
          </p:nvPr>
        </p:nvGraphicFramePr>
        <p:xfrm>
          <a:off x="611560" y="2708920"/>
          <a:ext cx="8064897" cy="1944216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688299"/>
                <a:gridCol w="2688299"/>
                <a:gridCol w="2688299"/>
              </a:tblGrid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2017-2018 учебный год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2018-2019 учебный год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2019-2020 учебный год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81%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85%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83%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48883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«Со мной работали десятки молодых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педагогов. Я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убедился, что как бы успешно не закончил педагогический ВУЗ, как бы он не был талантлив, а если не будет учиться на опыте,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никогда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не будет хорошим педагогом, я сам учился у более старых педагогов…»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                                          А.С. Макаренко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4293096"/>
            <a:ext cx="2402732" cy="2412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5575" y="1052736"/>
            <a:ext cx="88809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Методическое сопровождение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это специально организованное планомерное, систематическое взаимодействие, направленное на оказание помощи молодому специалисту в выборе решения задач и типовых проблем, возникающих в педагогической деятельности, с учетом его профессионального и жизненного опыта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0554">
            <a:off x="293458" y="3884603"/>
            <a:ext cx="3156347" cy="2104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1193">
            <a:off x="5775684" y="3826051"/>
            <a:ext cx="3050114" cy="228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41" y="3392290"/>
            <a:ext cx="2241779" cy="2989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483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5575" y="1124744"/>
            <a:ext cx="8736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Цель методического сопровождения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создание условий для актуализации и реализации способности педагога к осознанному и проектируемому профессиональному и личностному саморазвитию, готовности к инновациям, созданию индивидуальных педагогической, воспитательной, дидактической систем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725168"/>
            <a:ext cx="3835004" cy="2876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25168"/>
            <a:ext cx="4067944" cy="271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33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Учитель. Ожидание_Реальность.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568" y="1052736"/>
            <a:ext cx="819291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6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7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1196752"/>
            <a:ext cx="80804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Актуальность работы с молодыми педагогами обусловлена спектром проблем, которые стоят перед новоявленными педагогами, к ним относятся: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Профессиональные затруднения;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Страх в собственной несостоятельности во взаимодействии с коллегами, родителями, учащимися, воспитанниками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" y="4699440"/>
            <a:ext cx="2143876" cy="2158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5736" y="4669054"/>
            <a:ext cx="61926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Опасность критики администрации и опытных педагогов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Трудности в написании планов и реализации задач по образовательным областям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30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8025" y="1196752"/>
            <a:ext cx="836848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Положение 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Приказ о назначении руководителя МО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Банк данных об учителях МО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 темах самообразования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График прохождения аттестации учителей на текущий учебный год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График повышения квалификации учителей МО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 работы МО за прошлый учебный год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План работы МО на текущий учебный год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Протоколы заседаний МО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780928"/>
            <a:ext cx="1438840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8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0375" y="548680"/>
            <a:ext cx="8432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работы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молодыми педагогами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7975" y="1502787"/>
            <a:ext cx="2247801" cy="84609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Коллективные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60225" y="1502787"/>
            <a:ext cx="2592288" cy="846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1502787"/>
            <a:ext cx="2808312" cy="846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Индивидуальные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331640" y="2348879"/>
            <a:ext cx="576064" cy="6324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139952" y="2348880"/>
            <a:ext cx="504056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7380312" y="2348880"/>
            <a:ext cx="432048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3939" y="3005336"/>
            <a:ext cx="2271837" cy="7116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Тренинги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7975" y="3912454"/>
            <a:ext cx="2247801" cy="7406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7975" y="4869160"/>
            <a:ext cx="2247801" cy="9361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Конференции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86352" y="4869160"/>
            <a:ext cx="2566162" cy="9361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Методические оперативки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60226" y="3887078"/>
            <a:ext cx="2592287" cy="7660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и динамические группы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60226" y="2958480"/>
            <a:ext cx="2592287" cy="7585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Методические объединения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92180" y="4869160"/>
            <a:ext cx="2808312" cy="9361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молодого педагога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28184" y="3887078"/>
            <a:ext cx="2808312" cy="7660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Посещение открытых уроков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28184" y="2981325"/>
            <a:ext cx="2808312" cy="7357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Самообразование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986470"/>
            <a:ext cx="4490398" cy="3306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24" y="3861048"/>
            <a:ext cx="4393064" cy="2920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90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</TotalTime>
  <Words>779</Words>
  <Application>Microsoft Office PowerPoint</Application>
  <PresentationFormat>Экран (4:3)</PresentationFormat>
  <Paragraphs>113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Специальное оформление</vt:lpstr>
      <vt:lpstr>Роль методических объединений в формировании благоприятных условий для профессионального развития молодых педагогов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Df</cp:lastModifiedBy>
  <cp:revision>146</cp:revision>
  <dcterms:created xsi:type="dcterms:W3CDTF">2009-01-08T12:15:48Z</dcterms:created>
  <dcterms:modified xsi:type="dcterms:W3CDTF">2020-10-26T07:03:33Z</dcterms:modified>
</cp:coreProperties>
</file>