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FAFDBE2-D20F-4014-99C1-A40C1C7D51E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24C4949-8015-4979-8E80-8ABF6E0D478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327FF2-07F5-4D58-A805-648674B6905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B79D02-A4E8-4820-9E4E-9E37102EA14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05D6BD8-78F2-4CBE-BCF3-032F7F09895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00898E-9A55-4378-94FF-751B1EF7770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0A269B6-F5D1-413E-A550-E4D52B6A3D7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8477768-BD9C-4E29-9002-CFC3EC3B23B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022372B-0565-426E-96C4-4F1555D66D4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FFE1DB3-6344-4FF0-BBCD-64E9597E67C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E26CF4A-1CFE-45BB-93D4-E24BCD71B4E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952D597-2E9C-4B36-8A8E-25FA6148D10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917B5F2-0EAB-495D-8646-FC245C0418E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3561BB5-B370-4E3F-A284-3B5B5CE6D19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B9A3A18-57DF-4749-814D-CAD212A5500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E166743-A75E-444D-91F3-608C8CBC711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90673A4-7724-4BB6-82F6-BDD096184F6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5DFE60F-62E5-40AE-AF35-B4BE118D89B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FFECFAA-7216-407A-B362-0D5668B9DAC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F97D17E-E302-4F18-BF76-32982A75F01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836B995-046D-4B77-8A22-CBEB7A869F0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045472D-F2CB-442B-9EF7-71C285E9DCB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928C4E2-6C37-4519-AB5B-745182563E8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0A38084-A7A8-4120-BD89-2A13B8B9447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56F427E-6284-42D6-8129-756972B1348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1635993-8048-4EB8-BAD0-157FDDA6737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8538E2D-A8EA-4EED-94CA-C943C003AE8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8DBA53C-CC9D-4451-B7C5-454F7000282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554BB62-DD46-4CC1-96E3-EC6346CBBCA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A55AC48-0DBE-4B58-96C2-D3B79575253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1482277-755C-4DAD-B0EA-00B413FAE24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D522D6F-042C-4A07-838B-9741DE5663E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CF4B3D2-DA5E-44C1-984F-5CB4CD52CC8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92E01FB-799C-4324-B62F-180A550260D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EE42FE4-87FD-4DCC-85C4-FE47DC0BEB3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E623ED2-5A9A-4324-BC4D-5537CBE3981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116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010280" y="10440"/>
            <a:ext cx="212940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BDDEBD2-F3FE-4AE0-A59C-376A9C2736BA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11640" y="4767120"/>
            <a:ext cx="212940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4767120"/>
            <a:ext cx="289116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7010280" y="10440"/>
            <a:ext cx="212940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8D4FF62-E743-4AFF-BE78-BE68284C182D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11640" y="4767120"/>
            <a:ext cx="212940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124080" y="4767120"/>
            <a:ext cx="289116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7010280" y="10440"/>
            <a:ext cx="212940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904D3DA-FE2A-45C1-A043-5A44A70C0115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11640" y="4767120"/>
            <a:ext cx="2129400" cy="269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1"/>
          <p:cNvPicPr/>
          <p:nvPr/>
        </p:nvPicPr>
        <p:blipFill>
          <a:blip r:embed="rId2"/>
          <a:stretch/>
        </p:blipFill>
        <p:spPr>
          <a:xfrm>
            <a:off x="7956360" y="123480"/>
            <a:ext cx="509040" cy="239040"/>
          </a:xfrm>
          <a:prstGeom prst="rect">
            <a:avLst/>
          </a:prstGeom>
          <a:ln w="0">
            <a:noFill/>
          </a:ln>
        </p:spPr>
      </p:pic>
      <p:pic>
        <p:nvPicPr>
          <p:cNvPr id="124" name="Рисунок 5"/>
          <p:cNvPicPr/>
          <p:nvPr/>
        </p:nvPicPr>
        <p:blipFill>
          <a:blip r:embed="rId3"/>
          <a:stretch/>
        </p:blipFill>
        <p:spPr>
          <a:xfrm>
            <a:off x="8532360" y="123480"/>
            <a:ext cx="535680" cy="277560"/>
          </a:xfrm>
          <a:prstGeom prst="rect">
            <a:avLst/>
          </a:prstGeom>
          <a:ln w="0">
            <a:noFill/>
          </a:ln>
        </p:spPr>
      </p:pic>
      <p:sp>
        <p:nvSpPr>
          <p:cNvPr id="125" name="Прямоугольник 16"/>
          <p:cNvSpPr/>
          <p:nvPr/>
        </p:nvSpPr>
        <p:spPr>
          <a:xfrm>
            <a:off x="1614600" y="1674360"/>
            <a:ext cx="644904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F497D"/>
                </a:solidFill>
                <a:latin typeface="Arial"/>
                <a:ea typeface="DejaVu Sans"/>
              </a:rPr>
              <a:t>Применение электронного обучения и дистанционных образовательных технологий в общеобразовательном учреждении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Прямоугольник 17"/>
          <p:cNvSpPr/>
          <p:nvPr/>
        </p:nvSpPr>
        <p:spPr>
          <a:xfrm>
            <a:off x="5856120" y="3889080"/>
            <a:ext cx="3140640" cy="1147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F497D"/>
                </a:solidFill>
                <a:latin typeface="Tinos"/>
                <a:ea typeface="DejaVu Sans"/>
              </a:rPr>
              <a:t>Мухаррамова Гузель Шамилевна, начальник отдела государственного надзора в сфере образования управления контрольно-надзорной деятельности департамента надзора и контроля в сфере образования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C5C322A-D3DC-4A65-A8CA-AE3672BFD80B}" type="slidenum">
              <a:t>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Рисунок 13"/>
          <p:cNvPicPr/>
          <p:nvPr/>
        </p:nvPicPr>
        <p:blipFill>
          <a:blip r:embed="rId2"/>
          <a:stretch/>
        </p:blipFill>
        <p:spPr>
          <a:xfrm>
            <a:off x="7884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128" name="Рисунок 5"/>
          <p:cNvPicPr/>
          <p:nvPr/>
        </p:nvPicPr>
        <p:blipFill>
          <a:blip r:embed="rId3"/>
          <a:stretch/>
        </p:blipFill>
        <p:spPr>
          <a:xfrm>
            <a:off x="8532360" y="123480"/>
            <a:ext cx="535680" cy="277560"/>
          </a:xfrm>
          <a:prstGeom prst="rect">
            <a:avLst/>
          </a:prstGeom>
          <a:ln w="0">
            <a:noFill/>
          </a:ln>
        </p:spPr>
      </p:pic>
      <p:pic>
        <p:nvPicPr>
          <p:cNvPr id="129" name="Рисунок 15"/>
          <p:cNvPicPr/>
          <p:nvPr/>
        </p:nvPicPr>
        <p:blipFill>
          <a:blip r:embed="rId4"/>
          <a:srcRect l="16114" t="12196" r="53079" b="12196"/>
          <a:stretch/>
        </p:blipFill>
        <p:spPr>
          <a:xfrm>
            <a:off x="5724000" y="771480"/>
            <a:ext cx="3092040" cy="4007520"/>
          </a:xfrm>
          <a:prstGeom prst="rect">
            <a:avLst/>
          </a:prstGeom>
          <a:ln w="0">
            <a:noFill/>
          </a:ln>
        </p:spPr>
      </p:pic>
      <p:sp>
        <p:nvSpPr>
          <p:cNvPr id="130" name="TextBox 16"/>
          <p:cNvSpPr/>
          <p:nvPr/>
        </p:nvSpPr>
        <p:spPr>
          <a:xfrm>
            <a:off x="360720" y="1080000"/>
            <a:ext cx="539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355269"/>
                </a:solidFill>
                <a:latin typeface="Arial"/>
                <a:ea typeface="DejaVu Sans"/>
              </a:rPr>
              <a:t>Постановление Правительства Российской Федерации от 11.10.2023 № 1678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720000" y="2700000"/>
            <a:ext cx="4858560" cy="34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C00000"/>
                </a:solidFill>
                <a:latin typeface="Arial"/>
                <a:ea typeface="DejaVu Sans"/>
              </a:rPr>
              <a:t>Вступает в силу с 1 сентября 2024 года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540000" y="4251240"/>
            <a:ext cx="4857120" cy="60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 Black"/>
                <a:ea typeface="DejaVu Sans"/>
              </a:rPr>
              <a:t>!</a:t>
            </a:r>
            <a:r>
              <a:rPr lang="ru-RU" sz="1800" b="1" strike="noStrike" spc="-1">
                <a:solidFill>
                  <a:schemeClr val="accent1">
                    <a:lumMod val="50000"/>
                  </a:schemeClr>
                </a:solidFill>
                <a:latin typeface="Arial Black"/>
                <a:ea typeface="DejaVu Sans"/>
              </a:rPr>
              <a:t> </a:t>
            </a:r>
            <a:r>
              <a:rPr lang="ru-RU" sz="1400" b="0" strike="noStrike" spc="-1">
                <a:solidFill>
                  <a:schemeClr val="accent1">
                    <a:lumMod val="50000"/>
                  </a:schemeClr>
                </a:solidFill>
                <a:latin typeface="Arial Black"/>
                <a:ea typeface="DejaVu Sans"/>
              </a:rPr>
              <a:t>  </a:t>
            </a:r>
            <a:r>
              <a:rPr lang="ru-RU" sz="1400" b="1" strike="noStrike" spc="-1">
                <a:solidFill>
                  <a:srgbClr val="355269"/>
                </a:solidFill>
                <a:latin typeface="Tinos"/>
                <a:ea typeface="DejaVu Sans"/>
              </a:rPr>
              <a:t>Необходимо принять ЛНА и разместить на сайте образовательной организации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4D4B5EE-B40D-4347-BB90-A900740EB033}" type="slidenum"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2444040" cy="3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1F497D"/>
                </a:solidFill>
                <a:latin typeface="Arial"/>
              </a:rPr>
              <a:t>Условия реализации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540000" y="821160"/>
            <a:ext cx="5037120" cy="1155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marL="432000" indent="-324000" algn="just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место осуществления образовательной деятельности при реализации образовательных программ или их частей с применением ЭО, ДОТ - </a:t>
            </a:r>
            <a:r>
              <a:rPr lang="ru-RU" sz="1600" b="1" strike="noStrike" spc="-1">
                <a:solidFill>
                  <a:srgbClr val="FF0000"/>
                </a:solidFill>
                <a:latin typeface="Arial"/>
              </a:rPr>
              <a:t>место нахождения учреждения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540000" y="2355840"/>
            <a:ext cx="5577120" cy="881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учет и хранение результатов образовательного процесса, ведение внутреннего документооборота </a:t>
            </a:r>
          </a:p>
        </p:txBody>
      </p:sp>
      <p:pic>
        <p:nvPicPr>
          <p:cNvPr id="136" name="Рисунок 13"/>
          <p:cNvPicPr/>
          <p:nvPr/>
        </p:nvPicPr>
        <p:blipFill>
          <a:blip r:embed="rId2"/>
          <a:stretch/>
        </p:blipFill>
        <p:spPr>
          <a:xfrm>
            <a:off x="7884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137" name="Рисунок 5"/>
          <p:cNvPicPr/>
          <p:nvPr/>
        </p:nvPicPr>
        <p:blipFill>
          <a:blip r:embed="rId3"/>
          <a:stretch/>
        </p:blipFill>
        <p:spPr>
          <a:xfrm>
            <a:off x="8532360" y="123480"/>
            <a:ext cx="535680" cy="277560"/>
          </a:xfrm>
          <a:prstGeom prst="rect">
            <a:avLst/>
          </a:prstGeom>
          <a:ln w="0">
            <a:noFill/>
          </a:ln>
        </p:spPr>
      </p:pic>
      <p:grpSp>
        <p:nvGrpSpPr>
          <p:cNvPr id="138" name="Группа 11"/>
          <p:cNvGrpSpPr/>
          <p:nvPr/>
        </p:nvGrpSpPr>
        <p:grpSpPr>
          <a:xfrm>
            <a:off x="6372360" y="411480"/>
            <a:ext cx="2055240" cy="1656000"/>
            <a:chOff x="6372360" y="411480"/>
            <a:chExt cx="2055240" cy="1656000"/>
          </a:xfrm>
        </p:grpSpPr>
        <p:pic>
          <p:nvPicPr>
            <p:cNvPr id="139" name="Рисунок 12"/>
            <p:cNvPicPr/>
            <p:nvPr/>
          </p:nvPicPr>
          <p:blipFill>
            <a:blip r:embed="rId4"/>
            <a:srcRect l="18782" r="19240"/>
            <a:stretch/>
          </p:blipFill>
          <p:spPr>
            <a:xfrm>
              <a:off x="6372360" y="411480"/>
              <a:ext cx="2055240" cy="1656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0" name="TextBox 18"/>
            <p:cNvSpPr/>
            <p:nvPr/>
          </p:nvSpPr>
          <p:spPr>
            <a:xfrm>
              <a:off x="7020360" y="1203480"/>
              <a:ext cx="873720" cy="302760"/>
            </a:xfrm>
            <a:prstGeom prst="rect">
              <a:avLst/>
            </a:prstGeom>
            <a:solidFill>
              <a:srgbClr val="F9F3D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1400" b="1" strike="noStrike" spc="-1">
                  <a:solidFill>
                    <a:srgbClr val="4A452A"/>
                  </a:solidFill>
                  <a:latin typeface="Arial"/>
                  <a:ea typeface="DejaVu Sans"/>
                </a:rPr>
                <a:t>ШКОЛА</a:t>
              </a:r>
              <a:endParaRPr lang="ru-RU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141" name="Рисунок 19"/>
          <p:cNvPicPr/>
          <p:nvPr/>
        </p:nvPicPr>
        <p:blipFill>
          <a:blip r:embed="rId5"/>
          <a:stretch/>
        </p:blipFill>
        <p:spPr>
          <a:xfrm>
            <a:off x="6876360" y="2283840"/>
            <a:ext cx="1075680" cy="1003680"/>
          </a:xfrm>
          <a:prstGeom prst="rect">
            <a:avLst/>
          </a:prstGeom>
          <a:ln w="0">
            <a:noFill/>
          </a:ln>
        </p:spPr>
      </p:pic>
      <p:sp>
        <p:nvSpPr>
          <p:cNvPr id="142" name="PlaceHolder 4"/>
          <p:cNvSpPr>
            <a:spLocks noGrp="1"/>
          </p:cNvSpPr>
          <p:nvPr>
            <p:ph/>
          </p:nvPr>
        </p:nvSpPr>
        <p:spPr>
          <a:xfrm>
            <a:off x="540000" y="3723840"/>
            <a:ext cx="5396040" cy="643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порядок фиксации хода образовательного процесса с помощью ГИС «ЭО РТ»</a:t>
            </a:r>
          </a:p>
        </p:txBody>
      </p:sp>
      <p:pic>
        <p:nvPicPr>
          <p:cNvPr id="143" name="image18.jpeg" descr="\\fileserv\User_folders\a.razdorskaya\Desktop\New-mobile-learning-parent-banner[1].jpg"/>
          <p:cNvPicPr/>
          <p:nvPr/>
        </p:nvPicPr>
        <p:blipFill>
          <a:blip r:embed="rId6"/>
          <a:stretch/>
        </p:blipFill>
        <p:spPr>
          <a:xfrm>
            <a:off x="6516360" y="3651840"/>
            <a:ext cx="2012040" cy="867240"/>
          </a:xfrm>
          <a:prstGeom prst="rect">
            <a:avLst/>
          </a:prstGeom>
          <a:ln w="12700">
            <a:noFill/>
          </a:ln>
        </p:spPr>
      </p:pic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95737FE-2225-4443-A785-9930DD9CD9CE}" type="slidenum">
              <a:t>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Заголовок 3"/>
          <p:cNvSpPr/>
          <p:nvPr/>
        </p:nvSpPr>
        <p:spPr>
          <a:xfrm>
            <a:off x="683640" y="123480"/>
            <a:ext cx="7556400" cy="85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29000"/>
          </a:bodyPr>
          <a:lstStyle/>
          <a:p>
            <a:pPr>
              <a:lnSpc>
                <a:spcPct val="100000"/>
              </a:lnSpc>
            </a:pPr>
            <a:r>
              <a:rPr lang="ru-RU" sz="4400" b="1" strike="noStrike" spc="-1">
                <a:solidFill>
                  <a:srgbClr val="FF0000"/>
                </a:solidFill>
                <a:latin typeface="Arial"/>
                <a:ea typeface="DejaVu Sans"/>
              </a:rPr>
              <a:t>Проект локального нормативного акта</a:t>
            </a:r>
            <a:r>
              <a:rPr sz="4400"/>
              <a:t/>
            </a:r>
            <a:br>
              <a:rPr sz="4400"/>
            </a:br>
            <a:r>
              <a:rPr lang="ru-RU" sz="49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z="4900" b="1" strike="noStrike" spc="-1">
                <a:solidFill>
                  <a:srgbClr val="1F497D"/>
                </a:solidFill>
                <a:latin typeface="Arial"/>
                <a:ea typeface="DejaVu Sans"/>
              </a:rPr>
              <a:t>«Положение об электронном обучении и использовании дистанционных образовательных технологий в образовательном процессе МБОУ»</a:t>
            </a:r>
            <a:endParaRPr lang="ru-RU" sz="49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5" name="Рисунок 7"/>
          <p:cNvPicPr/>
          <p:nvPr/>
        </p:nvPicPr>
        <p:blipFill>
          <a:blip r:embed="rId2"/>
          <a:stretch/>
        </p:blipFill>
        <p:spPr>
          <a:xfrm>
            <a:off x="7884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146" name="Рисунок 8"/>
          <p:cNvPicPr/>
          <p:nvPr/>
        </p:nvPicPr>
        <p:blipFill>
          <a:blip r:embed="rId3"/>
          <a:stretch/>
        </p:blipFill>
        <p:spPr>
          <a:xfrm>
            <a:off x="8532360" y="123480"/>
            <a:ext cx="535680" cy="277560"/>
          </a:xfrm>
          <a:prstGeom prst="rect">
            <a:avLst/>
          </a:prstGeom>
          <a:ln w="0">
            <a:noFill/>
          </a:ln>
        </p:spPr>
      </p:pic>
      <p:grpSp>
        <p:nvGrpSpPr>
          <p:cNvPr id="147" name="Группа 1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sp>
        <p:nvSpPr>
          <p:cNvPr id="148" name="Скругленный прямоугольник 20"/>
          <p:cNvSpPr/>
          <p:nvPr/>
        </p:nvSpPr>
        <p:spPr>
          <a:xfrm>
            <a:off x="684000" y="2664360"/>
            <a:ext cx="2012040" cy="57168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rgbClr val="729FCF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Основания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для ДОТ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49" name="Группа 2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50" name="Группа 3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51" name="Группа 5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52" name="Группа 6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cxnSp>
        <p:nvCxnSpPr>
          <p:cNvPr id="153" name="Прямая со стрелкой 1"/>
          <p:cNvCxnSpPr/>
          <p:nvPr/>
        </p:nvCxnSpPr>
        <p:spPr>
          <a:xfrm flipV="1">
            <a:off x="2595240" y="1361880"/>
            <a:ext cx="1398960" cy="112104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cxnSp>
        <p:nvCxnSpPr>
          <p:cNvPr id="154" name="Прямая со стрелкой 2"/>
          <p:cNvCxnSpPr/>
          <p:nvPr/>
        </p:nvCxnSpPr>
        <p:spPr>
          <a:xfrm flipV="1">
            <a:off x="2857680" y="2160000"/>
            <a:ext cx="1118880" cy="55620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cxnSp>
        <p:nvCxnSpPr>
          <p:cNvPr id="155" name="Прямая со стрелкой 4"/>
          <p:cNvCxnSpPr/>
          <p:nvPr/>
        </p:nvCxnSpPr>
        <p:spPr>
          <a:xfrm>
            <a:off x="3016080" y="2964600"/>
            <a:ext cx="940320" cy="432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cxnSp>
        <p:nvCxnSpPr>
          <p:cNvPr id="156" name="Прямая со стрелкой 7"/>
          <p:cNvCxnSpPr/>
          <p:nvPr/>
        </p:nvCxnSpPr>
        <p:spPr>
          <a:xfrm>
            <a:off x="2849400" y="3254400"/>
            <a:ext cx="1207800" cy="45648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cxnSp>
        <p:nvCxnSpPr>
          <p:cNvPr id="157" name="Прямая со стрелкой 8"/>
          <p:cNvCxnSpPr>
            <a:endCxn id="158" idx="1"/>
          </p:cNvCxnSpPr>
          <p:nvPr/>
        </p:nvCxnSpPr>
        <p:spPr>
          <a:xfrm>
            <a:off x="2547360" y="3344760"/>
            <a:ext cx="1593000" cy="97416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sp>
        <p:nvSpPr>
          <p:cNvPr id="159" name="Скругленный прямоугольник 21"/>
          <p:cNvSpPr/>
          <p:nvPr/>
        </p:nvSpPr>
        <p:spPr>
          <a:xfrm>
            <a:off x="4105080" y="1620000"/>
            <a:ext cx="4532040" cy="89604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rgbClr val="FFFFFF"/>
            </a:solidFill>
            <a:round/>
          </a:ln>
          <a:effectLst>
            <a:outerShdw dist="101823" dir="2700000" rotWithShape="0">
              <a:srgbClr val="DEE6EF"/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организация работы избирательных участков на базе школы, ППЭ, всероссийских олимпиад школьников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Скругленный прямоугольник 25"/>
          <p:cNvSpPr/>
          <p:nvPr/>
        </p:nvSpPr>
        <p:spPr>
          <a:xfrm>
            <a:off x="4104000" y="2665440"/>
            <a:ext cx="4532040" cy="57168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rgbClr val="FFFFFF"/>
            </a:solidFill>
            <a:round/>
          </a:ln>
          <a:effectLst>
            <a:outerShdw dist="101823" dir="2700000" rotWithShape="0">
              <a:srgbClr val="DEE6EF"/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неблагоприятные и опасные природные явления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Скругленный прямоугольник 26"/>
          <p:cNvSpPr/>
          <p:nvPr/>
        </p:nvSpPr>
        <p:spPr>
          <a:xfrm>
            <a:off x="4141080" y="3385440"/>
            <a:ext cx="4496040" cy="57168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rgbClr val="FFFFFF"/>
            </a:solidFill>
            <a:round/>
          </a:ln>
          <a:effectLst>
            <a:outerShdw dist="101823" dir="2700000" rotWithShape="0">
              <a:srgbClr val="DEE6EF"/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ограничения, вводимые государственными надзорными органами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Скругленный прямоугольник 27"/>
          <p:cNvSpPr/>
          <p:nvPr/>
        </p:nvSpPr>
        <p:spPr>
          <a:xfrm>
            <a:off x="4140000" y="4140000"/>
            <a:ext cx="4496040" cy="35712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rgbClr val="FFFFFF"/>
            </a:solidFill>
            <a:round/>
          </a:ln>
          <a:effectLst>
            <a:outerShdw dist="101823" dir="2700000" rotWithShape="0">
              <a:srgbClr val="DEE6EF"/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запрет деятельности по решению суда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Скругленный прямоугольник 28"/>
          <p:cNvSpPr/>
          <p:nvPr/>
        </p:nvSpPr>
        <p:spPr>
          <a:xfrm>
            <a:off x="4140000" y="1080000"/>
            <a:ext cx="4496040" cy="357120"/>
          </a:xfrm>
          <a:prstGeom prst="roundRect">
            <a:avLst>
              <a:gd name="adj" fmla="val 10000"/>
            </a:avLst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rgbClr val="FFFFFF"/>
            </a:solidFill>
            <a:round/>
          </a:ln>
          <a:effectLst>
            <a:outerShdw dist="101823" dir="2700000" rotWithShape="0">
              <a:srgbClr val="DEE6EF"/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ремонтные и аварийные работы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642960" y="4584240"/>
            <a:ext cx="254160" cy="4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 Black"/>
                <a:ea typeface="DejaVu Sans"/>
              </a:rPr>
              <a:t>!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900000" y="4680000"/>
            <a:ext cx="4318560" cy="31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Необходимо информировать учредителя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77918C7-E9E5-4C8E-B5B5-12DB8395772B}" type="slidenum">
              <a:t>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Заголовок 2"/>
          <p:cNvSpPr/>
          <p:nvPr/>
        </p:nvSpPr>
        <p:spPr>
          <a:xfrm>
            <a:off x="539640" y="51480"/>
            <a:ext cx="5180400" cy="59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1F497D"/>
                </a:solidFill>
                <a:latin typeface="Arial"/>
                <a:ea typeface="DejaVu Sans"/>
              </a:rPr>
              <a:t>Использование информационных ресурсов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Рисунок 2"/>
          <p:cNvPicPr/>
          <p:nvPr/>
        </p:nvPicPr>
        <p:blipFill>
          <a:blip r:embed="rId2"/>
          <a:stretch/>
        </p:blipFill>
        <p:spPr>
          <a:xfrm>
            <a:off x="7956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6"/>
          <p:cNvPicPr/>
          <p:nvPr/>
        </p:nvPicPr>
        <p:blipFill>
          <a:blip r:embed="rId3"/>
          <a:stretch/>
        </p:blipFill>
        <p:spPr>
          <a:xfrm>
            <a:off x="8532360" y="123480"/>
            <a:ext cx="535680" cy="277560"/>
          </a:xfrm>
          <a:prstGeom prst="rect">
            <a:avLst/>
          </a:prstGeom>
          <a:ln w="0">
            <a:noFill/>
          </a:ln>
        </p:spPr>
      </p:pic>
      <p:grpSp>
        <p:nvGrpSpPr>
          <p:cNvPr id="168" name="Diagram 1"/>
          <p:cNvGrpSpPr/>
          <p:nvPr/>
        </p:nvGrpSpPr>
        <p:grpSpPr>
          <a:xfrm>
            <a:off x="935280" y="927720"/>
            <a:ext cx="8061840" cy="2264040"/>
            <a:chOff x="935280" y="927720"/>
            <a:chExt cx="8061840" cy="2264040"/>
          </a:xfrm>
        </p:grpSpPr>
        <p:sp>
          <p:nvSpPr>
            <p:cNvPr id="169" name="Прямоугольник 168"/>
            <p:cNvSpPr/>
            <p:nvPr/>
          </p:nvSpPr>
          <p:spPr>
            <a:xfrm>
              <a:off x="935280" y="927720"/>
              <a:ext cx="8060760" cy="22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70" name="Блок-схема: ручное управление 169"/>
            <p:cNvSpPr/>
            <p:nvPr/>
          </p:nvSpPr>
          <p:spPr>
            <a:xfrm rot="16200000">
              <a:off x="737640" y="1130760"/>
              <a:ext cx="2260800" cy="1861200"/>
            </a:xfrm>
            <a:prstGeom prst="flowChartManualOperation">
              <a:avLst/>
            </a:prstGeom>
            <a:solidFill>
              <a:srgbClr val="DEE6EF"/>
            </a:solidFill>
            <a:ln w="0">
              <a:noFill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2">
              <a:scrgbClr r="0" g="0" b="0"/>
            </a:effectRef>
            <a:fontRef idx="minor"/>
          </p:style>
          <p:txBody>
            <a:bodyPr rot="5400000" lIns="-156240" tIns="257760" rIns="-156240" bIns="25776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71" name="Блок-схема: ручное управление 170"/>
            <p:cNvSpPr/>
            <p:nvPr/>
          </p:nvSpPr>
          <p:spPr>
            <a:xfrm rot="16200000">
              <a:off x="2833200" y="1038960"/>
              <a:ext cx="2260800" cy="2044440"/>
            </a:xfrm>
            <a:prstGeom prst="flowChartManualOperation">
              <a:avLst/>
            </a:prstGeom>
            <a:solidFill>
              <a:srgbClr val="B4C7DC"/>
            </a:solidFill>
            <a:ln w="0">
              <a:noFill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2">
              <a:scrgbClr r="0" g="0" b="0"/>
            </a:effectRef>
            <a:fontRef idx="minor"/>
          </p:style>
          <p:txBody>
            <a:bodyPr rot="5400000" lIns="-249120" tIns="350640" rIns="-249120" bIns="350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Электронное образование РТ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2" name="Блок-схема: ручное управление 171"/>
            <p:cNvSpPr/>
            <p:nvPr/>
          </p:nvSpPr>
          <p:spPr>
            <a:xfrm rot="16200000">
              <a:off x="4888440" y="1130400"/>
              <a:ext cx="2260800" cy="1861560"/>
            </a:xfrm>
            <a:prstGeom prst="flowChartManualOperation">
              <a:avLst/>
            </a:prstGeom>
            <a:solidFill>
              <a:srgbClr val="729FCF"/>
            </a:solidFill>
            <a:ln w="0">
              <a:noFill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2">
              <a:scrgbClr r="0" g="0" b="0"/>
            </a:effectRef>
            <a:fontRef idx="minor"/>
          </p:style>
          <p:txBody>
            <a:bodyPr rot="5400000" lIns="-156240" tIns="257760" rIns="-156240" bIns="25776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иные государственные информационные системы 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i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(Навигатор, Мой спорт)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3" name="Блок-схема: ручное управление 172"/>
            <p:cNvSpPr/>
            <p:nvPr/>
          </p:nvSpPr>
          <p:spPr>
            <a:xfrm rot="16200000">
              <a:off x="6935760" y="1130400"/>
              <a:ext cx="2260800" cy="1861560"/>
            </a:xfrm>
            <a:prstGeom prst="flowChartManualOperation">
              <a:avLst/>
            </a:prstGeom>
            <a:solidFill>
              <a:srgbClr val="5983B0"/>
            </a:solidFill>
            <a:ln w="0">
              <a:noFill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2">
              <a:scrgbClr r="0" g="0" b="0"/>
            </a:effectRef>
            <a:fontRef idx="minor"/>
          </p:style>
          <p:txBody>
            <a:bodyPr rot="5400000" lIns="-156240" tIns="257760" rIns="-156240" bIns="25776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образовательные платформы Учи.ру, ЯКласс </a:t>
              </a:r>
              <a:r>
                <a:rPr lang="ru-RU" sz="1400" b="0" i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(доступ должен быть бесплатным)</a:t>
              </a:r>
              <a:endParaRPr lang="ru-RU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74" name="Прямоугольник 173"/>
          <p:cNvSpPr/>
          <p:nvPr/>
        </p:nvSpPr>
        <p:spPr>
          <a:xfrm>
            <a:off x="720000" y="3641040"/>
            <a:ext cx="8097120" cy="121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Утвержден новый федеральный перечень электронных образовательных ресурсов,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(</a:t>
            </a:r>
            <a:r>
              <a:rPr lang="ru-RU" sz="16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утв. приказом Минпросвещения России от 18.07.2024 № 499)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1080000" y="1620000"/>
            <a:ext cx="1618560" cy="1078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ФГИС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«Моя школа»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D470183-4D9C-4A6B-86E2-F684ECB98D2B}" type="slidenum">
              <a:t>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0840" cy="852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24000"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r>
              <a:rPr sz="1600"/>
              <a:t/>
            </a:r>
            <a:br>
              <a:rPr sz="1600"/>
            </a:b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755640" y="699480"/>
            <a:ext cx="337752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 fontScale="20000"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1281"/>
              </a:spcBef>
              <a:buNone/>
              <a:tabLst>
                <a:tab pos="0" algn="l"/>
              </a:tabLst>
            </a:pPr>
            <a:r>
              <a:rPr lang="ru-RU" sz="6400" b="1" strike="noStrike" spc="-1">
                <a:solidFill>
                  <a:srgbClr val="C00000"/>
                </a:solidFill>
                <a:latin typeface="Arial"/>
              </a:rPr>
              <a:t>запрещено</a:t>
            </a:r>
            <a:endParaRPr lang="ru-RU" sz="64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827640" y="1203480"/>
            <a:ext cx="4172040" cy="374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использование информационных систем, владельцами которых являются иностранные юридические лица и (или) граждане. </a:t>
            </a:r>
          </a:p>
          <a:p>
            <a:pPr indent="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Перечень иностранных мессенджеров: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Discord;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Microsoft Teams;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Skype for Business;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Snapchat;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Telegram;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Threema;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 </a:t>
            </a: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Viber;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</a:t>
            </a: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 WhatsApp;</a:t>
            </a:r>
            <a:r>
              <a:rPr sz="1600"/>
              <a:t/>
            </a:r>
            <a:br>
              <a:rPr sz="1600"/>
            </a:b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• </a:t>
            </a: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 WeChat.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/>
          </p:nvPr>
        </p:nvSpPr>
        <p:spPr>
          <a:xfrm>
            <a:off x="5508000" y="771480"/>
            <a:ext cx="309204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 fontScale="40000"/>
          </a:bodyPr>
          <a:lstStyle/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80"/>
              </a:spcBef>
              <a:buNone/>
              <a:tabLst>
                <a:tab pos="0" algn="l"/>
              </a:tabLst>
            </a:pPr>
            <a:r>
              <a:rPr lang="ru-RU" sz="3400" b="1" strike="noStrike" spc="-1">
                <a:solidFill>
                  <a:srgbClr val="3465A4"/>
                </a:solidFill>
                <a:latin typeface="Arial"/>
              </a:rPr>
              <a:t>разрешено</a:t>
            </a:r>
            <a:endParaRPr lang="ru-RU" sz="34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/>
          </p:nvPr>
        </p:nvSpPr>
        <p:spPr>
          <a:xfrm>
            <a:off x="5580000" y="1707480"/>
            <a:ext cx="3389400" cy="3524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algn="ctr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использование компонента цифровой образовательной среды – информационно-коммуникационная образовательная платформа «Сферум»</a:t>
            </a:r>
          </a:p>
        </p:txBody>
      </p:sp>
      <p:sp>
        <p:nvSpPr>
          <p:cNvPr id="181" name="Прямоугольник 4"/>
          <p:cNvSpPr/>
          <p:nvPr/>
        </p:nvSpPr>
        <p:spPr>
          <a:xfrm>
            <a:off x="5292000" y="987480"/>
            <a:ext cx="41400" cy="388404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82" name="Прямоугольник 10"/>
          <p:cNvSpPr/>
          <p:nvPr/>
        </p:nvSpPr>
        <p:spPr>
          <a:xfrm>
            <a:off x="701640" y="195480"/>
            <a:ext cx="4935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1F497D"/>
                </a:solidFill>
                <a:latin typeface="Arial"/>
                <a:ea typeface="DejaVu Sans"/>
              </a:rPr>
              <a:t>Использование информационных систем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Рисунок 11"/>
          <p:cNvPicPr/>
          <p:nvPr/>
        </p:nvPicPr>
        <p:blipFill>
          <a:blip r:embed="rId2"/>
          <a:stretch/>
        </p:blipFill>
        <p:spPr>
          <a:xfrm>
            <a:off x="7884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184" name="Рисунок 5"/>
          <p:cNvPicPr/>
          <p:nvPr/>
        </p:nvPicPr>
        <p:blipFill>
          <a:blip r:embed="rId3"/>
          <a:stretch/>
        </p:blipFill>
        <p:spPr>
          <a:xfrm>
            <a:off x="8532360" y="51480"/>
            <a:ext cx="535680" cy="27756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C5468DC-3042-461E-A8D6-00A69A9C728E}" type="slidenum">
              <a:t>6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755640" y="123480"/>
            <a:ext cx="2804040" cy="3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1F497D"/>
                </a:solidFill>
                <a:latin typeface="Arial"/>
              </a:rPr>
              <a:t>Ключевые моменты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6" name="Группа 4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87" name="Группа 9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88" name="Группа 12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89" name="Группа 19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90" name="Группа 22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91" name="Группа 25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grpSp>
        <p:nvGrpSpPr>
          <p:cNvPr id="192" name="Группа 30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pic>
        <p:nvPicPr>
          <p:cNvPr id="193" name="Рисунок 34"/>
          <p:cNvPicPr/>
          <p:nvPr/>
        </p:nvPicPr>
        <p:blipFill>
          <a:blip r:embed="rId2"/>
          <a:stretch/>
        </p:blipFill>
        <p:spPr>
          <a:xfrm>
            <a:off x="7956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194" name="Рисунок 5"/>
          <p:cNvPicPr/>
          <p:nvPr/>
        </p:nvPicPr>
        <p:blipFill>
          <a:blip r:embed="rId3"/>
          <a:stretch/>
        </p:blipFill>
        <p:spPr>
          <a:xfrm>
            <a:off x="8532360" y="51480"/>
            <a:ext cx="535680" cy="277560"/>
          </a:xfrm>
          <a:prstGeom prst="rect">
            <a:avLst/>
          </a:prstGeom>
          <a:ln w="0">
            <a:noFill/>
          </a:ln>
        </p:spPr>
      </p:pic>
      <p:sp>
        <p:nvSpPr>
          <p:cNvPr id="195" name="Скругленный прямоугольник 1"/>
          <p:cNvSpPr/>
          <p:nvPr/>
        </p:nvSpPr>
        <p:spPr>
          <a:xfrm>
            <a:off x="720000" y="720000"/>
            <a:ext cx="2876400" cy="1256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C00000"/>
                </a:solidFill>
                <a:latin typeface="Arial"/>
                <a:ea typeface="DejaVu Sans"/>
              </a:rPr>
              <a:t>При наличии заявления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об отказе в применении ДОТ при реализации образовательных программ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Скругленный прямоугольник 7"/>
          <p:cNvSpPr/>
          <p:nvPr/>
        </p:nvSpPr>
        <p:spPr>
          <a:xfrm>
            <a:off x="3787920" y="648720"/>
            <a:ext cx="2868480" cy="7876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от обучающегося, достигшего возраста 18 лет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Скругленный прямоугольник 8"/>
          <p:cNvSpPr/>
          <p:nvPr/>
        </p:nvSpPr>
        <p:spPr>
          <a:xfrm>
            <a:off x="3787920" y="1620000"/>
            <a:ext cx="2868480" cy="6076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от родителя обучающегося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Скругленный прямоугольник 9"/>
          <p:cNvSpPr/>
          <p:nvPr/>
        </p:nvSpPr>
        <p:spPr>
          <a:xfrm>
            <a:off x="6840000" y="720000"/>
            <a:ext cx="2156400" cy="1616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C00000"/>
                </a:solidFill>
                <a:latin typeface="Arial"/>
                <a:ea typeface="DejaVu Sans"/>
              </a:rPr>
              <a:t>Обучение такого ребенка без применения ДОТ (учитель+ученик в классе)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Скругленный прямоугольник 10"/>
          <p:cNvSpPr/>
          <p:nvPr/>
        </p:nvSpPr>
        <p:spPr>
          <a:xfrm>
            <a:off x="720000" y="2340000"/>
            <a:ext cx="3776400" cy="1256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Расписание занятий (с учетом дневной и недельной динамики умственной работоспособности обучающихся и трудности учебных предметов)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Скругленный прямоугольник 11"/>
          <p:cNvSpPr/>
          <p:nvPr/>
        </p:nvSpPr>
        <p:spPr>
          <a:xfrm>
            <a:off x="720000" y="4396320"/>
            <a:ext cx="3776400" cy="6400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Продолжительность урока не должна превышать 40 минут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Скругленный прямоугольник 13"/>
          <p:cNvSpPr/>
          <p:nvPr/>
        </p:nvSpPr>
        <p:spPr>
          <a:xfrm>
            <a:off x="720000" y="3703680"/>
            <a:ext cx="3776400" cy="6127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Обучение должно заканчиваться не позднее 18.00 часов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Скругленный прямоугольник 15"/>
          <p:cNvSpPr/>
          <p:nvPr/>
        </p:nvSpPr>
        <p:spPr>
          <a:xfrm>
            <a:off x="4680000" y="2520000"/>
            <a:ext cx="4316400" cy="2516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solidFill>
              <a:srgbClr val="4F81BD"/>
            </a:solidFill>
            <a:round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п. 3.5.12 </a:t>
            </a: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(при реализации образовательных программ с применением ДОТ, ЭО)</a:t>
            </a: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 Постановления Главного гос. санитарного врача РФ от 28.09.2020 № 28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молодежи»»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Стрелка вправо 202"/>
          <p:cNvSpPr/>
          <p:nvPr/>
        </p:nvSpPr>
        <p:spPr>
          <a:xfrm>
            <a:off x="4140000" y="3600000"/>
            <a:ext cx="716400" cy="100080"/>
          </a:xfrm>
          <a:prstGeom prst="rightArrow">
            <a:avLst>
              <a:gd name="adj1" fmla="val 50000"/>
              <a:gd name="adj2" fmla="val 173611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6840" rIns="90000" bIns="684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4" name="Стрелка вправо 203"/>
          <p:cNvSpPr/>
          <p:nvPr/>
        </p:nvSpPr>
        <p:spPr>
          <a:xfrm>
            <a:off x="10620000" y="3960000"/>
            <a:ext cx="356040" cy="35604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5" name="Стрелка вправо 204"/>
          <p:cNvSpPr/>
          <p:nvPr/>
        </p:nvSpPr>
        <p:spPr>
          <a:xfrm>
            <a:off x="6300000" y="1477800"/>
            <a:ext cx="716400" cy="100080"/>
          </a:xfrm>
          <a:prstGeom prst="rightArrow">
            <a:avLst>
              <a:gd name="adj1" fmla="val 50000"/>
              <a:gd name="adj2" fmla="val 173611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6840" rIns="90000" bIns="684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A419F71-5E3B-46EB-939A-FB2D9D7399A5}" type="slidenum">
              <a:t>7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11640" y="51480"/>
            <a:ext cx="3165480" cy="355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1F497D"/>
                </a:solidFill>
                <a:latin typeface="Arial"/>
              </a:rPr>
              <a:t>Алгоритм действий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7" name="Рисунок 9"/>
          <p:cNvPicPr/>
          <p:nvPr/>
        </p:nvPicPr>
        <p:blipFill>
          <a:blip r:embed="rId2"/>
          <a:stretch/>
        </p:blipFill>
        <p:spPr>
          <a:xfrm>
            <a:off x="7956360" y="123480"/>
            <a:ext cx="608400" cy="263880"/>
          </a:xfrm>
          <a:prstGeom prst="rect">
            <a:avLst/>
          </a:prstGeom>
          <a:ln w="0">
            <a:noFill/>
          </a:ln>
        </p:spPr>
      </p:pic>
      <p:pic>
        <p:nvPicPr>
          <p:cNvPr id="208" name="Рисунок 10"/>
          <p:cNvPicPr/>
          <p:nvPr/>
        </p:nvPicPr>
        <p:blipFill>
          <a:blip r:embed="rId3"/>
          <a:stretch/>
        </p:blipFill>
        <p:spPr>
          <a:xfrm>
            <a:off x="8532360" y="51480"/>
            <a:ext cx="535680" cy="277560"/>
          </a:xfrm>
          <a:prstGeom prst="rect">
            <a:avLst/>
          </a:prstGeom>
          <a:ln w="0">
            <a:noFill/>
          </a:ln>
        </p:spPr>
      </p:pic>
      <p:pic>
        <p:nvPicPr>
          <p:cNvPr id="209" name="Рисунок 14"/>
          <p:cNvPicPr/>
          <p:nvPr/>
        </p:nvPicPr>
        <p:blipFill>
          <a:blip r:embed="rId4"/>
          <a:stretch/>
        </p:blipFill>
        <p:spPr>
          <a:xfrm>
            <a:off x="4320000" y="3867840"/>
            <a:ext cx="715680" cy="993960"/>
          </a:xfrm>
          <a:prstGeom prst="rect">
            <a:avLst/>
          </a:prstGeom>
          <a:ln w="0">
            <a:noFill/>
          </a:ln>
        </p:spPr>
      </p:pic>
      <p:sp>
        <p:nvSpPr>
          <p:cNvPr id="210" name="Скругленный прямоугольник 2"/>
          <p:cNvSpPr/>
          <p:nvPr/>
        </p:nvSpPr>
        <p:spPr>
          <a:xfrm>
            <a:off x="2520000" y="2715840"/>
            <a:ext cx="1617120" cy="57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Совет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обучающихся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Скругленный прямоугольник 3"/>
          <p:cNvSpPr/>
          <p:nvPr/>
        </p:nvSpPr>
        <p:spPr>
          <a:xfrm>
            <a:off x="900000" y="2715840"/>
            <a:ext cx="1437120" cy="57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35526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Совет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родителей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Прямоугольник 1"/>
          <p:cNvSpPr/>
          <p:nvPr/>
        </p:nvSpPr>
        <p:spPr>
          <a:xfrm>
            <a:off x="4716000" y="1275480"/>
            <a:ext cx="67680" cy="2516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13" name="Скругленный прямоугольник 4"/>
          <p:cNvSpPr/>
          <p:nvPr/>
        </p:nvSpPr>
        <p:spPr>
          <a:xfrm>
            <a:off x="720000" y="3600000"/>
            <a:ext cx="3452040" cy="57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Педагогический совет принимает ЛНА с учетом мнения Советов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Скругленный прямоугольник 5"/>
          <p:cNvSpPr/>
          <p:nvPr/>
        </p:nvSpPr>
        <p:spPr>
          <a:xfrm>
            <a:off x="5220000" y="3601440"/>
            <a:ext cx="3597120" cy="715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Педагогический совет принимает ЛНА с поступившим мнением (предложением)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Скругленный прямоугольник 6"/>
          <p:cNvSpPr/>
          <p:nvPr/>
        </p:nvSpPr>
        <p:spPr>
          <a:xfrm>
            <a:off x="5220000" y="2485440"/>
            <a:ext cx="3597120" cy="93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На сайте школы размещаются проекты ЛНА для ознакомления и обсуждения участниками образовательных отношений</a:t>
            </a:r>
            <a:r>
              <a:rPr lang="ru-RU" sz="1600" b="0" strike="noStrike" spc="-1">
                <a:solidFill>
                  <a:schemeClr val="lt1"/>
                </a:solidFill>
                <a:latin typeface="arial"/>
                <a:ea typeface="DejaVu Sans"/>
              </a:rPr>
              <a:t>.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Скругленный прямоугольник 12"/>
          <p:cNvSpPr/>
          <p:nvPr/>
        </p:nvSpPr>
        <p:spPr>
          <a:xfrm>
            <a:off x="5076000" y="1275480"/>
            <a:ext cx="3740040" cy="21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при отсутствии представительных органов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Скругленный прямоугольник 30"/>
          <p:cNvSpPr/>
          <p:nvPr/>
        </p:nvSpPr>
        <p:spPr>
          <a:xfrm>
            <a:off x="720000" y="1260000"/>
            <a:ext cx="3740040" cy="21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при наличии представительных органов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8" name="Прямая со стрелкой 3"/>
          <p:cNvCxnSpPr/>
          <p:nvPr/>
        </p:nvCxnSpPr>
        <p:spPr>
          <a:xfrm flipH="1">
            <a:off x="1403640" y="2355480"/>
            <a:ext cx="580320" cy="29232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cxnSp>
        <p:nvCxnSpPr>
          <p:cNvPr id="219" name="Прямая со стрелкой 5"/>
          <p:cNvCxnSpPr/>
          <p:nvPr/>
        </p:nvCxnSpPr>
        <p:spPr>
          <a:xfrm>
            <a:off x="2915640" y="2355480"/>
            <a:ext cx="580320" cy="292320"/>
          </a:xfrm>
          <a:prstGeom prst="straightConnector1">
            <a:avLst/>
          </a:prstGeom>
          <a:ln w="0">
            <a:solidFill>
              <a:srgbClr val="4A7EBB"/>
            </a:solidFill>
            <a:tailEnd type="triangle" w="med" len="med"/>
          </a:ln>
        </p:spPr>
      </p:cxnSp>
      <p:sp>
        <p:nvSpPr>
          <p:cNvPr id="220" name="Скругленный прямоугольник 31"/>
          <p:cNvSpPr/>
          <p:nvPr/>
        </p:nvSpPr>
        <p:spPr>
          <a:xfrm>
            <a:off x="720000" y="4465440"/>
            <a:ext cx="3452040" cy="39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Утверждение приказом директора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Скругленный прямоугольник 32"/>
          <p:cNvSpPr/>
          <p:nvPr/>
        </p:nvSpPr>
        <p:spPr>
          <a:xfrm>
            <a:off x="5220000" y="4500000"/>
            <a:ext cx="3597120" cy="35712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Утверждение приказом директора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Равнобедренный треугольник 221"/>
          <p:cNvSpPr/>
          <p:nvPr/>
        </p:nvSpPr>
        <p:spPr>
          <a:xfrm flipH="1" flipV="1">
            <a:off x="6797520" y="233676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3" name="Равнобедренный треугольник 222"/>
          <p:cNvSpPr/>
          <p:nvPr/>
        </p:nvSpPr>
        <p:spPr>
          <a:xfrm flipH="1" flipV="1">
            <a:off x="6797520" y="233676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4" name="Равнобедренный треугольник 223"/>
          <p:cNvSpPr/>
          <p:nvPr/>
        </p:nvSpPr>
        <p:spPr>
          <a:xfrm flipH="1" flipV="1">
            <a:off x="6837120" y="349200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5" name="Равнобедренный треугольник 224"/>
          <p:cNvSpPr/>
          <p:nvPr/>
        </p:nvSpPr>
        <p:spPr>
          <a:xfrm flipH="1" flipV="1">
            <a:off x="6837120" y="439056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6" name="Равнобедренный треугольник 225"/>
          <p:cNvSpPr/>
          <p:nvPr/>
        </p:nvSpPr>
        <p:spPr>
          <a:xfrm flipH="1" flipV="1">
            <a:off x="1437120" y="341676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7" name="Равнобедренный треугольник 226"/>
          <p:cNvSpPr/>
          <p:nvPr/>
        </p:nvSpPr>
        <p:spPr>
          <a:xfrm flipH="1" flipV="1">
            <a:off x="6789960" y="234432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8" name="Равнобедренный треугольник 227"/>
          <p:cNvSpPr/>
          <p:nvPr/>
        </p:nvSpPr>
        <p:spPr>
          <a:xfrm flipH="1" flipV="1">
            <a:off x="3237120" y="3416760"/>
            <a:ext cx="177120" cy="103320"/>
          </a:xfrm>
          <a:prstGeom prst="triangle">
            <a:avLst>
              <a:gd name="adj" fmla="val 50000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9" name="Равнобедренный треугольник 228"/>
          <p:cNvSpPr/>
          <p:nvPr/>
        </p:nvSpPr>
        <p:spPr>
          <a:xfrm flipH="1" flipV="1">
            <a:off x="2337120" y="4316760"/>
            <a:ext cx="177120" cy="103320"/>
          </a:xfrm>
          <a:prstGeom prst="triangle">
            <a:avLst>
              <a:gd name="adj" fmla="val 48902"/>
            </a:avLst>
          </a:prstGeom>
          <a:solidFill>
            <a:srgbClr val="B4C7DC"/>
          </a:solidFill>
          <a:ln w="0">
            <a:solidFill>
              <a:srgbClr val="25406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9720" rIns="90000" bIns="-972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0" name="Скругленный прямоугольник 33"/>
          <p:cNvSpPr/>
          <p:nvPr/>
        </p:nvSpPr>
        <p:spPr>
          <a:xfrm>
            <a:off x="720000" y="540000"/>
            <a:ext cx="8280000" cy="57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720000" y="569880"/>
            <a:ext cx="8280000" cy="54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1600" b="0" strike="noStrike" spc="-12">
                <a:solidFill>
                  <a:schemeClr val="dk1"/>
                </a:solidFill>
                <a:latin typeface="arial"/>
              </a:rPr>
              <a:t>Принятие решения реализовывать образовательные программы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1600" b="0" strike="noStrike" spc="-12">
                <a:solidFill>
                  <a:schemeClr val="dk1"/>
                </a:solidFill>
                <a:latin typeface="arial"/>
              </a:rPr>
              <a:t>с применением ЭО и ДОТ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Скругленный прямоугольник 34"/>
          <p:cNvSpPr/>
          <p:nvPr/>
        </p:nvSpPr>
        <p:spPr>
          <a:xfrm>
            <a:off x="867960" y="1620000"/>
            <a:ext cx="3452040" cy="57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  <a:tabLst>
                <a:tab pos="0" algn="l"/>
              </a:tabLst>
            </a:pPr>
            <a:r>
              <a:rPr lang="ru-RU" sz="1600" b="0" strike="noStrike" spc="-1">
                <a:solidFill>
                  <a:schemeClr val="dk1"/>
                </a:solidFill>
                <a:latin typeface="arial"/>
                <a:ea typeface="DejaVu Sans"/>
              </a:rPr>
              <a:t>ЛНА регламентируют работу Советов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Скругленный прямоугольник 35"/>
          <p:cNvSpPr/>
          <p:nvPr/>
        </p:nvSpPr>
        <p:spPr>
          <a:xfrm>
            <a:off x="5220000" y="1588320"/>
            <a:ext cx="3452040" cy="751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5235480" y="1550520"/>
            <a:ext cx="3452040" cy="767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1600" b="0" strike="noStrike" spc="-1">
                <a:solidFill>
                  <a:schemeClr val="dk1"/>
                </a:solidFill>
                <a:latin typeface="arial"/>
              </a:rPr>
              <a:t>Положение о порядке учета мнения учащихся, родителей учащихся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63341D8-15D0-4312-8068-818760C105BC}" type="slidenum">
              <a:t>8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Рисунок 1"/>
          <p:cNvPicPr/>
          <p:nvPr/>
        </p:nvPicPr>
        <p:blipFill>
          <a:blip r:embed="rId2"/>
          <a:stretch/>
        </p:blipFill>
        <p:spPr>
          <a:xfrm>
            <a:off x="8028360" y="123480"/>
            <a:ext cx="509040" cy="239040"/>
          </a:xfrm>
          <a:prstGeom prst="rect">
            <a:avLst/>
          </a:prstGeom>
          <a:ln w="0">
            <a:noFill/>
          </a:ln>
        </p:spPr>
      </p:pic>
      <p:pic>
        <p:nvPicPr>
          <p:cNvPr id="236" name="Рисунок 5"/>
          <p:cNvPicPr/>
          <p:nvPr/>
        </p:nvPicPr>
        <p:blipFill>
          <a:blip r:embed="rId3"/>
          <a:stretch/>
        </p:blipFill>
        <p:spPr>
          <a:xfrm>
            <a:off x="8532360" y="123480"/>
            <a:ext cx="535680" cy="277560"/>
          </a:xfrm>
          <a:prstGeom prst="rect">
            <a:avLst/>
          </a:prstGeom>
          <a:ln w="0">
            <a:noFill/>
          </a:ln>
        </p:spPr>
      </p:pic>
      <p:sp>
        <p:nvSpPr>
          <p:cNvPr id="237" name="Прямоугольник 18"/>
          <p:cNvSpPr/>
          <p:nvPr/>
        </p:nvSpPr>
        <p:spPr>
          <a:xfrm>
            <a:off x="2339640" y="1059480"/>
            <a:ext cx="465804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Спасибо за внимание!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Игътибарыгыз өчен рәхмәт!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8" name="Рисунок 3" descr="image001"/>
          <p:cNvPicPr/>
          <p:nvPr/>
        </p:nvPicPr>
        <p:blipFill>
          <a:blip r:embed="rId4"/>
          <a:stretch/>
        </p:blipFill>
        <p:spPr>
          <a:xfrm>
            <a:off x="3528720" y="2520000"/>
            <a:ext cx="2228040" cy="19724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9448E5D-1DAF-4B89-A867-914D97928D3A}" type="slidenum">
              <a:t>9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9646</TotalTime>
  <Words>547</Words>
  <Application>Microsoft Office PowerPoint</Application>
  <PresentationFormat>Экран (16:9)</PresentationFormat>
  <Paragraphs>77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arial</vt:lpstr>
      <vt:lpstr>arial</vt:lpstr>
      <vt:lpstr>Arial Black</vt:lpstr>
      <vt:lpstr>DejaVu Sans</vt:lpstr>
      <vt:lpstr>Symbol</vt:lpstr>
      <vt:lpstr>Times New Roman</vt:lpstr>
      <vt:lpstr>Tinos</vt:lpstr>
      <vt:lpstr>Wingdings</vt:lpstr>
      <vt:lpstr>2_Тема Office</vt:lpstr>
      <vt:lpstr>2_Тема Office</vt:lpstr>
      <vt:lpstr>2_Тема Office</vt:lpstr>
      <vt:lpstr>Презентация PowerPoint</vt:lpstr>
      <vt:lpstr>Презентация PowerPoint</vt:lpstr>
      <vt:lpstr>Условия реализации</vt:lpstr>
      <vt:lpstr>Презентация PowerPoint</vt:lpstr>
      <vt:lpstr>Презентация PowerPoint</vt:lpstr>
      <vt:lpstr>            </vt:lpstr>
      <vt:lpstr>Ключевые моменты</vt:lpstr>
      <vt:lpstr>Алгоритм действий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Ковалева Валерия Юрьевна</dc:creator>
  <dc:description/>
  <cp:lastModifiedBy>Пользователь Windows</cp:lastModifiedBy>
  <cp:revision>1332</cp:revision>
  <cp:lastPrinted>2024-08-21T19:50:26Z</cp:lastPrinted>
  <dcterms:created xsi:type="dcterms:W3CDTF">2015-10-13T08:15:21Z</dcterms:created>
  <dcterms:modified xsi:type="dcterms:W3CDTF">2024-08-22T06:22:44Z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(16:9)</vt:lpwstr>
  </property>
  <property fmtid="{D5CDD505-2E9C-101B-9397-08002B2CF9AE}" pid="3" name="Slides">
    <vt:i4>9</vt:i4>
  </property>
</Properties>
</file>