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84" r:id="rId1"/>
  </p:sldMasterIdLst>
  <p:notesMasterIdLst>
    <p:notesMasterId r:id="rId6"/>
  </p:notesMasterIdLst>
  <p:sldIdLst>
    <p:sldId id="256" r:id="rId2"/>
    <p:sldId id="260" r:id="rId3"/>
    <p:sldId id="257" r:id="rId4"/>
    <p:sldId id="258" r:id="rId5"/>
  </p:sldIdLst>
  <p:sldSz cx="6858000" cy="9144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610914B-258F-4B64-8760-763DAD26795F}">
          <p14:sldIdLst>
            <p14:sldId id="256"/>
            <p14:sldId id="260"/>
            <p14:sldId id="257"/>
          </p14:sldIdLst>
        </p14:section>
        <p14:section name="Раздел без заголовка" id="{48AFFC37-7B65-45CB-9C97-8F38DD769B5E}">
          <p14:sldIdLst>
            <p14:sldId id="258"/>
          </p14:sldIdLst>
        </p14:section>
      </p14:sectionLst>
    </p:ex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0000"/>
    <a:srgbClr val="420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88" autoAdjust="0"/>
    <p:restoredTop sz="94286" autoAdjust="0"/>
  </p:normalViewPr>
  <p:slideViewPr>
    <p:cSldViewPr>
      <p:cViewPr>
        <p:scale>
          <a:sx n="100" d="100"/>
          <a:sy n="100" d="100"/>
        </p:scale>
        <p:origin x="-1614" y="99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4FC861-85A1-4B2D-A512-10EB28138A4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2196789D-56ED-4848-AA64-7A4ABA35B3F1}">
      <dgm:prSet/>
      <dgm:spPr/>
      <dgm:t>
        <a:bodyPr/>
        <a:lstStyle/>
        <a:p>
          <a:pPr rtl="0"/>
          <a:r>
            <a:rPr lang="ru-RU" smtClean="0"/>
            <a:t>3</a:t>
          </a:r>
          <a:endParaRPr lang="ru-RU"/>
        </a:p>
      </dgm:t>
    </dgm:pt>
    <dgm:pt modelId="{80752419-F173-4789-9CE3-FED301730A44}" type="parTrans" cxnId="{BE6712E4-DEB4-4BBA-90CE-D8018524E364}">
      <dgm:prSet/>
      <dgm:spPr/>
      <dgm:t>
        <a:bodyPr/>
        <a:lstStyle/>
        <a:p>
          <a:endParaRPr lang="ru-RU"/>
        </a:p>
      </dgm:t>
    </dgm:pt>
    <dgm:pt modelId="{00556892-A204-402B-8ADC-75C3D85C2329}" type="sibTrans" cxnId="{BE6712E4-DEB4-4BBA-90CE-D8018524E364}">
      <dgm:prSet/>
      <dgm:spPr/>
      <dgm:t>
        <a:bodyPr/>
        <a:lstStyle/>
        <a:p>
          <a:endParaRPr lang="ru-RU"/>
        </a:p>
      </dgm:t>
    </dgm:pt>
    <dgm:pt modelId="{44430C8F-D411-4495-9D5A-86992A5E8810}" type="pres">
      <dgm:prSet presAssocID="{944FC861-85A1-4B2D-A512-10EB28138A4B}" presName="cycle" presStyleCnt="0">
        <dgm:presLayoutVars>
          <dgm:dir/>
          <dgm:resizeHandles val="exact"/>
        </dgm:presLayoutVars>
      </dgm:prSet>
      <dgm:spPr/>
      <dgm:t>
        <a:bodyPr/>
        <a:lstStyle/>
        <a:p>
          <a:endParaRPr lang="ru-RU"/>
        </a:p>
      </dgm:t>
    </dgm:pt>
    <dgm:pt modelId="{0C1FBDC0-0280-4003-AA04-3B2E66A23CDD}" type="pres">
      <dgm:prSet presAssocID="{2196789D-56ED-4848-AA64-7A4ABA35B3F1}" presName="node" presStyleLbl="node1" presStyleIdx="0" presStyleCnt="1" custScaleY="142433" custRadScaleRad="108622" custRadScaleInc="2812">
        <dgm:presLayoutVars>
          <dgm:bulletEnabled val="1"/>
        </dgm:presLayoutVars>
      </dgm:prSet>
      <dgm:spPr/>
      <dgm:t>
        <a:bodyPr/>
        <a:lstStyle/>
        <a:p>
          <a:endParaRPr lang="ru-RU"/>
        </a:p>
      </dgm:t>
    </dgm:pt>
  </dgm:ptLst>
  <dgm:cxnLst>
    <dgm:cxn modelId="{BE6712E4-DEB4-4BBA-90CE-D8018524E364}" srcId="{944FC861-85A1-4B2D-A512-10EB28138A4B}" destId="{2196789D-56ED-4848-AA64-7A4ABA35B3F1}" srcOrd="0" destOrd="0" parTransId="{80752419-F173-4789-9CE3-FED301730A44}" sibTransId="{00556892-A204-402B-8ADC-75C3D85C2329}"/>
    <dgm:cxn modelId="{B74ECAA6-C9CB-4D9B-A2ED-756D68810FCB}" type="presOf" srcId="{2196789D-56ED-4848-AA64-7A4ABA35B3F1}" destId="{0C1FBDC0-0280-4003-AA04-3B2E66A23CDD}" srcOrd="0" destOrd="0" presId="urn:microsoft.com/office/officeart/2005/8/layout/cycle2"/>
    <dgm:cxn modelId="{DE4E156E-C708-4F72-8B18-1331E8E3F014}" type="presOf" srcId="{944FC861-85A1-4B2D-A512-10EB28138A4B}" destId="{44430C8F-D411-4495-9D5A-86992A5E8810}" srcOrd="0" destOrd="0" presId="urn:microsoft.com/office/officeart/2005/8/layout/cycle2"/>
    <dgm:cxn modelId="{4F0D1659-7624-4FAE-B287-ED47552F1B06}" type="presParOf" srcId="{44430C8F-D411-4495-9D5A-86992A5E8810}" destId="{0C1FBDC0-0280-4003-AA04-3B2E66A23CD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FBDC0-0280-4003-AA04-3B2E66A23CDD}">
      <dsp:nvSpPr>
        <dsp:cNvPr id="0" name=""/>
        <dsp:cNvSpPr/>
      </dsp:nvSpPr>
      <dsp:spPr>
        <a:xfrm>
          <a:off x="0" y="0"/>
          <a:ext cx="324128" cy="4616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rtl="0">
            <a:lnSpc>
              <a:spcPct val="90000"/>
            </a:lnSpc>
            <a:spcBef>
              <a:spcPct val="0"/>
            </a:spcBef>
            <a:spcAft>
              <a:spcPct val="35000"/>
            </a:spcAft>
          </a:pPr>
          <a:r>
            <a:rPr lang="ru-RU" sz="1900" kern="1200" smtClean="0"/>
            <a:t>3</a:t>
          </a:r>
          <a:endParaRPr lang="ru-RU" sz="1900" kern="1200"/>
        </a:p>
      </dsp:txBody>
      <dsp:txXfrm>
        <a:off x="47467" y="67609"/>
        <a:ext cx="229194" cy="32644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D79BE6DA-3B92-43E3-A1B5-D16F00B4848D}" type="datetimeFigureOut">
              <a:rPr lang="ru-RU" smtClean="0"/>
              <a:pPr/>
              <a:t>06.02.2019</a:t>
            </a:fld>
            <a:endParaRPr lang="ru-RU"/>
          </a:p>
        </p:txBody>
      </p:sp>
      <p:sp>
        <p:nvSpPr>
          <p:cNvPr id="4" name="Образ слайда 3"/>
          <p:cNvSpPr>
            <a:spLocks noGrp="1" noRot="1" noChangeAspect="1"/>
          </p:cNvSpPr>
          <p:nvPr>
            <p:ph type="sldImg" idx="2"/>
          </p:nvPr>
        </p:nvSpPr>
        <p:spPr>
          <a:xfrm>
            <a:off x="2030413" y="746125"/>
            <a:ext cx="2797175"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1A4B7103-5CBA-4587-9D24-D88B296AB7E1}" type="slidenum">
              <a:rPr lang="ru-RU" smtClean="0"/>
              <a:pPr/>
              <a:t>‹#›</a:t>
            </a:fld>
            <a:endParaRPr lang="ru-RU"/>
          </a:p>
        </p:txBody>
      </p:sp>
    </p:spTree>
    <p:extLst>
      <p:ext uri="{BB962C8B-B14F-4D97-AF65-F5344CB8AC3E}">
        <p14:creationId xmlns:p14="http://schemas.microsoft.com/office/powerpoint/2010/main" val="1191930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1</a:t>
            </a:fld>
            <a:endParaRPr lang="ru-RU"/>
          </a:p>
        </p:txBody>
      </p:sp>
    </p:spTree>
    <p:extLst>
      <p:ext uri="{BB962C8B-B14F-4D97-AF65-F5344CB8AC3E}">
        <p14:creationId xmlns:p14="http://schemas.microsoft.com/office/powerpoint/2010/main" val="75305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3</a:t>
            </a:fld>
            <a:endParaRPr lang="ru-RU"/>
          </a:p>
        </p:txBody>
      </p:sp>
    </p:spTree>
    <p:extLst>
      <p:ext uri="{BB962C8B-B14F-4D97-AF65-F5344CB8AC3E}">
        <p14:creationId xmlns:p14="http://schemas.microsoft.com/office/powerpoint/2010/main" val="1293613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074420" y="479864"/>
            <a:ext cx="5554980" cy="1962912"/>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074420" y="2466752"/>
            <a:ext cx="5554980" cy="23368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Овал 7"/>
          <p:cNvSpPr/>
          <p:nvPr/>
        </p:nvSpPr>
        <p:spPr>
          <a:xfrm>
            <a:off x="691075" y="1885069"/>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867882" y="1793355"/>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143500" y="366186"/>
            <a:ext cx="1371600" cy="7802033"/>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857250" y="366188"/>
            <a:ext cx="4171950" cy="7802033"/>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1712168" y="-72"/>
            <a:ext cx="5143500"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1933794" y="3467100"/>
            <a:ext cx="4800600" cy="3048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933794" y="1422400"/>
            <a:ext cx="4800600" cy="2012949"/>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10" name="Прямоугольник 9"/>
          <p:cNvSpPr/>
          <p:nvPr/>
        </p:nvSpPr>
        <p:spPr bwMode="invGray">
          <a:xfrm>
            <a:off x="1714500" y="0"/>
            <a:ext cx="57150"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29241" y="3752875"/>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806048" y="3661160"/>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07670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395706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6880448"/>
            <a:ext cx="6172200" cy="1524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4290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349758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4290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349758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761238" y="0"/>
            <a:ext cx="6096762" cy="9144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6" name="Прямоугольник 5"/>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289037"/>
            <a:ext cx="2857500" cy="154940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342900" y="1875952"/>
            <a:ext cx="2857500" cy="931333"/>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342900" y="2844801"/>
            <a:ext cx="6115050" cy="5323417"/>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15172" y="1422400"/>
            <a:ext cx="2057400" cy="26416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06.02.2019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Прямоугольник 7"/>
          <p:cNvSpPr/>
          <p:nvPr/>
        </p:nvSpPr>
        <p:spPr>
          <a:xfrm>
            <a:off x="571500" y="1422400"/>
            <a:ext cx="3429000" cy="6096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628650" y="1524005"/>
            <a:ext cx="3314700" cy="468604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297544" y="1272455"/>
            <a:ext cx="514350"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3752750" y="1249048"/>
            <a:ext cx="486918"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628650" y="6400800"/>
            <a:ext cx="3314700" cy="1016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611945" y="-1087896"/>
            <a:ext cx="1229165" cy="2185183"/>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26613" y="28137"/>
            <a:ext cx="1276643" cy="2269588"/>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37161" y="1406770"/>
            <a:ext cx="844288" cy="1470165"/>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759655" y="-72"/>
            <a:ext cx="6098345"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076706" y="366184"/>
            <a:ext cx="5623560" cy="1524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076706" y="1930400"/>
            <a:ext cx="5623560" cy="64008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2686050" y="8407400"/>
            <a:ext cx="1600200" cy="63500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02FC766-7B01-4D1A-8366-CEB4CE4C3223}" type="datetimeFigureOut">
              <a:rPr lang="ru-RU" smtClean="0"/>
              <a:pPr/>
              <a:t>06.02.2019</a:t>
            </a:fld>
            <a:endParaRPr lang="ru-RU"/>
          </a:p>
        </p:txBody>
      </p:sp>
      <p:sp>
        <p:nvSpPr>
          <p:cNvPr id="10" name="Нижний колонтитул 9"/>
          <p:cNvSpPr>
            <a:spLocks noGrp="1"/>
          </p:cNvSpPr>
          <p:nvPr>
            <p:ph type="ftr" sz="quarter" idx="3"/>
          </p:nvPr>
        </p:nvSpPr>
        <p:spPr>
          <a:xfrm>
            <a:off x="4286250" y="8407400"/>
            <a:ext cx="2171700" cy="63500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6460236" y="8407400"/>
            <a:ext cx="342900" cy="63500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A8EF09B-D7F3-497B-B3C4-B62ABBCE6856}" type="slidenum">
              <a:rPr lang="ru-RU" smtClean="0"/>
              <a:pPr/>
              <a:t>‹#›</a:t>
            </a:fld>
            <a:endParaRPr lang="ru-RU"/>
          </a:p>
        </p:txBody>
      </p:sp>
      <p:sp>
        <p:nvSpPr>
          <p:cNvPr id="15" name="Прямоугольник 14"/>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hyperlink" Target="https://e.mail.ru/attachment/15492635440000000294/0;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4.jpeg"/><Relationship Id="rId5" Type="http://schemas.openxmlformats.org/officeDocument/2006/relationships/diagramQuickStyle" Target="../diagrams/quickStyle1.xml"/><Relationship Id="rId10" Type="http://schemas.openxmlformats.org/officeDocument/2006/relationships/image" Target="../media/image13.jpeg"/><Relationship Id="rId4" Type="http://schemas.openxmlformats.org/officeDocument/2006/relationships/diagramLayout" Target="../diagrams/layout1.xml"/><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6.png"/><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5" Type="http://schemas.openxmlformats.org/officeDocument/2006/relationships/image" Target="../media/image28.png"/><Relationship Id="rId10" Type="http://schemas.openxmlformats.org/officeDocument/2006/relationships/hyperlink" Target="https://e.mail.ru/attachment/15492911950000000550/0;1" TargetMode="External"/><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7"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3606" y="7483506"/>
            <a:ext cx="2101538" cy="1660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050" y="7236296"/>
            <a:ext cx="2255221" cy="1864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ctrTitle"/>
          </p:nvPr>
        </p:nvSpPr>
        <p:spPr>
          <a:xfrm>
            <a:off x="-2259632" y="2204590"/>
            <a:ext cx="1512168" cy="637023"/>
          </a:xfrm>
        </p:spPr>
        <p:txBody>
          <a:bodyPr>
            <a:normAutofit fontScale="90000"/>
          </a:bodyPr>
          <a:lstStyle/>
          <a:p>
            <a:r>
              <a:rPr lang="ru-RU" dirty="0" smtClean="0"/>
              <a:t> </a:t>
            </a:r>
            <a:endParaRPr lang="ru-RU" dirty="0"/>
          </a:p>
        </p:txBody>
      </p:sp>
      <p:sp>
        <p:nvSpPr>
          <p:cNvPr id="3" name="Подзаголовок 2"/>
          <p:cNvSpPr>
            <a:spLocks noGrp="1"/>
          </p:cNvSpPr>
          <p:nvPr>
            <p:ph type="subTitle" idx="1"/>
          </p:nvPr>
        </p:nvSpPr>
        <p:spPr>
          <a:xfrm>
            <a:off x="2420888" y="1984386"/>
            <a:ext cx="2564904" cy="1368152"/>
          </a:xfrm>
        </p:spPr>
        <p:txBody>
          <a:bodyPr>
            <a:normAutofit/>
          </a:bodyPr>
          <a:lstStyle/>
          <a:p>
            <a:pPr algn="ctr"/>
            <a:r>
              <a:rPr lang="ru-RU"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endParaRPr lang="ru-RU"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1" name="Прямоугольник 10"/>
          <p:cNvSpPr/>
          <p:nvPr/>
        </p:nvSpPr>
        <p:spPr>
          <a:xfrm>
            <a:off x="764703" y="1763688"/>
            <a:ext cx="2232248" cy="400110"/>
          </a:xfrm>
          <a:prstGeom prst="rect">
            <a:avLst/>
          </a:prstGeom>
          <a:noFill/>
        </p:spPr>
        <p:txBody>
          <a:bodyPr wrap="square" lIns="91440" tIns="45720" rIns="91440" bIns="45720">
            <a:spAutoFit/>
          </a:bodyPr>
          <a:lstStyle/>
          <a:p>
            <a:pPr algn="ctr"/>
            <a:r>
              <a:rPr lang="ru-RU" sz="2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p>
        </p:txBody>
      </p:sp>
      <p:sp>
        <p:nvSpPr>
          <p:cNvPr id="12" name="Прямоугольник 11"/>
          <p:cNvSpPr/>
          <p:nvPr/>
        </p:nvSpPr>
        <p:spPr>
          <a:xfrm>
            <a:off x="67272" y="-3175"/>
            <a:ext cx="6309321" cy="646331"/>
          </a:xfrm>
          <a:prstGeom prst="rect">
            <a:avLst/>
          </a:prstGeom>
          <a:noFill/>
        </p:spPr>
        <p:txBody>
          <a:bodyPr wrap="square" lIns="91440" tIns="45720" rIns="91440" bIns="45720">
            <a:spAutoFit/>
          </a:bodyPr>
          <a:lstStyle/>
          <a:p>
            <a:pPr algn="ctr"/>
            <a:r>
              <a:rPr lang="ru-RU" sz="36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Школьный Калейдоскоп</a:t>
            </a:r>
            <a:endParaRPr lang="ru-RU" sz="36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6145" name="Rectangle 1"/>
          <p:cNvSpPr>
            <a:spLocks noChangeArrowheads="1"/>
          </p:cNvSpPr>
          <p:nvPr/>
        </p:nvSpPr>
        <p:spPr bwMode="auto">
          <a:xfrm>
            <a:off x="2060848" y="5099281"/>
            <a:ext cx="3024336" cy="8156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0" fontAlgn="base" latinLnBrk="0" hangingPunct="0">
              <a:lnSpc>
                <a:spcPct val="100000"/>
              </a:lnSpc>
              <a:spcBef>
                <a:spcPct val="0"/>
              </a:spcBef>
              <a:spcAft>
                <a:spcPct val="0"/>
              </a:spcAft>
              <a:buClrTx/>
              <a:buSzTx/>
              <a:buFontTx/>
              <a:buNone/>
              <a:tabLst/>
            </a:pPr>
            <a:endParaRPr lang="ru-RU" sz="1100" dirty="0" smtClean="0">
              <a:solidFill>
                <a:srgbClr val="000000"/>
              </a:solidFill>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r>
            <a:b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b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Прямоугольник 14"/>
          <p:cNvSpPr/>
          <p:nvPr/>
        </p:nvSpPr>
        <p:spPr>
          <a:xfrm>
            <a:off x="5431535" y="8"/>
            <a:ext cx="1426469" cy="938719"/>
          </a:xfrm>
          <a:prstGeom prst="rect">
            <a:avLst/>
          </a:prstGeom>
        </p:spPr>
        <p:txBody>
          <a:bodyPr wrap="square">
            <a:spAutoFit/>
          </a:bodyPr>
          <a:lstStyle/>
          <a:p>
            <a:pPr algn="ctr"/>
            <a:r>
              <a:rPr lang="ru-RU" sz="1100" dirty="0" smtClean="0"/>
              <a:t>Ежемесячное издание     </a:t>
            </a:r>
          </a:p>
          <a:p>
            <a:pPr algn="ctr"/>
            <a:r>
              <a:rPr lang="ru-RU" sz="1100" dirty="0"/>
              <a:t> </a:t>
            </a:r>
            <a:r>
              <a:rPr lang="ru-RU" sz="1100" dirty="0" smtClean="0"/>
              <a:t>январь 2019</a:t>
            </a:r>
          </a:p>
          <a:p>
            <a:pPr algn="ctr"/>
            <a:r>
              <a:rPr lang="ru-RU" sz="1100" dirty="0" smtClean="0"/>
              <a:t>МБОУ «СОШ №24»                     №</a:t>
            </a:r>
            <a:r>
              <a:rPr lang="ru-RU" sz="1100" dirty="0"/>
              <a:t>5</a:t>
            </a:r>
          </a:p>
        </p:txBody>
      </p:sp>
      <p:sp>
        <p:nvSpPr>
          <p:cNvPr id="26" name="TextBox 25"/>
          <p:cNvSpPr txBox="1"/>
          <p:nvPr/>
        </p:nvSpPr>
        <p:spPr>
          <a:xfrm>
            <a:off x="6569138" y="8731309"/>
            <a:ext cx="288862" cy="369332"/>
          </a:xfrm>
          <a:prstGeom prst="rect">
            <a:avLst/>
          </a:prstGeom>
          <a:noFill/>
        </p:spPr>
        <p:txBody>
          <a:bodyPr wrap="none" rtlCol="0">
            <a:spAutoFit/>
          </a:bodyPr>
          <a:lstStyle/>
          <a:p>
            <a:r>
              <a:rPr lang="ru-RU" dirty="0" smtClean="0">
                <a:solidFill>
                  <a:srgbClr val="FF0000"/>
                </a:solidFill>
              </a:rPr>
              <a:t>1</a:t>
            </a:r>
            <a:endParaRPr lang="ru-RU" dirty="0">
              <a:solidFill>
                <a:srgbClr val="FF0000"/>
              </a:solidFill>
            </a:endParaRPr>
          </a:p>
        </p:txBody>
      </p:sp>
      <p:sp>
        <p:nvSpPr>
          <p:cNvPr id="7" name="TextBox 6"/>
          <p:cNvSpPr txBox="1"/>
          <p:nvPr/>
        </p:nvSpPr>
        <p:spPr>
          <a:xfrm>
            <a:off x="9045624" y="785727"/>
            <a:ext cx="216024" cy="276999"/>
          </a:xfrm>
          <a:prstGeom prst="rect">
            <a:avLst/>
          </a:prstGeom>
          <a:noFill/>
        </p:spPr>
        <p:txBody>
          <a:bodyPr wrap="square" rtlCol="0">
            <a:spAutoFit/>
          </a:bodyPr>
          <a:lstStyle/>
          <a:p>
            <a:pPr algn="just"/>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804421" y="1543946"/>
            <a:ext cx="2141191" cy="276999"/>
          </a:xfrm>
          <a:prstGeom prst="rect">
            <a:avLst/>
          </a:prstGeom>
          <a:noFill/>
        </p:spPr>
        <p:txBody>
          <a:bodyPr wrap="square" rtlCol="0">
            <a:spAutoFit/>
          </a:bodyPr>
          <a:lstStyle/>
          <a:p>
            <a:r>
              <a:rPr lang="ru-RU" sz="1200" dirty="0"/>
              <a:t> </a:t>
            </a:r>
          </a:p>
        </p:txBody>
      </p:sp>
      <p:sp>
        <p:nvSpPr>
          <p:cNvPr id="6" name="Прямоугольник 5"/>
          <p:cNvSpPr/>
          <p:nvPr/>
        </p:nvSpPr>
        <p:spPr>
          <a:xfrm>
            <a:off x="804421" y="1077702"/>
            <a:ext cx="3704699" cy="307777"/>
          </a:xfrm>
          <a:prstGeom prst="rect">
            <a:avLst/>
          </a:prstGeom>
        </p:spPr>
        <p:txBody>
          <a:bodyPr wrap="square">
            <a:spAutoFit/>
          </a:bodyPr>
          <a:lstStyle/>
          <a:p>
            <a:r>
              <a:rPr lang="ru-RU" sz="1400" dirty="0" smtClean="0"/>
              <a:t>          </a:t>
            </a:r>
            <a:endParaRPr lang="ru-RU" sz="1400" b="1" i="1" dirty="0"/>
          </a:p>
        </p:txBody>
      </p:sp>
      <p:sp>
        <p:nvSpPr>
          <p:cNvPr id="10" name="AutoShape 2" descr="https://dreem-pics.com/uploads/posts/2017-10/1507982553_117386380_____el1__9_.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4" descr="https://dreem-pics.com/uploads/posts/2017-10/1507982553_117386380_____el1__9_.png"/>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Прямоугольник 4"/>
          <p:cNvSpPr/>
          <p:nvPr/>
        </p:nvSpPr>
        <p:spPr>
          <a:xfrm>
            <a:off x="714153" y="785727"/>
            <a:ext cx="6143847" cy="523220"/>
          </a:xfrm>
          <a:prstGeom prst="rect">
            <a:avLst/>
          </a:prstGeom>
        </p:spPr>
        <p:txBody>
          <a:bodyPr wrap="square">
            <a:spAutoFit/>
          </a:bodyPr>
          <a:lstStyle/>
          <a:p>
            <a:pPr algn="ctr"/>
            <a:r>
              <a:rPr lang="ru-RU" sz="1400" b="1" dirty="0" smtClean="0">
                <a:solidFill>
                  <a:srgbClr val="FF0000"/>
                </a:solidFill>
              </a:rPr>
              <a:t> </a:t>
            </a:r>
            <a:endParaRPr lang="ru-RU" sz="1400" b="1" dirty="0">
              <a:solidFill>
                <a:srgbClr val="FF0000"/>
              </a:solidFill>
            </a:endParaRPr>
          </a:p>
          <a:p>
            <a:pPr algn="ctr"/>
            <a:endParaRPr lang="ru-RU" sz="1400" b="1" dirty="0" smtClean="0">
              <a:solidFill>
                <a:srgbClr val="FF0000"/>
              </a:solidFill>
            </a:endParaRPr>
          </a:p>
        </p:txBody>
      </p:sp>
      <p:sp>
        <p:nvSpPr>
          <p:cNvPr id="4" name="AutoShape 2" descr="http://itd0.mycdn.me/image?id=862831533603&amp;t=20&amp;plc=WEB&amp;tkn=*rl2cy6vaMJlC8zsNomwmEZ0fer8"/>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602" y="1211738"/>
            <a:ext cx="3102448" cy="1941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Прямоугольник 8"/>
          <p:cNvSpPr/>
          <p:nvPr/>
        </p:nvSpPr>
        <p:spPr>
          <a:xfrm>
            <a:off x="3861050" y="1079765"/>
            <a:ext cx="2996955" cy="2462213"/>
          </a:xfrm>
          <a:prstGeom prst="rect">
            <a:avLst/>
          </a:prstGeom>
        </p:spPr>
        <p:txBody>
          <a:bodyPr wrap="square">
            <a:spAutoFit/>
          </a:bodyPr>
          <a:lstStyle/>
          <a:p>
            <a:r>
              <a:rPr lang="ru-RU" sz="1400" b="1" dirty="0"/>
              <a:t>Энергия, молодость и красота!</a:t>
            </a:r>
            <a:br>
              <a:rPr lang="ru-RU" sz="1400" b="1" dirty="0"/>
            </a:br>
            <a:r>
              <a:rPr lang="ru-RU" sz="1400" b="1" dirty="0"/>
              <a:t>Прелесть студенческих лет.</a:t>
            </a:r>
            <a:br>
              <a:rPr lang="ru-RU" sz="1400" b="1" dirty="0"/>
            </a:br>
            <a:r>
              <a:rPr lang="ru-RU" sz="1400" b="1" dirty="0"/>
              <a:t>Не повторится она никогда.</a:t>
            </a:r>
            <a:br>
              <a:rPr lang="ru-RU" sz="1400" b="1" dirty="0"/>
            </a:br>
            <a:r>
              <a:rPr lang="ru-RU" sz="1400" b="1" dirty="0"/>
              <a:t>Прекраснее возраста нет.</a:t>
            </a:r>
            <a:br>
              <a:rPr lang="ru-RU" sz="1400" b="1" dirty="0"/>
            </a:br>
            <a:r>
              <a:rPr lang="ru-RU" sz="1400" b="1" dirty="0"/>
              <a:t/>
            </a:r>
            <a:br>
              <a:rPr lang="ru-RU" sz="1400" b="1" dirty="0"/>
            </a:br>
            <a:r>
              <a:rPr lang="ru-RU" sz="1400" b="1" dirty="0"/>
              <a:t>Мы поздравляем сегодня вас всех,</a:t>
            </a:r>
            <a:br>
              <a:rPr lang="ru-RU" sz="1400" b="1" dirty="0"/>
            </a:br>
            <a:r>
              <a:rPr lang="ru-RU" sz="1400" b="1" dirty="0"/>
              <a:t>С Татьяниным днем, днем студента!</a:t>
            </a:r>
            <a:br>
              <a:rPr lang="ru-RU" sz="1400" b="1" dirty="0"/>
            </a:br>
            <a:r>
              <a:rPr lang="ru-RU" sz="1400" b="1" dirty="0"/>
              <a:t>Пусть ожидает вас яркий успех</a:t>
            </a:r>
            <a:br>
              <a:rPr lang="ru-RU" sz="1400" b="1" dirty="0"/>
            </a:br>
            <a:r>
              <a:rPr lang="ru-RU" sz="1400" b="1" dirty="0"/>
              <a:t>И море приятных моментов.</a:t>
            </a:r>
            <a:br>
              <a:rPr lang="ru-RU" sz="1400" b="1" dirty="0"/>
            </a:br>
            <a:endParaRPr lang="ru-RU" sz="1400" b="1" dirty="0"/>
          </a:p>
        </p:txBody>
      </p:sp>
      <p:sp>
        <p:nvSpPr>
          <p:cNvPr id="14" name="TextBox 13"/>
          <p:cNvSpPr txBox="1"/>
          <p:nvPr/>
        </p:nvSpPr>
        <p:spPr>
          <a:xfrm>
            <a:off x="714153" y="3171825"/>
            <a:ext cx="6143852" cy="3139321"/>
          </a:xfrm>
          <a:prstGeom prst="rect">
            <a:avLst/>
          </a:prstGeom>
          <a:noFill/>
        </p:spPr>
        <p:txBody>
          <a:bodyPr wrap="square" rtlCol="0">
            <a:spAutoFit/>
          </a:bodyPr>
          <a:lstStyle/>
          <a:p>
            <a:pPr algn="ctr"/>
            <a:r>
              <a:rPr lang="ru-RU" sz="1400" dirty="0" smtClean="0">
                <a:solidFill>
                  <a:srgbClr val="FF0000"/>
                </a:solidFill>
              </a:rPr>
              <a:t>Страницы истории </a:t>
            </a:r>
          </a:p>
          <a:p>
            <a:pPr algn="just"/>
            <a:r>
              <a:rPr lang="ru-RU" sz="1400" dirty="0" smtClean="0"/>
              <a:t>        </a:t>
            </a:r>
            <a:r>
              <a:rPr lang="ru-RU" sz="1200" dirty="0" smtClean="0"/>
              <a:t>27 </a:t>
            </a:r>
            <a:r>
              <a:rPr lang="ru-RU" sz="1200" dirty="0"/>
              <a:t>января ежегодно в Российской Федерации отмечается День полного освобождения Ленинграда от фашистской блокады (1944). </a:t>
            </a:r>
            <a:endParaRPr lang="ru-RU" sz="1200" dirty="0" smtClean="0"/>
          </a:p>
          <a:p>
            <a:pPr algn="just"/>
            <a:r>
              <a:rPr lang="ru-RU" sz="1200" dirty="0" smtClean="0"/>
              <a:t>Ленинград </a:t>
            </a:r>
            <a:r>
              <a:rPr lang="ru-RU" sz="1200" dirty="0"/>
              <a:t>(ныне - Санкт-Петербург) - единственный в мировой истории крупный город, который смог выдержать почти 900-дневное окружение.</a:t>
            </a:r>
          </a:p>
          <a:p>
            <a:pPr algn="just"/>
            <a:r>
              <a:rPr lang="ru-RU" sz="1200" dirty="0" smtClean="0"/>
              <a:t>Захват </a:t>
            </a:r>
            <a:r>
              <a:rPr lang="ru-RU" sz="1200" dirty="0"/>
              <a:t>Ленинграда в годы Великой Отечественной войны 1941-1945 годов являлся одной из важнейших стратегических и политических задач немецкого командования. </a:t>
            </a:r>
            <a:r>
              <a:rPr lang="ru-RU" sz="1200" dirty="0" smtClean="0"/>
              <a:t>8 </a:t>
            </a:r>
            <a:r>
              <a:rPr lang="ru-RU" sz="1200" dirty="0"/>
              <a:t>сентября 1941 года началась блокада Ленинграда, длившаяся 872 дня. </a:t>
            </a:r>
            <a:endParaRPr lang="ru-RU" sz="1200" dirty="0" smtClean="0"/>
          </a:p>
          <a:p>
            <a:pPr algn="just"/>
            <a:r>
              <a:rPr lang="ru-RU" sz="1200" dirty="0" smtClean="0"/>
              <a:t>           Постепенно </a:t>
            </a:r>
            <a:r>
              <a:rPr lang="ru-RU" sz="1200" dirty="0"/>
              <a:t>в городе иссякли запасы топлива, воды, прекратилась подача света и тепла. Осенью 1941 года начался голод. Была введена карточная система снабжения горожан продовольствием. Нормы выдачи хлеба для рабочих к 20 ноября 1941 года опустились до 250 г в день, для остального населения - до 125 г.</a:t>
            </a:r>
          </a:p>
          <a:p>
            <a:pPr algn="just"/>
            <a:r>
              <a:rPr lang="ru-RU" sz="1200" dirty="0" smtClean="0"/>
              <a:t>          За </a:t>
            </a:r>
            <a:r>
              <a:rPr lang="ru-RU" sz="1200" dirty="0"/>
              <a:t>время блокады на Ленинград было </a:t>
            </a:r>
            <a:r>
              <a:rPr lang="ru-RU" sz="1000" dirty="0" smtClean="0"/>
              <a:t>сброшено</a:t>
            </a:r>
            <a:r>
              <a:rPr lang="ru-RU" sz="1200" dirty="0" smtClean="0"/>
              <a:t> </a:t>
            </a:r>
            <a:r>
              <a:rPr lang="ru-RU" sz="1200" dirty="0"/>
              <a:t>более 107 тыс. зажигательных и фугасных авиабомб и свыше 150 тыс. артиллерийских снарядов, были разрушены около 10 тыс. домов и строений.</a:t>
            </a:r>
          </a:p>
          <a:p>
            <a:endParaRPr lang="ru-RU" sz="1400" dirty="0">
              <a:solidFill>
                <a:srgbClr val="FF0000"/>
              </a:solidFill>
            </a:endParaRPr>
          </a:p>
        </p:txBody>
      </p:sp>
      <p:sp>
        <p:nvSpPr>
          <p:cNvPr id="17" name="AutoShape 5" descr="http://wonderhostels.ru/img/blog/blokada1.jpg"/>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7273" y="6084168"/>
            <a:ext cx="2947537" cy="177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8"/>
          <p:cNvSpPr>
            <a:spLocks noChangeArrowheads="1"/>
          </p:cNvSpPr>
          <p:nvPr/>
        </p:nvSpPr>
        <p:spPr bwMode="auto">
          <a:xfrm>
            <a:off x="4293096" y="5925156"/>
            <a:ext cx="2742958"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3958" tIns="0" rIns="-53958"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За залпом залп.</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Гремит салют.</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Ракеты в воздухе горячем</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Цветами пестрыми цветут.</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А ленинградцы</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Тихо плачут.</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Ни успокаивать пока,</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Ни утешать людей не надо.</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Их радость</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Слишком велика –</a:t>
            </a:r>
            <a:endParaRPr kumimoji="0" lang="ru-RU" alt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Гремит салют над Ленинградом!</a:t>
            </a:r>
            <a:endParaRPr lang="ru-RU" altLang="ru-RU" sz="1200" b="1" dirty="0">
              <a:solidFill>
                <a:srgbClr val="222222"/>
              </a:solidFill>
              <a:latin typeface="Times New Roman" panose="02020603050405020304" pitchFamily="18" charset="0"/>
              <a:cs typeface="Times New Roman" panose="02020603050405020304" pitchFamily="18" charset="0"/>
            </a:endParaRPr>
          </a:p>
          <a:p>
            <a:r>
              <a:rPr lang="ru-RU" sz="1200" b="1" dirty="0" smtClean="0">
                <a:latin typeface="Times New Roman" panose="02020603050405020304" pitchFamily="18" charset="0"/>
                <a:cs typeface="Times New Roman" panose="02020603050405020304" pitchFamily="18" charset="0"/>
              </a:rPr>
              <a:t>Рыдают люди, и поют,</a:t>
            </a:r>
          </a:p>
          <a:p>
            <a:r>
              <a:rPr lang="ru-RU" sz="1200" b="1" dirty="0" smtClean="0">
                <a:latin typeface="Times New Roman" panose="02020603050405020304" pitchFamily="18" charset="0"/>
                <a:cs typeface="Times New Roman" panose="02020603050405020304" pitchFamily="18" charset="0"/>
              </a:rPr>
              <a:t>И </a:t>
            </a:r>
            <a:r>
              <a:rPr lang="ru-RU" sz="1200" b="1" dirty="0">
                <a:latin typeface="Times New Roman" panose="02020603050405020304" pitchFamily="18" charset="0"/>
                <a:cs typeface="Times New Roman" panose="02020603050405020304" pitchFamily="18" charset="0"/>
              </a:rPr>
              <a:t>лиц заплаканных не прячут.</a:t>
            </a:r>
          </a:p>
          <a:p>
            <a:r>
              <a:rPr lang="ru-RU" sz="1200" b="1" dirty="0">
                <a:latin typeface="Times New Roman" panose="02020603050405020304" pitchFamily="18" charset="0"/>
                <a:cs typeface="Times New Roman" panose="02020603050405020304" pitchFamily="18" charset="0"/>
              </a:rPr>
              <a:t>Сегодня в городе -</a:t>
            </a:r>
          </a:p>
          <a:p>
            <a:r>
              <a:rPr lang="ru-RU" sz="1200" b="1" dirty="0">
                <a:latin typeface="Times New Roman" panose="02020603050405020304" pitchFamily="18" charset="0"/>
                <a:cs typeface="Times New Roman" panose="02020603050405020304" pitchFamily="18" charset="0"/>
              </a:rPr>
              <a:t>Салют!</a:t>
            </a:r>
          </a:p>
          <a:p>
            <a:r>
              <a:rPr lang="ru-RU" sz="1200" b="1" dirty="0">
                <a:latin typeface="Times New Roman" panose="02020603050405020304" pitchFamily="18" charset="0"/>
                <a:cs typeface="Times New Roman" panose="02020603050405020304" pitchFamily="18" charset="0"/>
              </a:rPr>
              <a:t>Сегодня ленинградцы</a:t>
            </a:r>
          </a:p>
          <a:p>
            <a:r>
              <a:rPr lang="ru-RU" sz="1200" b="1" dirty="0">
                <a:latin typeface="Times New Roman" panose="02020603050405020304" pitchFamily="18" charset="0"/>
                <a:cs typeface="Times New Roman" panose="02020603050405020304" pitchFamily="18" charset="0"/>
              </a:rPr>
              <a:t>Плачут...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AutoShape 12" descr="https://openclipart.org/image/800px/svg_to_png/263144/Prismatic-Fireworks-6-No-Background.png"/>
          <p:cNvSpPr>
            <a:spLocks noChangeAspect="1" noChangeArrowheads="1"/>
          </p:cNvSpPr>
          <p:nvPr/>
        </p:nvSpPr>
        <p:spPr bwMode="auto">
          <a:xfrm>
            <a:off x="673100" y="4730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TextBox 22"/>
          <p:cNvSpPr txBox="1"/>
          <p:nvPr/>
        </p:nvSpPr>
        <p:spPr>
          <a:xfrm>
            <a:off x="714153" y="473075"/>
            <a:ext cx="4803079" cy="738664"/>
          </a:xfrm>
          <a:prstGeom prst="rect">
            <a:avLst/>
          </a:prstGeom>
          <a:noFill/>
        </p:spPr>
        <p:txBody>
          <a:bodyPr wrap="square" rtlCol="0">
            <a:spAutoFit/>
          </a:bodyPr>
          <a:lstStyle/>
          <a:p>
            <a:pPr algn="just"/>
            <a:r>
              <a:rPr lang="ru-RU" sz="1400" b="1" dirty="0"/>
              <a:t>Гражданское мужество и мужество военное проистекают из одного начала. </a:t>
            </a:r>
          </a:p>
          <a:p>
            <a:r>
              <a:rPr lang="ru-RU" sz="1400" b="1" dirty="0" smtClean="0"/>
              <a:t>                                         </a:t>
            </a:r>
            <a:r>
              <a:rPr lang="ru-RU" sz="1200" b="1" dirty="0" smtClean="0"/>
              <a:t>О</a:t>
            </a:r>
            <a:r>
              <a:rPr lang="ru-RU" sz="1200" b="1" dirty="0"/>
              <a:t>. Бальзак</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6" descr="C:\Users\ПК\Desktop\1716566_stock-photo-boy-with-an-idea[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5510" y="5210301"/>
            <a:ext cx="855523" cy="20095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Users\ПК\Desktop\фестив фото\РА\DSC041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2858" y="7219824"/>
            <a:ext cx="2727985" cy="18665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08720" y="4164121"/>
            <a:ext cx="2448272" cy="600164"/>
          </a:xfrm>
          <a:prstGeom prst="rect">
            <a:avLst/>
          </a:prstGeom>
          <a:noFill/>
        </p:spPr>
        <p:txBody>
          <a:bodyPr wrap="square" rtlCol="0">
            <a:spAutoFit/>
          </a:bodyPr>
          <a:lstStyle/>
          <a:p>
            <a:pPr algn="ctr"/>
            <a:endParaRPr lang="ru-RU" sz="1100" b="1" dirty="0" smtClean="0"/>
          </a:p>
          <a:p>
            <a:pPr algn="ctr"/>
            <a:endParaRPr lang="ru-RU" sz="1100" b="1" dirty="0"/>
          </a:p>
          <a:p>
            <a:pPr algn="ctr"/>
            <a:r>
              <a:rPr lang="ru-RU" sz="1100" dirty="0" smtClean="0"/>
              <a:t>.</a:t>
            </a:r>
            <a:endParaRPr lang="ru-RU" sz="1100" dirty="0"/>
          </a:p>
        </p:txBody>
      </p:sp>
      <p:sp>
        <p:nvSpPr>
          <p:cNvPr id="7" name="TextBox 6"/>
          <p:cNvSpPr txBox="1"/>
          <p:nvPr/>
        </p:nvSpPr>
        <p:spPr>
          <a:xfrm>
            <a:off x="692697" y="-18863"/>
            <a:ext cx="6165304" cy="276999"/>
          </a:xfrm>
          <a:prstGeom prst="rect">
            <a:avLst/>
          </a:prstGeom>
          <a:noFill/>
        </p:spPr>
        <p:txBody>
          <a:bodyPr wrap="square" rtlCol="0">
            <a:spAutoFit/>
          </a:bodyPr>
          <a:lstStyle/>
          <a:p>
            <a:pPr algn="ctr"/>
            <a:r>
              <a:rPr lang="ru-RU" sz="1200" b="1" dirty="0"/>
              <a:t> </a:t>
            </a:r>
            <a:endParaRPr lang="ru-RU" sz="1200" dirty="0">
              <a:latin typeface="Times New Roman" pitchFamily="18" charset="0"/>
              <a:cs typeface="Times New Roman" pitchFamily="18" charset="0"/>
            </a:endParaRPr>
          </a:p>
        </p:txBody>
      </p:sp>
      <p:sp>
        <p:nvSpPr>
          <p:cNvPr id="3" name="TextBox 2"/>
          <p:cNvSpPr txBox="1"/>
          <p:nvPr/>
        </p:nvSpPr>
        <p:spPr>
          <a:xfrm>
            <a:off x="764704" y="37513"/>
            <a:ext cx="4392488" cy="276999"/>
          </a:xfrm>
          <a:prstGeom prst="rect">
            <a:avLst/>
          </a:prstGeom>
          <a:noFill/>
        </p:spPr>
        <p:txBody>
          <a:bodyPr wrap="square" rtlCol="0">
            <a:spAutoFit/>
          </a:bodyPr>
          <a:lstStyle/>
          <a:p>
            <a:pPr fontAlgn="base"/>
            <a:r>
              <a:rPr lang="ru-RU" sz="1200" dirty="0"/>
              <a:t> </a:t>
            </a:r>
          </a:p>
        </p:txBody>
      </p:sp>
      <p:sp>
        <p:nvSpPr>
          <p:cNvPr id="9" name="TextBox 8"/>
          <p:cNvSpPr txBox="1"/>
          <p:nvPr/>
        </p:nvSpPr>
        <p:spPr>
          <a:xfrm flipH="1">
            <a:off x="6489340" y="8807256"/>
            <a:ext cx="504056" cy="369332"/>
          </a:xfrm>
          <a:prstGeom prst="rect">
            <a:avLst/>
          </a:prstGeom>
          <a:noFill/>
        </p:spPr>
        <p:txBody>
          <a:bodyPr wrap="square" rtlCol="0">
            <a:spAutoFit/>
          </a:bodyPr>
          <a:lstStyle/>
          <a:p>
            <a:r>
              <a:rPr lang="ru-RU" dirty="0" smtClean="0">
                <a:solidFill>
                  <a:srgbClr val="0070C0"/>
                </a:solidFill>
              </a:rPr>
              <a:t>2</a:t>
            </a:r>
            <a:endParaRPr lang="ru-RU" dirty="0">
              <a:solidFill>
                <a:srgbClr val="0070C0"/>
              </a:solidFill>
            </a:endParaRPr>
          </a:p>
        </p:txBody>
      </p:sp>
      <p:sp>
        <p:nvSpPr>
          <p:cNvPr id="16" name="TextBox 15"/>
          <p:cNvSpPr txBox="1"/>
          <p:nvPr/>
        </p:nvSpPr>
        <p:spPr>
          <a:xfrm>
            <a:off x="767012" y="3779912"/>
            <a:ext cx="4248472" cy="276999"/>
          </a:xfrm>
          <a:prstGeom prst="rect">
            <a:avLst/>
          </a:prstGeom>
          <a:noFill/>
        </p:spPr>
        <p:txBody>
          <a:bodyPr wrap="square" rtlCol="0">
            <a:spAutoFit/>
          </a:bodyPr>
          <a:lstStyle/>
          <a:p>
            <a:r>
              <a:rPr lang="ru-RU" sz="1200" dirty="0" smtClean="0"/>
              <a:t>             </a:t>
            </a:r>
            <a:endParaRPr lang="ru-RU" sz="1200" dirty="0"/>
          </a:p>
        </p:txBody>
      </p:sp>
      <p:sp>
        <p:nvSpPr>
          <p:cNvPr id="4" name="TextBox 3"/>
          <p:cNvSpPr txBox="1"/>
          <p:nvPr/>
        </p:nvSpPr>
        <p:spPr>
          <a:xfrm>
            <a:off x="729855" y="12913"/>
            <a:ext cx="6090988" cy="6001643"/>
          </a:xfrm>
          <a:prstGeom prst="rect">
            <a:avLst/>
          </a:prstGeom>
          <a:noFill/>
        </p:spPr>
        <p:txBody>
          <a:bodyPr wrap="square" rtlCol="0">
            <a:spAutoFit/>
          </a:bodyPr>
          <a:lstStyle/>
          <a:p>
            <a:pPr algn="ctr"/>
            <a:r>
              <a:rPr lang="ru-RU" sz="1200" dirty="0"/>
              <a:t>Есть идея!</a:t>
            </a:r>
          </a:p>
          <a:p>
            <a:pPr algn="just"/>
            <a:r>
              <a:rPr lang="ru-RU" sz="1200" dirty="0"/>
              <a:t>            Под таким названием 25 января в нашей школе совместно с УО АМР, с </a:t>
            </a:r>
            <a:r>
              <a:rPr lang="ru-RU" sz="1200" dirty="0" err="1"/>
              <a:t>Альметьевским</a:t>
            </a:r>
            <a:r>
              <a:rPr lang="ru-RU" sz="1200" dirty="0"/>
              <a:t> отделением  ТРО ВПП «Единая Россия» прошёл республиканский фестиваль молодых педагогов. Более 30 заявок поступило на участие в фестивале из  городов: Азнакаево, </a:t>
            </a:r>
            <a:r>
              <a:rPr lang="ru-RU" sz="1200" dirty="0" err="1"/>
              <a:t>Мамадыш</a:t>
            </a:r>
            <a:r>
              <a:rPr lang="ru-RU" sz="1200" dirty="0"/>
              <a:t>, Бавлы, Заинск, Альметьевска.</a:t>
            </a:r>
          </a:p>
          <a:p>
            <a:pPr algn="just"/>
            <a:r>
              <a:rPr lang="ru-RU" sz="1200" dirty="0"/>
              <a:t>          Согласно Положению молодые педагоги выступали в трёх номинациях: </a:t>
            </a:r>
          </a:p>
          <a:p>
            <a:pPr algn="just"/>
            <a:r>
              <a:rPr lang="ru-RU" sz="1200" dirty="0"/>
              <a:t>1. «Методическая разработка учебного занятия (классного часа)». </a:t>
            </a:r>
          </a:p>
          <a:p>
            <a:pPr algn="just"/>
            <a:r>
              <a:rPr lang="ru-RU" sz="1200" dirty="0"/>
              <a:t>2. «Есть идея». 	</a:t>
            </a:r>
          </a:p>
          <a:p>
            <a:pPr algn="just"/>
            <a:r>
              <a:rPr lang="ru-RU" sz="1200" dirty="0"/>
              <a:t>3. «Я в учителя пошёл!». </a:t>
            </a:r>
          </a:p>
          <a:p>
            <a:pPr algn="just"/>
            <a:r>
              <a:rPr lang="ru-RU" sz="1200" dirty="0" smtClean="0"/>
              <a:t>          После </a:t>
            </a:r>
            <a:r>
              <a:rPr lang="ru-RU" sz="1200" dirty="0"/>
              <a:t>выступления каждого </a:t>
            </a:r>
            <a:r>
              <a:rPr lang="ru-RU" sz="1200" dirty="0" smtClean="0"/>
              <a:t>педагога  </a:t>
            </a:r>
            <a:r>
              <a:rPr lang="ru-RU" sz="1200" dirty="0"/>
              <a:t>опытные наставники - эксперты давали устную рецензию работе участникам фестиваля. Кандидат педагогических наук, доцент ЕИ  К(П)ФУ </a:t>
            </a:r>
            <a:r>
              <a:rPr lang="ru-RU" sz="1200" dirty="0" err="1"/>
              <a:t>Пупышева</a:t>
            </a:r>
            <a:r>
              <a:rPr lang="ru-RU" sz="1200" dirty="0"/>
              <a:t> Евгения  Леонидовна, кандидат педагогических наук, методист ГАПОУ АПТ Камалова </a:t>
            </a:r>
            <a:r>
              <a:rPr lang="ru-RU" sz="1200" dirty="0" err="1"/>
              <a:t>Эльвина</a:t>
            </a:r>
            <a:r>
              <a:rPr lang="ru-RU" sz="1200" dirty="0"/>
              <a:t> </a:t>
            </a:r>
            <a:r>
              <a:rPr lang="ru-RU" sz="1200" dirty="0" err="1"/>
              <a:t>Ильдаровна</a:t>
            </a:r>
            <a:r>
              <a:rPr lang="ru-RU" sz="1200" dirty="0"/>
              <a:t>, заместитель начальника УО АМР  </a:t>
            </a:r>
            <a:r>
              <a:rPr lang="ru-RU" sz="1200" dirty="0" err="1"/>
              <a:t>Зиганшина</a:t>
            </a:r>
            <a:r>
              <a:rPr lang="ru-RU" sz="1200" dirty="0"/>
              <a:t> Сирина </a:t>
            </a:r>
            <a:r>
              <a:rPr lang="ru-RU" sz="1200" dirty="0" err="1"/>
              <a:t>Максутовна</a:t>
            </a:r>
            <a:r>
              <a:rPr lang="ru-RU" sz="1200" dirty="0"/>
              <a:t>,  учитель высшей квалификационной категории из Менделеевска </a:t>
            </a:r>
            <a:r>
              <a:rPr lang="ru-RU" sz="1200" dirty="0" err="1"/>
              <a:t>Сандакова</a:t>
            </a:r>
            <a:r>
              <a:rPr lang="ru-RU" sz="1200" dirty="0"/>
              <a:t> Татьяна Васильевна, учитель высшей категории, член в экспертных группах и аттестационных комиссиях по аттестации педагогических кадров (республика) </a:t>
            </a:r>
            <a:r>
              <a:rPr lang="ru-RU" sz="1200" dirty="0" err="1"/>
              <a:t>Махиянова</a:t>
            </a:r>
            <a:r>
              <a:rPr lang="ru-RU" sz="1200" dirty="0"/>
              <a:t> Эльвира Альбертовна, начальник отдела общего образования Валиева Гульнара </a:t>
            </a:r>
            <a:r>
              <a:rPr lang="ru-RU" sz="1200" dirty="0" err="1"/>
              <a:t>Фаворисовна</a:t>
            </a:r>
            <a:r>
              <a:rPr lang="ru-RU" sz="1200" dirty="0"/>
              <a:t>, председатель Совета молодых педагогов АМР Шаяхметова </a:t>
            </a:r>
            <a:r>
              <a:rPr lang="ru-RU" sz="1200" dirty="0" err="1"/>
              <a:t>Айгуль</a:t>
            </a:r>
            <a:r>
              <a:rPr lang="ru-RU" sz="1200" dirty="0"/>
              <a:t>  </a:t>
            </a:r>
            <a:r>
              <a:rPr lang="ru-RU" sz="1200" dirty="0" err="1"/>
              <a:t>Нургаязовна</a:t>
            </a:r>
            <a:r>
              <a:rPr lang="ru-RU" sz="1200" dirty="0"/>
              <a:t> высоко оценили выступления молодых коллег.</a:t>
            </a:r>
          </a:p>
          <a:p>
            <a:pPr algn="just"/>
            <a:r>
              <a:rPr lang="ru-RU" sz="1200" dirty="0"/>
              <a:t>Гимн студентов, прозвучавший в исполнении хора студентов </a:t>
            </a:r>
            <a:r>
              <a:rPr lang="ru-RU" sz="1200" dirty="0" err="1"/>
              <a:t>Альметьевского</a:t>
            </a:r>
            <a:r>
              <a:rPr lang="ru-RU" sz="1200" dirty="0"/>
              <a:t> музыкального колледжа </a:t>
            </a:r>
            <a:r>
              <a:rPr lang="ru-RU" sz="1200" dirty="0" err="1"/>
              <a:t>им.Ф.Яруллина</a:t>
            </a:r>
            <a:r>
              <a:rPr lang="ru-RU" sz="1200" dirty="0"/>
              <a:t> (рук. </a:t>
            </a:r>
            <a:r>
              <a:rPr lang="ru-RU" sz="1200" dirty="0" err="1"/>
              <a:t>Калита</a:t>
            </a:r>
            <a:r>
              <a:rPr lang="ru-RU" sz="1200" dirty="0"/>
              <a:t> И.А.),словно вернул всех присутствующих в студенческие годы. Яркие выступления аккордеониста Потёмкиной Д.С., зажигательный танец и песня учащихся школы добавили в фестиваль </a:t>
            </a:r>
            <a:r>
              <a:rPr lang="ru-RU" sz="1200" dirty="0" smtClean="0"/>
              <a:t>чувство </a:t>
            </a:r>
            <a:r>
              <a:rPr lang="ru-RU" sz="1200" dirty="0"/>
              <a:t>праздника, яркости, фееричности.</a:t>
            </a:r>
          </a:p>
          <a:p>
            <a:pPr algn="just"/>
            <a:r>
              <a:rPr lang="ru-RU" sz="1200" dirty="0"/>
              <a:t>Фестиваль прошёл…В памяти остались самые яркие моменты. Моменты, когда чувствуешь дружескую поддержку своих коллег, чувствуешь свою причастность к великой плеяде. Плеяде педагогов!</a:t>
            </a:r>
          </a:p>
          <a:p>
            <a:pPr algn="r"/>
            <a:r>
              <a:rPr lang="ru-RU" sz="1200" dirty="0"/>
              <a:t>              Обладатель гранта «Учитель - мастер» </a:t>
            </a:r>
            <a:r>
              <a:rPr lang="ru-RU" sz="1200" dirty="0" err="1"/>
              <a:t>Р.А.Бикмухаметова</a:t>
            </a:r>
            <a:endParaRPr lang="ru-RU" sz="1200" dirty="0"/>
          </a:p>
          <a:p>
            <a:r>
              <a:rPr lang="ru-RU" sz="1200" dirty="0"/>
              <a:t> </a:t>
            </a:r>
          </a:p>
          <a:p>
            <a:r>
              <a:rPr lang="ru-RU" sz="1200" dirty="0"/>
              <a:t> </a:t>
            </a:r>
          </a:p>
          <a:p>
            <a:r>
              <a:rPr lang="ru-RU" sz="1200" dirty="0"/>
              <a:t> </a:t>
            </a:r>
          </a:p>
        </p:txBody>
      </p:sp>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2614" y="5210301"/>
            <a:ext cx="2430361" cy="1881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descr="C:\Users\ПК\Desktop\фестиваль фото\IMG-20190125-WA00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5350" y="5210300"/>
            <a:ext cx="3036874" cy="22420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ПК\Desktop\фестив фото\РА\DSC0412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9486" y="7219825"/>
            <a:ext cx="3368831" cy="1897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490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Объект 9"/>
          <p:cNvGraphicFramePr>
            <a:graphicFrameLocks noGrp="1"/>
          </p:cNvGraphicFramePr>
          <p:nvPr>
            <p:ph idx="1"/>
          </p:nvPr>
        </p:nvGraphicFramePr>
        <p:xfrm>
          <a:off x="1076325" y="1930400"/>
          <a:ext cx="215900" cy="36056"/>
        </p:xfrm>
        <a:graphic>
          <a:graphicData uri="http://schemas.openxmlformats.org/drawingml/2006/table">
            <a:tbl>
              <a:tblPr firstRow="1" firstCol="1" bandRow="1">
                <a:tableStyleId>{5C22544A-7EE6-4342-B048-85BDC9FD1C3A}</a:tableStyleId>
              </a:tblPr>
              <a:tblGrid>
                <a:gridCol w="215900"/>
              </a:tblGrid>
              <a:tr h="36056">
                <a:tc>
                  <a:txBody>
                    <a:bodyPr/>
                    <a:lstStyle/>
                    <a:p>
                      <a:pPr>
                        <a:lnSpc>
                          <a:spcPct val="115000"/>
                        </a:lnSpc>
                      </a:pPr>
                      <a:endParaRPr lang="ru-RU" sz="100" dirty="0">
                        <a:effectLst/>
                        <a:latin typeface="Calibri"/>
                      </a:endParaRPr>
                    </a:p>
                  </a:txBody>
                  <a:tcPr marL="1095" marR="1095" marT="1095" marB="1095" anchor="ctr"/>
                </a:tc>
              </a:tr>
            </a:tbl>
          </a:graphicData>
        </a:graphic>
      </p:graphicFrame>
      <p:sp>
        <p:nvSpPr>
          <p:cNvPr id="8" name="TextBox 7"/>
          <p:cNvSpPr txBox="1"/>
          <p:nvPr/>
        </p:nvSpPr>
        <p:spPr>
          <a:xfrm>
            <a:off x="6516244" y="3430186"/>
            <a:ext cx="2999495" cy="261610"/>
          </a:xfrm>
          <a:prstGeom prst="rect">
            <a:avLst/>
          </a:prstGeom>
          <a:noFill/>
        </p:spPr>
        <p:txBody>
          <a:bodyPr wrap="square" rtlCol="0">
            <a:spAutoFit/>
          </a:bodyPr>
          <a:lstStyle/>
          <a:p>
            <a:r>
              <a:rPr lang="ru-RU" sz="1100" dirty="0" smtClean="0"/>
              <a:t>	</a:t>
            </a:r>
          </a:p>
        </p:txBody>
      </p:sp>
      <p:graphicFrame>
        <p:nvGraphicFramePr>
          <p:cNvPr id="7" name="Схема 6"/>
          <p:cNvGraphicFramePr/>
          <p:nvPr>
            <p:extLst>
              <p:ext uri="{D42A27DB-BD31-4B8C-83A1-F6EECF244321}">
                <p14:modId xmlns:p14="http://schemas.microsoft.com/office/powerpoint/2010/main" val="2719848000"/>
              </p:ext>
            </p:extLst>
          </p:nvPr>
        </p:nvGraphicFramePr>
        <p:xfrm>
          <a:off x="6516241" y="8682341"/>
          <a:ext cx="324128"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3606063" y="4598042"/>
            <a:ext cx="3276150" cy="276999"/>
          </a:xfrm>
          <a:prstGeom prst="rect">
            <a:avLst/>
          </a:prstGeom>
          <a:noFill/>
        </p:spPr>
        <p:txBody>
          <a:bodyPr wrap="square" rtlCol="0">
            <a:spAutoFit/>
          </a:bodyPr>
          <a:lstStyle/>
          <a:p>
            <a:pPr algn="just"/>
            <a:r>
              <a:rPr lang="ru-RU" sz="1200" dirty="0" smtClean="0"/>
              <a:t>               </a:t>
            </a:r>
            <a:endParaRPr lang="ru-RU" sz="1200" dirty="0"/>
          </a:p>
        </p:txBody>
      </p:sp>
      <p:sp>
        <p:nvSpPr>
          <p:cNvPr id="5" name="TextBox 4"/>
          <p:cNvSpPr txBox="1"/>
          <p:nvPr/>
        </p:nvSpPr>
        <p:spPr>
          <a:xfrm>
            <a:off x="764704" y="0"/>
            <a:ext cx="6093296" cy="261610"/>
          </a:xfrm>
          <a:prstGeom prst="rect">
            <a:avLst/>
          </a:prstGeom>
          <a:noFill/>
        </p:spPr>
        <p:txBody>
          <a:bodyPr wrap="square" rtlCol="0">
            <a:spAutoFit/>
          </a:bodyPr>
          <a:lstStyle/>
          <a:p>
            <a:pPr algn="ctr"/>
            <a:r>
              <a:rPr lang="ru-RU" sz="1100" dirty="0" smtClean="0"/>
              <a:t>.</a:t>
            </a:r>
            <a:endParaRPr lang="ru-RU" sz="1100" dirty="0"/>
          </a:p>
        </p:txBody>
      </p:sp>
      <p:sp>
        <p:nvSpPr>
          <p:cNvPr id="9" name="TextBox 8"/>
          <p:cNvSpPr txBox="1"/>
          <p:nvPr/>
        </p:nvSpPr>
        <p:spPr>
          <a:xfrm>
            <a:off x="2335188" y="3430185"/>
            <a:ext cx="2952328" cy="307777"/>
          </a:xfrm>
          <a:prstGeom prst="rect">
            <a:avLst/>
          </a:prstGeom>
          <a:noFill/>
        </p:spPr>
        <p:txBody>
          <a:bodyPr wrap="square" rtlCol="0">
            <a:spAutoFit/>
          </a:bodyPr>
          <a:lstStyle/>
          <a:p>
            <a:r>
              <a:rPr lang="ru-RU" sz="1400" dirty="0" smtClean="0"/>
              <a:t>         </a:t>
            </a:r>
            <a:endParaRPr lang="ru-RU" sz="1400" dirty="0"/>
          </a:p>
        </p:txBody>
      </p:sp>
      <p:pic>
        <p:nvPicPr>
          <p:cNvPr id="1027" name="Picture 3" descr="C:\Users\Исмагилова\Desktop\23 февраля\DSC00837.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011398" y="-7772400"/>
            <a:ext cx="2688889" cy="1800000"/>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http://www.dolina-podarkov.ru/UserFiles/Files/zvezda_i_lenta.jpg"/>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TextBox 10"/>
          <p:cNvSpPr txBox="1"/>
          <p:nvPr/>
        </p:nvSpPr>
        <p:spPr>
          <a:xfrm>
            <a:off x="3284985" y="24526"/>
            <a:ext cx="3597227" cy="430887"/>
          </a:xfrm>
          <a:prstGeom prst="rect">
            <a:avLst/>
          </a:prstGeom>
          <a:noFill/>
        </p:spPr>
        <p:txBody>
          <a:bodyPr wrap="square" rtlCol="0">
            <a:spAutoFit/>
          </a:bodyPr>
          <a:lstStyle/>
          <a:p>
            <a:pPr algn="just"/>
            <a:endParaRPr lang="ru-RU" sz="1200" dirty="0" smtClean="0">
              <a:latin typeface="Times New Roman" panose="02020603050405020304" pitchFamily="18" charset="0"/>
              <a:cs typeface="Times New Roman" panose="02020603050405020304" pitchFamily="18" charset="0"/>
            </a:endParaRPr>
          </a:p>
          <a:p>
            <a:pPr algn="ctr"/>
            <a:endParaRPr lang="tt-RU" sz="1000" dirty="0"/>
          </a:p>
        </p:txBody>
      </p:sp>
      <p:sp>
        <p:nvSpPr>
          <p:cNvPr id="3" name="TextBox 2"/>
          <p:cNvSpPr txBox="1"/>
          <p:nvPr/>
        </p:nvSpPr>
        <p:spPr>
          <a:xfrm>
            <a:off x="764704" y="32465"/>
            <a:ext cx="6093296" cy="338554"/>
          </a:xfrm>
          <a:prstGeom prst="rect">
            <a:avLst/>
          </a:prstGeom>
          <a:noFill/>
        </p:spPr>
        <p:txBody>
          <a:bodyPr wrap="square" rtlCol="0">
            <a:spAutoFit/>
          </a:bodyPr>
          <a:lstStyle/>
          <a:p>
            <a:pPr algn="ctr"/>
            <a:r>
              <a:rPr lang="ru-RU" sz="1600" b="1" dirty="0" err="1"/>
              <a:t>Зур</a:t>
            </a:r>
            <a:r>
              <a:rPr lang="ru-RU" sz="1600" b="1" dirty="0"/>
              <a:t> </a:t>
            </a:r>
            <a:r>
              <a:rPr lang="ru-RU" sz="1600" b="1" dirty="0" err="1"/>
              <a:t>бәхетләр</a:t>
            </a:r>
            <a:r>
              <a:rPr lang="ru-RU" sz="1600" b="1" dirty="0"/>
              <a:t> </a:t>
            </a:r>
            <a:r>
              <a:rPr lang="ru-RU" sz="1600" b="1" dirty="0" err="1"/>
              <a:t>сызганып</a:t>
            </a:r>
            <a:r>
              <a:rPr lang="ru-RU" sz="1600" b="1" dirty="0"/>
              <a:t> </a:t>
            </a:r>
            <a:r>
              <a:rPr lang="ru-RU" sz="1600" b="1" dirty="0" err="1"/>
              <a:t>эшкә</a:t>
            </a:r>
            <a:r>
              <a:rPr lang="ru-RU" sz="1600" b="1" dirty="0"/>
              <a:t> </a:t>
            </a:r>
            <a:r>
              <a:rPr lang="ru-RU" sz="1600" b="1" dirty="0" err="1"/>
              <a:t>бирелгәннән</a:t>
            </a:r>
            <a:r>
              <a:rPr lang="ru-RU" sz="1600" b="1" dirty="0"/>
              <a:t> </a:t>
            </a:r>
            <a:r>
              <a:rPr lang="ru-RU" sz="1600" b="1" dirty="0" err="1"/>
              <a:t>килә</a:t>
            </a:r>
            <a:endParaRPr lang="ru-RU" sz="1600" b="1" dirty="0"/>
          </a:p>
        </p:txBody>
      </p:sp>
      <p:sp>
        <p:nvSpPr>
          <p:cNvPr id="18" name="TextBox 17"/>
          <p:cNvSpPr txBox="1"/>
          <p:nvPr/>
        </p:nvSpPr>
        <p:spPr>
          <a:xfrm>
            <a:off x="2596495" y="3133581"/>
            <a:ext cx="2507630" cy="646331"/>
          </a:xfrm>
          <a:prstGeom prst="rect">
            <a:avLst/>
          </a:prstGeom>
          <a:noFill/>
        </p:spPr>
        <p:txBody>
          <a:bodyPr wrap="square" rtlCol="0">
            <a:spAutoFit/>
          </a:bodyPr>
          <a:lstStyle/>
          <a:p>
            <a:r>
              <a:rPr lang="ru-RU" sz="1200" dirty="0"/>
              <a:t/>
            </a:r>
            <a:br>
              <a:rPr lang="ru-RU" sz="1200" dirty="0"/>
            </a:br>
            <a:r>
              <a:rPr lang="ru-RU" sz="1200" dirty="0"/>
              <a:t/>
            </a:r>
            <a:br>
              <a:rPr lang="ru-RU" sz="1200" dirty="0"/>
            </a:br>
            <a:endParaRPr lang="ru-RU" sz="1200" dirty="0"/>
          </a:p>
        </p:txBody>
      </p:sp>
      <p:sp>
        <p:nvSpPr>
          <p:cNvPr id="16" name="TextBox 15"/>
          <p:cNvSpPr txBox="1"/>
          <p:nvPr/>
        </p:nvSpPr>
        <p:spPr>
          <a:xfrm>
            <a:off x="3606063" y="2275054"/>
            <a:ext cx="3046647" cy="461665"/>
          </a:xfrm>
          <a:prstGeom prst="rect">
            <a:avLst/>
          </a:prstGeom>
          <a:noFill/>
        </p:spPr>
        <p:txBody>
          <a:bodyPr wrap="square" rtlCol="0">
            <a:spAutoFit/>
          </a:bodyPr>
          <a:lstStyle/>
          <a:p>
            <a:r>
              <a:rPr lang="ru-RU" sz="1200" dirty="0" smtClean="0"/>
              <a:t>                </a:t>
            </a:r>
          </a:p>
          <a:p>
            <a:r>
              <a:rPr lang="ru-RU" sz="1200" dirty="0" smtClean="0"/>
              <a:t>              </a:t>
            </a:r>
            <a:endParaRPr lang="ru-RU" sz="1200" dirty="0"/>
          </a:p>
        </p:txBody>
      </p:sp>
      <p:sp>
        <p:nvSpPr>
          <p:cNvPr id="19" name="TextBox 18"/>
          <p:cNvSpPr txBox="1"/>
          <p:nvPr/>
        </p:nvSpPr>
        <p:spPr>
          <a:xfrm>
            <a:off x="705609" y="6466344"/>
            <a:ext cx="2467176" cy="276999"/>
          </a:xfrm>
          <a:prstGeom prst="rect">
            <a:avLst/>
          </a:prstGeom>
          <a:noFill/>
        </p:spPr>
        <p:txBody>
          <a:bodyPr wrap="square" rtlCol="0">
            <a:spAutoFit/>
          </a:bodyPr>
          <a:lstStyle/>
          <a:p>
            <a:r>
              <a:rPr lang="ru-RU" sz="1200" b="1" dirty="0" smtClean="0"/>
              <a:t>        </a:t>
            </a:r>
            <a:endParaRPr lang="ru-RU" sz="1200" dirty="0"/>
          </a:p>
        </p:txBody>
      </p:sp>
      <p:sp>
        <p:nvSpPr>
          <p:cNvPr id="12" name="TextBox 11"/>
          <p:cNvSpPr txBox="1"/>
          <p:nvPr/>
        </p:nvSpPr>
        <p:spPr>
          <a:xfrm>
            <a:off x="768372" y="281888"/>
            <a:ext cx="6089628" cy="2492990"/>
          </a:xfrm>
          <a:prstGeom prst="rect">
            <a:avLst/>
          </a:prstGeom>
          <a:noFill/>
        </p:spPr>
        <p:txBody>
          <a:bodyPr wrap="square" rtlCol="0">
            <a:spAutoFit/>
          </a:bodyPr>
          <a:lstStyle/>
          <a:p>
            <a:pPr algn="just"/>
            <a:r>
              <a:rPr lang="tt-RU" sz="1200" dirty="0" smtClean="0"/>
              <a:t>         Гөрләп туган тел атналыгы узып китте. Укучылар һәм укытучылар</a:t>
            </a:r>
            <a:r>
              <a:rPr lang="tt-RU" sz="1200" dirty="0"/>
              <a:t> күптөрле</a:t>
            </a:r>
            <a:r>
              <a:rPr lang="tt-RU" sz="1200" dirty="0" smtClean="0"/>
              <a:t> кызыклы һәм мавыктыргыч чаралар әзерләгәннәр. Менә аларның  кыскача  исемлеге:</a:t>
            </a:r>
          </a:p>
          <a:p>
            <a:pPr algn="just"/>
            <a:r>
              <a:rPr lang="tt-RU" sz="1200" dirty="0" smtClean="0"/>
              <a:t>        “Р.Фәхретдиннең тормыш юлы һәм иҗатына багышланган әдәби бәйге”,”Без булдырабыз” викторинасы Л.М.Вәлиева җитәкчелегендә, “Р.Фәхретдин нәсыйхәтләре- рухи азык” чарасы Э.Р.Сөләйманова җитәкчелегендә, “Төремкәй” әкияте А.И.Әхмәдуллина белән Р.И.Ялакова кулы астында, “Табигат</a:t>
            </a:r>
            <a:r>
              <a:rPr lang="ru-RU" sz="1200" dirty="0" smtClean="0"/>
              <a:t>ь</a:t>
            </a:r>
            <a:r>
              <a:rPr lang="tt-RU" sz="1200" dirty="0" smtClean="0"/>
              <a:t>тә кунакта” чарасы Л.Р.Вил</a:t>
            </a:r>
            <a:r>
              <a:rPr lang="ru-RU" sz="1200" dirty="0" smtClean="0"/>
              <a:t>ь</a:t>
            </a:r>
            <a:r>
              <a:rPr lang="tt-RU" sz="1200" dirty="0" smtClean="0"/>
              <a:t>данова, Л.Р.Гарифьянова, А.И.Әхмәдуллина җитәкчелегендә, “Путешесетвие в страну сказок” Г.Р.Сәрвәретдинова җитәкчелегендә, “Татарча сөйләшәбез” К.В.Рәхимова кулы астында  уздырылды. Р.Ә. Бикмөхәммәтова оештырган “Идея бар!” исемле республикакүләм чарада исә, барлык татар теле укытучылары да бик актив катнаштылар. Укучылар һәм укытучыларыбыз киләчәктә дә шулай бергә- бергә актив һәм тырышып эшләсеннәр иде дигән теләктә калам.</a:t>
            </a:r>
          </a:p>
          <a:p>
            <a:pPr algn="r"/>
            <a:r>
              <a:rPr lang="tt-RU" sz="1200" dirty="0"/>
              <a:t> </a:t>
            </a:r>
            <a:r>
              <a:rPr lang="tt-RU" sz="1200" dirty="0" smtClean="0"/>
              <a:t>                Э.Р.Сөләйманова,милли эшләр буенча директор урынбасары</a:t>
            </a:r>
            <a:endParaRPr lang="ru-RU" sz="1200" dirty="0"/>
          </a:p>
        </p:txBody>
      </p:sp>
      <p:pic>
        <p:nvPicPr>
          <p:cNvPr id="1026" name="Picture 2" descr="C:\Users\ПК\Desktop\Новая папка\IMG-20190127-WA0015.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993684">
            <a:off x="971494" y="2599406"/>
            <a:ext cx="1465153" cy="195162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C:\Users\ПК\Desktop\Новая папка\IMG-20190127-WA0023.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25080" y="2714296"/>
            <a:ext cx="2016224" cy="148489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ПК\Desktop\Новая папка\IMG-20190127-WA0019.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642547">
            <a:off x="4421720" y="2890100"/>
            <a:ext cx="2260962" cy="1695721"/>
          </a:xfrm>
          <a:prstGeom prst="rect">
            <a:avLst/>
          </a:prstGeom>
          <a:noFill/>
          <a:extLst>
            <a:ext uri="{909E8E84-426E-40DD-AFC4-6F175D3DCCD1}">
              <a14:hiddenFill xmlns:a14="http://schemas.microsoft.com/office/drawing/2010/main">
                <a:solidFill>
                  <a:srgbClr val="FFFFFF"/>
                </a:solidFill>
              </a14:hiddenFill>
            </a:ext>
          </a:extLst>
        </p:spPr>
      </p:pic>
      <p:sp>
        <p:nvSpPr>
          <p:cNvPr id="17" name="AutoShape 7" descr="https://apf.mail.ru/cgi-bin/readmsg?id=15492635440000000294;0;1&amp;af_preview=1&amp;exif=1">
            <a:hlinkClick r:id="rId12"/>
          </p:cNvPr>
          <p:cNvSpPr>
            <a:spLocks noChangeAspect="1" noChangeArrowheads="1"/>
          </p:cNvSpPr>
          <p:nvPr/>
        </p:nvSpPr>
        <p:spPr bwMode="auto">
          <a:xfrm>
            <a:off x="428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TextBox 12"/>
          <p:cNvSpPr txBox="1"/>
          <p:nvPr/>
        </p:nvSpPr>
        <p:spPr>
          <a:xfrm>
            <a:off x="739739" y="4863759"/>
            <a:ext cx="6083558" cy="4339650"/>
          </a:xfrm>
          <a:prstGeom prst="rect">
            <a:avLst/>
          </a:prstGeom>
          <a:noFill/>
        </p:spPr>
        <p:txBody>
          <a:bodyPr wrap="square" rtlCol="0">
            <a:spAutoFit/>
          </a:bodyPr>
          <a:lstStyle/>
          <a:p>
            <a:r>
              <a:rPr lang="tt-RU" sz="1200" b="1" dirty="0"/>
              <a:t>1 кагыйдә.</a:t>
            </a:r>
            <a:r>
              <a:rPr lang="tt-RU" sz="1200" dirty="0"/>
              <a:t> Укладка белән сак булыгыз! Көн дә, көн дә фен белән чәчне җәфаламаска! Кыш көне чәчләргә температураның уйнап торуы болай да зарар китерә: урамда – салкын, өйдә – эссе... Иң яхшысы: чәчне кичтән юып, болай гына киптерегез дә, иртән мусс яки гел</a:t>
            </a:r>
            <a:r>
              <a:rPr lang="ru-RU" sz="1200" dirty="0"/>
              <a:t>ь </a:t>
            </a:r>
            <a:r>
              <a:rPr lang="tt-RU" sz="1200" dirty="0"/>
              <a:t>белән кирәкле формага кертегез</a:t>
            </a:r>
            <a:r>
              <a:rPr lang="tt-RU" sz="1200" dirty="0" smtClean="0"/>
              <a:t>.</a:t>
            </a:r>
            <a:endParaRPr lang="tt-RU" sz="1200" dirty="0"/>
          </a:p>
          <a:p>
            <a:r>
              <a:rPr lang="tt-RU" sz="1200" b="1" dirty="0"/>
              <a:t>2 кагыйдә</a:t>
            </a:r>
            <a:r>
              <a:rPr lang="tt-RU" sz="1200" dirty="0"/>
              <a:t>. Салкын зарарлы! Чәчне салкыннан сакларга кирәк. Кышын башыгызга кими йөрсәгез, чәчнең төсе тоныклана, очлары яргалана, алар сына торганга әйләнә. Башка кими йөрү аркасында чәч коела да әле. Башлык кигәннән соң прическа бозылмасын өчен, укладка вакытында махсус балавыз – воск кулланыгыз</a:t>
            </a:r>
            <a:r>
              <a:rPr lang="tt-RU" sz="1200" dirty="0" smtClean="0"/>
              <a:t>.</a:t>
            </a:r>
            <a:endParaRPr lang="tt-RU" sz="1200" dirty="0"/>
          </a:p>
          <a:p>
            <a:r>
              <a:rPr lang="tt-RU" sz="1200" b="1" dirty="0"/>
              <a:t>3 кагыйдә.</a:t>
            </a:r>
            <a:r>
              <a:rPr lang="tt-RU" sz="1200" dirty="0"/>
              <a:t> Еш буямагыз! Салкында алар болай да стресс кичерә, гел-гел буяп торып, сез стрессны көчәйтәсез генә. Иң яхшы буяу да чәч өчен зарарлы. Инде бер дә буямый булмый икән, шампун</a:t>
            </a:r>
            <a:r>
              <a:rPr lang="ru-RU" sz="1200" dirty="0"/>
              <a:t>ь</a:t>
            </a:r>
            <a:r>
              <a:rPr lang="tt-RU" sz="1200" dirty="0"/>
              <a:t>-тоник кулланып торыгыз</a:t>
            </a:r>
            <a:r>
              <a:rPr lang="tt-RU" sz="1200" dirty="0" smtClean="0"/>
              <a:t>.</a:t>
            </a:r>
            <a:endParaRPr lang="tt-RU" sz="1200" dirty="0"/>
          </a:p>
          <a:p>
            <a:r>
              <a:rPr lang="tt-RU" sz="1200" b="1" dirty="0"/>
              <a:t>4 кагыйдә. </a:t>
            </a:r>
            <a:r>
              <a:rPr lang="tt-RU" sz="1200" dirty="0"/>
              <a:t>Дөрес туклану! Кышкы чорда организм майларга, аксымга, витаминнарга кытлык кичермәсен өчен, ашаган ризыгыгызга таләпчәнрәк булыгыз. Дөрес тукланмау иң беренче чәчкә һәм тирегә «бәрә» – чәч коела, тоныклана, ям</a:t>
            </a:r>
            <a:r>
              <a:rPr lang="ru-RU" sz="1200" dirty="0"/>
              <a:t>ь</a:t>
            </a:r>
            <a:r>
              <a:rPr lang="tt-RU" sz="1200" dirty="0"/>
              <a:t>сезләнә... тире кубалаклан, җыерчыклана</a:t>
            </a:r>
            <a:r>
              <a:rPr lang="tt-RU" sz="1200" dirty="0" smtClean="0"/>
              <a:t>...</a:t>
            </a:r>
            <a:endParaRPr lang="tt-RU" sz="1200" dirty="0"/>
          </a:p>
          <a:p>
            <a:r>
              <a:rPr lang="tt-RU" sz="1200" b="1" dirty="0"/>
              <a:t>5 кагыйдә.</a:t>
            </a:r>
            <a:r>
              <a:rPr lang="tt-RU" sz="1200" dirty="0"/>
              <a:t> Чәчне башкача юабыз! Баш тиресенә пилинг ясау кавыктан да коткара, баш тиресен дә чистарта, масса</a:t>
            </a:r>
            <a:r>
              <a:rPr lang="ru-RU" sz="1200" dirty="0"/>
              <a:t>ж </a:t>
            </a:r>
            <a:r>
              <a:rPr lang="tt-RU" sz="1200" dirty="0"/>
              <a:t>да була. Аннары, чәч бик пычранмаган булса, кайчакта шампун</a:t>
            </a:r>
            <a:r>
              <a:rPr lang="ru-RU" sz="1200" dirty="0"/>
              <a:t>ь </a:t>
            </a:r>
            <a:r>
              <a:rPr lang="tt-RU" sz="1200" dirty="0"/>
              <a:t>урынына конди</a:t>
            </a:r>
            <a:r>
              <a:rPr lang="ru-RU" sz="1200" dirty="0"/>
              <a:t>ц</a:t>
            </a:r>
            <a:r>
              <a:rPr lang="tt-RU" sz="1200" dirty="0"/>
              <a:t>ионер белән генә юу да файдалы. Бу рәвешле юу ысулы ко-вошинг дип йөртелә</a:t>
            </a:r>
            <a:r>
              <a:rPr lang="tt-RU" sz="1200" dirty="0" smtClean="0"/>
              <a:t>.</a:t>
            </a:r>
            <a:endParaRPr lang="tt-RU" sz="1200" dirty="0"/>
          </a:p>
          <a:p>
            <a:r>
              <a:rPr lang="tt-RU" sz="1200" b="1" dirty="0"/>
              <a:t>6 кагыйдә.</a:t>
            </a:r>
            <a:r>
              <a:rPr lang="tt-RU" sz="1200" dirty="0"/>
              <a:t> Маска кирәк! Чәчне юганнан соң, май, җиңел крем ише юып төшерелми торган саклык чаралары сөртегез. Атнага бер тапкыр баш тиресен тукландыручы  маскалар куллану бик әйбәт.</a:t>
            </a:r>
          </a:p>
          <a:p>
            <a:r>
              <a:rPr lang="tt-RU" sz="1200" dirty="0"/>
              <a:t> </a:t>
            </a:r>
          </a:p>
        </p:txBody>
      </p:sp>
      <p:sp>
        <p:nvSpPr>
          <p:cNvPr id="14" name="TextBox 13"/>
          <p:cNvSpPr txBox="1"/>
          <p:nvPr/>
        </p:nvSpPr>
        <p:spPr>
          <a:xfrm>
            <a:off x="2450207" y="4496566"/>
            <a:ext cx="2533972" cy="461665"/>
          </a:xfrm>
          <a:prstGeom prst="rect">
            <a:avLst/>
          </a:prstGeom>
          <a:noFill/>
        </p:spPr>
        <p:txBody>
          <a:bodyPr wrap="square" rtlCol="0">
            <a:spAutoFit/>
          </a:bodyPr>
          <a:lstStyle/>
          <a:p>
            <a:r>
              <a:rPr lang="tt-RU" sz="1200" b="1" dirty="0" smtClean="0"/>
              <a:t>Кызлар колагына: кыш көне </a:t>
            </a:r>
          </a:p>
          <a:p>
            <a:r>
              <a:rPr lang="tt-RU" sz="1200" b="1" dirty="0" smtClean="0"/>
              <a:t>чәчләр өчен  6 кагыйдә</a:t>
            </a:r>
            <a:endParaRPr lang="ru-RU" sz="1200" b="1" dirty="0"/>
          </a:p>
        </p:txBody>
      </p:sp>
      <p:pic>
        <p:nvPicPr>
          <p:cNvPr id="1028" name="Picture 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45698" y="4199195"/>
            <a:ext cx="595070" cy="75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Скругленный прямоугольник 38"/>
          <p:cNvSpPr/>
          <p:nvPr/>
        </p:nvSpPr>
        <p:spPr>
          <a:xfrm>
            <a:off x="801673" y="7916469"/>
            <a:ext cx="5990888" cy="12199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a:t>
            </a:r>
            <a:endParaRPr lang="ru-RU" dirty="0"/>
          </a:p>
        </p:txBody>
      </p:sp>
      <p:pic>
        <p:nvPicPr>
          <p:cNvPr id="103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46881" y="1378489"/>
            <a:ext cx="1076388" cy="1925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3542" y="1343564"/>
            <a:ext cx="1191765" cy="2021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7890" y="3305714"/>
            <a:ext cx="1962150" cy="16523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974627">
            <a:off x="864986" y="4890662"/>
            <a:ext cx="1962150"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title"/>
          </p:nvPr>
        </p:nvSpPr>
        <p:spPr>
          <a:xfrm>
            <a:off x="7965505" y="1331640"/>
            <a:ext cx="318938" cy="486536"/>
          </a:xfrm>
        </p:spPr>
        <p:txBody>
          <a:bodyPr>
            <a:normAutofit fontScale="90000"/>
          </a:bodyPr>
          <a:lstStyle/>
          <a:p>
            <a:r>
              <a:rPr lang="ru-RU" dirty="0" smtClean="0"/>
              <a:t> </a:t>
            </a:r>
            <a:endParaRPr lang="ru-RU" dirty="0"/>
          </a:p>
        </p:txBody>
      </p:sp>
      <p:sp>
        <p:nvSpPr>
          <p:cNvPr id="9" name="TextBox 8"/>
          <p:cNvSpPr txBox="1"/>
          <p:nvPr/>
        </p:nvSpPr>
        <p:spPr>
          <a:xfrm>
            <a:off x="404664" y="-1364391"/>
            <a:ext cx="6021288" cy="1015663"/>
          </a:xfrm>
          <a:prstGeom prst="rect">
            <a:avLst/>
          </a:prstGeom>
          <a:noFill/>
        </p:spPr>
        <p:txBody>
          <a:bodyPr wrap="square" rtlCol="0">
            <a:spAutoFit/>
          </a:bodyPr>
          <a:lstStyle/>
          <a:p>
            <a:endParaRPr lang="ru-RU" sz="1200" dirty="0"/>
          </a:p>
          <a:p>
            <a:endParaRPr lang="ru-RU" sz="1200" dirty="0"/>
          </a:p>
          <a:p>
            <a:pPr algn="ctr"/>
            <a:endParaRPr lang="tt-RU" sz="1200" dirty="0"/>
          </a:p>
          <a:p>
            <a:pPr algn="ctr"/>
            <a:endParaRPr lang="tt-RU" sz="1200" dirty="0" smtClean="0"/>
          </a:p>
          <a:p>
            <a:pPr algn="ctr"/>
            <a:endParaRPr lang="tt-RU" sz="1200" dirty="0" smtClean="0"/>
          </a:p>
        </p:txBody>
      </p:sp>
      <p:sp>
        <p:nvSpPr>
          <p:cNvPr id="12" name="TextBox 11"/>
          <p:cNvSpPr txBox="1"/>
          <p:nvPr/>
        </p:nvSpPr>
        <p:spPr>
          <a:xfrm>
            <a:off x="6533872" y="8682341"/>
            <a:ext cx="343364" cy="461665"/>
          </a:xfrm>
          <a:prstGeom prst="rect">
            <a:avLst/>
          </a:prstGeom>
          <a:noFill/>
        </p:spPr>
        <p:txBody>
          <a:bodyPr wrap="none" rtlCol="0">
            <a:spAutoFit/>
          </a:bodyPr>
          <a:lstStyle/>
          <a:p>
            <a:r>
              <a:rPr lang="tt-RU" sz="2400" dirty="0"/>
              <a:t>4</a:t>
            </a:r>
            <a:endParaRPr lang="ru-RU" sz="2400" dirty="0"/>
          </a:p>
        </p:txBody>
      </p:sp>
      <p:sp>
        <p:nvSpPr>
          <p:cNvPr id="15" name="TextBox 14"/>
          <p:cNvSpPr txBox="1"/>
          <p:nvPr/>
        </p:nvSpPr>
        <p:spPr>
          <a:xfrm>
            <a:off x="7605465" y="1763688"/>
            <a:ext cx="1844824" cy="369332"/>
          </a:xfrm>
          <a:prstGeom prst="rect">
            <a:avLst/>
          </a:prstGeom>
          <a:noFill/>
        </p:spPr>
        <p:txBody>
          <a:bodyPr wrap="square" rtlCol="0">
            <a:spAutoFit/>
          </a:bodyPr>
          <a:lstStyle/>
          <a:p>
            <a:endParaRPr lang="ru-RU" dirty="0"/>
          </a:p>
        </p:txBody>
      </p:sp>
      <p:sp>
        <p:nvSpPr>
          <p:cNvPr id="16" name="TextBox 15"/>
          <p:cNvSpPr txBox="1"/>
          <p:nvPr/>
        </p:nvSpPr>
        <p:spPr>
          <a:xfrm>
            <a:off x="869749" y="-412552"/>
            <a:ext cx="6030470" cy="261610"/>
          </a:xfrm>
          <a:prstGeom prst="rect">
            <a:avLst/>
          </a:prstGeom>
          <a:noFill/>
        </p:spPr>
        <p:txBody>
          <a:bodyPr wrap="square" rtlCol="0">
            <a:spAutoFit/>
          </a:bodyPr>
          <a:lstStyle/>
          <a:p>
            <a:pPr algn="just"/>
            <a:r>
              <a:rPr lang="ru-RU" sz="1100" b="1" dirty="0"/>
              <a:t> </a:t>
            </a:r>
            <a:r>
              <a:rPr lang="ru-RU" sz="1100" b="1" dirty="0" smtClean="0"/>
              <a:t>                                                                             </a:t>
            </a:r>
            <a:endParaRPr lang="ru-RU" sz="1100" dirty="0"/>
          </a:p>
        </p:txBody>
      </p:sp>
      <p:sp>
        <p:nvSpPr>
          <p:cNvPr id="8" name="TextBox 7"/>
          <p:cNvSpPr txBox="1"/>
          <p:nvPr/>
        </p:nvSpPr>
        <p:spPr>
          <a:xfrm>
            <a:off x="8181530" y="5004048"/>
            <a:ext cx="6064089" cy="261610"/>
          </a:xfrm>
          <a:prstGeom prst="rect">
            <a:avLst/>
          </a:prstGeom>
          <a:noFill/>
        </p:spPr>
        <p:txBody>
          <a:bodyPr wrap="square" rtlCol="0">
            <a:spAutoFit/>
          </a:bodyPr>
          <a:lstStyle/>
          <a:p>
            <a:pPr algn="just"/>
            <a:r>
              <a:rPr lang="ru-RU" sz="1100" b="1" dirty="0" smtClean="0"/>
              <a:t>                                                       </a:t>
            </a:r>
            <a:endParaRPr lang="ru-RU" sz="1100" dirty="0"/>
          </a:p>
        </p:txBody>
      </p:sp>
      <p:sp>
        <p:nvSpPr>
          <p:cNvPr id="13" name="Прямоугольник 12"/>
          <p:cNvSpPr/>
          <p:nvPr/>
        </p:nvSpPr>
        <p:spPr>
          <a:xfrm>
            <a:off x="-2087742" y="-610344"/>
            <a:ext cx="6082175" cy="261610"/>
          </a:xfrm>
          <a:prstGeom prst="rect">
            <a:avLst/>
          </a:prstGeom>
        </p:spPr>
        <p:txBody>
          <a:bodyPr wrap="square">
            <a:spAutoFit/>
          </a:bodyPr>
          <a:lstStyle/>
          <a:p>
            <a:r>
              <a:rPr lang="ru-RU" sz="1100" dirty="0" smtClean="0"/>
              <a:t>    </a:t>
            </a:r>
            <a:endParaRPr lang="ru-RU" sz="1100" dirty="0"/>
          </a:p>
        </p:txBody>
      </p:sp>
      <p:sp>
        <p:nvSpPr>
          <p:cNvPr id="7" name="TextBox 6"/>
          <p:cNvSpPr txBox="1"/>
          <p:nvPr/>
        </p:nvSpPr>
        <p:spPr>
          <a:xfrm>
            <a:off x="764708" y="611566"/>
            <a:ext cx="6093295" cy="276999"/>
          </a:xfrm>
          <a:prstGeom prst="rect">
            <a:avLst/>
          </a:prstGeom>
          <a:noFill/>
        </p:spPr>
        <p:txBody>
          <a:bodyPr wrap="square" rtlCol="0">
            <a:spAutoFit/>
          </a:bodyPr>
          <a:lstStyle/>
          <a:p>
            <a:r>
              <a:rPr lang="tt-RU" sz="1200" dirty="0" smtClean="0"/>
              <a:t>      </a:t>
            </a:r>
            <a:endParaRPr lang="ru-RU" sz="1050" dirty="0"/>
          </a:p>
        </p:txBody>
      </p:sp>
      <p:sp>
        <p:nvSpPr>
          <p:cNvPr id="18" name="Прямоугольник 17"/>
          <p:cNvSpPr/>
          <p:nvPr/>
        </p:nvSpPr>
        <p:spPr>
          <a:xfrm flipH="1">
            <a:off x="3717035" y="7596336"/>
            <a:ext cx="3183187" cy="369332"/>
          </a:xfrm>
          <a:prstGeom prst="rect">
            <a:avLst/>
          </a:prstGeom>
        </p:spPr>
        <p:txBody>
          <a:bodyPr wrap="square">
            <a:spAutoFit/>
          </a:bodyPr>
          <a:lstStyle/>
          <a:p>
            <a:r>
              <a:rPr lang="ru-RU" dirty="0"/>
              <a:t> </a:t>
            </a:r>
            <a:endParaRPr lang="ru-RU" sz="1600" dirty="0"/>
          </a:p>
        </p:txBody>
      </p:sp>
      <p:sp>
        <p:nvSpPr>
          <p:cNvPr id="6" name="Прямоугольник 5"/>
          <p:cNvSpPr/>
          <p:nvPr/>
        </p:nvSpPr>
        <p:spPr>
          <a:xfrm>
            <a:off x="2492896" y="8172400"/>
            <a:ext cx="2815731" cy="895630"/>
          </a:xfrm>
          <a:prstGeom prst="rect">
            <a:avLst/>
          </a:prstGeom>
        </p:spPr>
        <p:txBody>
          <a:bodyPr wrap="square">
            <a:spAutoFit/>
          </a:bodyPr>
          <a:lstStyle/>
          <a:p>
            <a:pPr lvl="0" fontAlgn="base">
              <a:spcBef>
                <a:spcPct val="20000"/>
              </a:spcBef>
              <a:spcAft>
                <a:spcPct val="0"/>
              </a:spcAft>
            </a:pPr>
            <a:r>
              <a:rPr lang="ru-RU" sz="900" dirty="0">
                <a:latin typeface="Verdana" pitchFamily="34" charset="0"/>
                <a:cs typeface="Arial" charset="0"/>
              </a:rPr>
              <a:t>Верстка и дизайн – </a:t>
            </a:r>
            <a:r>
              <a:rPr lang="ru-RU" sz="900" dirty="0" smtClean="0">
                <a:latin typeface="Verdana" pitchFamily="34" charset="0"/>
                <a:cs typeface="Arial" charset="0"/>
              </a:rPr>
              <a:t>Тимофеев Э. </a:t>
            </a:r>
          </a:p>
          <a:p>
            <a:pPr lvl="0" fontAlgn="base">
              <a:spcBef>
                <a:spcPct val="20000"/>
              </a:spcBef>
              <a:spcAft>
                <a:spcPct val="0"/>
              </a:spcAft>
            </a:pPr>
            <a:r>
              <a:rPr lang="ru-RU" sz="900" dirty="0" smtClean="0">
                <a:latin typeface="Verdana" pitchFamily="34" charset="0"/>
                <a:cs typeface="Arial" charset="0"/>
              </a:rPr>
              <a:t>Главный </a:t>
            </a:r>
            <a:r>
              <a:rPr lang="ru-RU" sz="900" dirty="0">
                <a:latin typeface="Verdana" pitchFamily="34" charset="0"/>
                <a:cs typeface="Arial" charset="0"/>
              </a:rPr>
              <a:t>редактор – </a:t>
            </a:r>
            <a:r>
              <a:rPr lang="ru-RU" sz="900" dirty="0" err="1">
                <a:latin typeface="Verdana" pitchFamily="34" charset="0"/>
                <a:cs typeface="Arial" charset="0"/>
              </a:rPr>
              <a:t>Бикмухаметова</a:t>
            </a:r>
            <a:r>
              <a:rPr lang="ru-RU" sz="900" dirty="0">
                <a:latin typeface="Verdana" pitchFamily="34" charset="0"/>
                <a:cs typeface="Arial" charset="0"/>
              </a:rPr>
              <a:t> Р.А.</a:t>
            </a:r>
          </a:p>
          <a:p>
            <a:pPr lvl="0" fontAlgn="base">
              <a:spcBef>
                <a:spcPct val="20000"/>
              </a:spcBef>
              <a:spcAft>
                <a:spcPct val="0"/>
              </a:spcAft>
            </a:pPr>
            <a:r>
              <a:rPr lang="ru-RU" sz="900" dirty="0">
                <a:latin typeface="Verdana" pitchFamily="34" charset="0"/>
                <a:cs typeface="Arial" charset="0"/>
              </a:rPr>
              <a:t>Корректор </a:t>
            </a:r>
            <a:r>
              <a:rPr lang="ru-RU" sz="900" dirty="0" smtClean="0">
                <a:latin typeface="Verdana" pitchFamily="34" charset="0"/>
                <a:cs typeface="Arial" charset="0"/>
              </a:rPr>
              <a:t>–Юсупова Л.Н.</a:t>
            </a:r>
          </a:p>
          <a:p>
            <a:pPr lvl="0" fontAlgn="base">
              <a:spcBef>
                <a:spcPct val="20000"/>
              </a:spcBef>
              <a:spcAft>
                <a:spcPct val="0"/>
              </a:spcAft>
            </a:pPr>
            <a:r>
              <a:rPr lang="ru-RU" sz="900" dirty="0" smtClean="0">
                <a:latin typeface="Verdana" pitchFamily="34" charset="0"/>
                <a:cs typeface="Arial" charset="0"/>
              </a:rPr>
              <a:t>Адрес </a:t>
            </a:r>
            <a:r>
              <a:rPr lang="ru-RU" sz="900" dirty="0">
                <a:latin typeface="Verdana" pitchFamily="34" charset="0"/>
                <a:cs typeface="Arial" charset="0"/>
              </a:rPr>
              <a:t>редакции – </a:t>
            </a:r>
            <a:r>
              <a:rPr lang="ru-RU" sz="900" dirty="0" err="1">
                <a:latin typeface="Verdana" pitchFamily="34" charset="0"/>
                <a:cs typeface="Arial" charset="0"/>
              </a:rPr>
              <a:t>г.Альметьевск</a:t>
            </a:r>
            <a:r>
              <a:rPr lang="ru-RU" sz="900" dirty="0">
                <a:latin typeface="Verdana" pitchFamily="34" charset="0"/>
                <a:cs typeface="Arial" charset="0"/>
              </a:rPr>
              <a:t>, ул. </a:t>
            </a:r>
            <a:endParaRPr lang="ru-RU" sz="900" dirty="0" smtClean="0">
              <a:latin typeface="Verdana" pitchFamily="34" charset="0"/>
              <a:cs typeface="Arial" charset="0"/>
            </a:endParaRPr>
          </a:p>
          <a:p>
            <a:pPr lvl="0" fontAlgn="base">
              <a:spcBef>
                <a:spcPct val="20000"/>
              </a:spcBef>
              <a:spcAft>
                <a:spcPct val="0"/>
              </a:spcAft>
            </a:pPr>
            <a:r>
              <a:rPr lang="ru-RU" sz="900" dirty="0" smtClean="0">
                <a:latin typeface="Verdana" pitchFamily="34" charset="0"/>
                <a:cs typeface="Arial" charset="0"/>
              </a:rPr>
              <a:t>Шевченко </a:t>
            </a:r>
            <a:r>
              <a:rPr lang="ru-RU" sz="900" dirty="0">
                <a:latin typeface="Verdana" pitchFamily="34" charset="0"/>
                <a:cs typeface="Arial" charset="0"/>
              </a:rPr>
              <a:t>136, Школа №24, </a:t>
            </a:r>
            <a:r>
              <a:rPr lang="ru-RU" sz="900" dirty="0" err="1">
                <a:latin typeface="Verdana" pitchFamily="34" charset="0"/>
                <a:cs typeface="Arial" charset="0"/>
              </a:rPr>
              <a:t>каб</a:t>
            </a:r>
            <a:r>
              <a:rPr lang="ru-RU" sz="900" dirty="0">
                <a:latin typeface="Verdana" pitchFamily="34" charset="0"/>
                <a:cs typeface="Arial" charset="0"/>
              </a:rPr>
              <a:t>. №302</a:t>
            </a:r>
          </a:p>
        </p:txBody>
      </p:sp>
      <p:sp>
        <p:nvSpPr>
          <p:cNvPr id="11" name="AutoShape 4" descr="https://e.mail.ru/cgi-bin/getattach?file=DSC00873.JPG&amp;id=14552138850000000247;0;2&amp;mode=attachment&amp;&amp;x-email=moy-shkola24%40mail.ru"/>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AutoShape 6" descr="https://e.mail.ru/cgi-bin/getattach?file=DSC00873.JPG&amp;id=14552138850000000247;0;2&amp;mode=attachment&amp;&amp;x-email=moy-shkola24%40mail.ru"/>
          <p:cNvSpPr>
            <a:spLocks noChangeAspect="1" noChangeArrowheads="1"/>
          </p:cNvSpPr>
          <p:nvPr/>
        </p:nvSpPr>
        <p:spPr bwMode="auto">
          <a:xfrm>
            <a:off x="307975" y="794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TextBox 16"/>
          <p:cNvSpPr txBox="1"/>
          <p:nvPr/>
        </p:nvSpPr>
        <p:spPr>
          <a:xfrm>
            <a:off x="783367" y="3910745"/>
            <a:ext cx="5922188" cy="276999"/>
          </a:xfrm>
          <a:prstGeom prst="rect">
            <a:avLst/>
          </a:prstGeom>
          <a:noFill/>
        </p:spPr>
        <p:txBody>
          <a:bodyPr wrap="square" rtlCol="0">
            <a:spAutoFit/>
          </a:bodyPr>
          <a:lstStyle/>
          <a:p>
            <a:pPr fontAlgn="base"/>
            <a:r>
              <a:rPr lang="ru-RU" sz="1200" dirty="0"/>
              <a:t> </a:t>
            </a:r>
            <a:r>
              <a:rPr lang="ru-RU" sz="1200" dirty="0" smtClean="0"/>
              <a:t>           </a:t>
            </a:r>
            <a:endParaRPr lang="ru-RU" sz="1200" i="1" dirty="0"/>
          </a:p>
        </p:txBody>
      </p:sp>
      <p:sp>
        <p:nvSpPr>
          <p:cNvPr id="19" name="AutoShape 6" descr="http://puch-vesti.ru/media/cache/94/33/d3/f4/66/c5/9433d3f466c579b7054f50f1b07183dc.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2" descr="год кудьтуры"/>
          <p:cNvSpPr>
            <a:spLocks noChangeAspect="1" noChangeArrowheads="1"/>
          </p:cNvSpPr>
          <p:nvPr/>
        </p:nvSpPr>
        <p:spPr bwMode="auto">
          <a:xfrm>
            <a:off x="63500" y="-136525"/>
            <a:ext cx="5133975" cy="32956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AutoShape 5" descr="http://parkorel.ru/template/i/events/2019%20%D0%B3%D0%BE%D0%B4%20%D0%B2%20%D0%A0%D0%BE%D1%81%D1%81%D0%B8%D0%B9%D1%81%D0%BA%D0%BE%D0%B9%20%D0%A4%D0%B5%D0%B4%D0%B5%D1%80%D0%B0%D1%86%D0%B8%D0%B8%20%D0%BE%D0%B1%D1%8A%D1%8F%D0%B2%D0%BB%D0%B5%D0%BD%20%D0%93%D0%BE%D0%B4%D0%BE%D0%BC%20%D1%82%D0%B5%D0%B0%D1%82%D1%80%D0%B0/%D0%93%D0%BE%D0%B4_%D1%82%D0%B5%D0%B0%D1%82%D1%80%D0%B0_1200.jpg"/>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79417">
            <a:off x="4761999" y="4955176"/>
            <a:ext cx="1962150" cy="1250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6692" y="1511300"/>
            <a:ext cx="1466850"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0280" y="3398446"/>
            <a:ext cx="1962150" cy="146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90748" y="4958028"/>
            <a:ext cx="1962150" cy="146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9" descr="https://apf.mail.ru/cgi-bin/readmsg?id=15492911950000000550;0;1&amp;af_preview=1&amp;exif=1">
            <a:hlinkClick r:id="rId10"/>
          </p:cNvPr>
          <p:cNvSpPr>
            <a:spLocks noChangeAspect="1" noChangeArrowheads="1"/>
          </p:cNvSpPr>
          <p:nvPr/>
        </p:nvSpPr>
        <p:spPr bwMode="auto">
          <a:xfrm>
            <a:off x="428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8"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7843" y="3315819"/>
            <a:ext cx="1962150" cy="146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0"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456718">
            <a:off x="4848606" y="6263976"/>
            <a:ext cx="1901185" cy="1421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1"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19424" y="6284319"/>
            <a:ext cx="1962150" cy="146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42613" y="0"/>
            <a:ext cx="6101942" cy="2000548"/>
          </a:xfrm>
          <a:prstGeom prst="rect">
            <a:avLst/>
          </a:prstGeom>
          <a:noFill/>
        </p:spPr>
        <p:txBody>
          <a:bodyPr wrap="square" rtlCol="0">
            <a:spAutoFit/>
          </a:bodyPr>
          <a:lstStyle/>
          <a:p>
            <a:pPr algn="just"/>
            <a:r>
              <a:rPr lang="ru-RU" sz="1200" dirty="0" smtClean="0"/>
              <a:t>         28 </a:t>
            </a:r>
            <a:r>
              <a:rPr lang="ru-RU" sz="1200" dirty="0"/>
              <a:t>января в нашей школе состоялось открытие Недели русского языка и литературы. </a:t>
            </a:r>
          </a:p>
          <a:p>
            <a:pPr algn="just"/>
            <a:r>
              <a:rPr lang="ru-RU" sz="1200" dirty="0"/>
              <a:t>В начале дня была проведена акция «Говори правильно», организована выставка тематических газет, показан видеосюжет «Писатели – юбиляры». </a:t>
            </a:r>
            <a:endParaRPr lang="ru-RU" sz="1200" dirty="0" smtClean="0"/>
          </a:p>
          <a:p>
            <a:pPr algn="just"/>
            <a:r>
              <a:rPr lang="ru-RU" sz="1200" dirty="0" smtClean="0"/>
              <a:t>      31 </a:t>
            </a:r>
            <a:r>
              <a:rPr lang="ru-RU" sz="1200" dirty="0"/>
              <a:t>января состоялась постановка фрагмента сказки «Снежная королева» учащимися 6 д класса. </a:t>
            </a:r>
            <a:r>
              <a:rPr lang="ru-RU" sz="1200" dirty="0" smtClean="0"/>
              <a:t>30 </a:t>
            </a:r>
            <a:r>
              <a:rPr lang="ru-RU" sz="1200" dirty="0"/>
              <a:t>января в рамках предметной недели проведены конкурсы: «Лучший Грамотей» и «Лучший каллиграф». 29 января в 8 а, б классах проведена викторина «В мире литературы», в 6а классе - викторина «Язык мой-друг мой». Мероприятия прошли на высоком уровне. </a:t>
            </a:r>
          </a:p>
          <a:p>
            <a:endParaRPr lang="ru-RU" sz="1400" dirty="0"/>
          </a:p>
          <a:p>
            <a:endParaRPr lang="ru-RU" sz="1400" dirty="0"/>
          </a:p>
        </p:txBody>
      </p:sp>
      <p:pic>
        <p:nvPicPr>
          <p:cNvPr id="1026"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1106616">
            <a:off x="876365" y="6213178"/>
            <a:ext cx="1962150" cy="1609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72442" y="1343564"/>
            <a:ext cx="1237598"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900445" y="1511300"/>
            <a:ext cx="1853991" cy="1792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53345" y="8061754"/>
            <a:ext cx="1539552" cy="1006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132691" y="7965669"/>
            <a:ext cx="1517270" cy="1102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3156</TotalTime>
  <Words>900</Words>
  <Application>Microsoft Office PowerPoint</Application>
  <PresentationFormat>Экран (4:3)</PresentationFormat>
  <Paragraphs>104</Paragraphs>
  <Slides>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Солнцестояние</vt:lpstr>
      <vt:lpstr> </vt:lpstr>
      <vt:lpstr>Презентация PowerPoint</vt:lpstr>
      <vt:lpstr>Презентация PowerPoint</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Школьный Калейдоскоп</dc:title>
  <dc:creator>рушания</dc:creator>
  <cp:lastModifiedBy>Admin</cp:lastModifiedBy>
  <cp:revision>268</cp:revision>
  <cp:lastPrinted>2016-02-13T10:54:32Z</cp:lastPrinted>
  <dcterms:created xsi:type="dcterms:W3CDTF">2013-09-28T04:10:37Z</dcterms:created>
  <dcterms:modified xsi:type="dcterms:W3CDTF">2019-02-06T12:07:48Z</dcterms:modified>
</cp:coreProperties>
</file>