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6"/>
  </p:notesMasterIdLst>
  <p:sldIdLst>
    <p:sldId id="256" r:id="rId2"/>
    <p:sldId id="261" r:id="rId3"/>
    <p:sldId id="262" r:id="rId4"/>
    <p:sldId id="263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1"/>
            <p14:sldId id="262"/>
            <p14:sldId id="263"/>
          </p14:sldIdLst>
        </p14:section>
        <p14:section name="Раздел без заголовка" id="{48AFFC37-7B65-45CB-9C97-8F38DD769B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75845" autoAdjust="0"/>
  </p:normalViewPr>
  <p:slideViewPr>
    <p:cSldViewPr>
      <p:cViewPr varScale="1">
        <p:scale>
          <a:sx n="82" d="100"/>
          <a:sy n="82" d="100"/>
        </p:scale>
        <p:origin x="1422" y="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990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g"/><Relationship Id="rId10" Type="http://schemas.openxmlformats.org/officeDocument/2006/relationships/image" Target="../media/image17.png"/><Relationship Id="rId4" Type="http://schemas.openxmlformats.org/officeDocument/2006/relationships/image" Target="../media/image11.jp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3664" y="1059350"/>
            <a:ext cx="3027427" cy="2428904"/>
          </a:xfrm>
          <a:prstGeom prst="rect">
            <a:avLst/>
          </a:prstGeom>
        </p:spPr>
      </p:pic>
      <p:pic>
        <p:nvPicPr>
          <p:cNvPr id="1027" name="Picture 3" descr="C:\Users\ПК\Desktop\klen6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25271" y="536661"/>
            <a:ext cx="1124746" cy="62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280788" y="248376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"/>
            <a:ext cx="63093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33664" y="3488254"/>
            <a:ext cx="3024336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66908" y="6"/>
            <a:ext cx="139109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/>
              <a:t>Ежемесячное электронное издание     </a:t>
            </a:r>
          </a:p>
          <a:p>
            <a:pPr algn="ctr"/>
            <a:r>
              <a:rPr lang="ru-RU" sz="1100" b="1" dirty="0" smtClean="0"/>
              <a:t>Октябрь2021</a:t>
            </a:r>
            <a:endParaRPr lang="ru-RU" sz="1100" b="1" dirty="0"/>
          </a:p>
          <a:p>
            <a:pPr algn="ctr"/>
            <a:r>
              <a:rPr lang="ru-RU" sz="1100" b="1" dirty="0" smtClean="0"/>
              <a:t>МБОУ «СОШ№24»                     №</a:t>
            </a:r>
            <a:r>
              <a:rPr lang="ru-RU" sz="1100" b="1" dirty="0"/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13034" y="862078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45624" y="785726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145" y="7092282"/>
            <a:ext cx="2232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764704" y="5109863"/>
            <a:ext cx="25202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3405" y="518157"/>
            <a:ext cx="391011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Кто любит науки, тот не знает скуки</a:t>
            </a:r>
            <a:r>
              <a:rPr lang="ru-RU" sz="1400" b="1" dirty="0" smtClean="0"/>
              <a:t>.</a:t>
            </a:r>
          </a:p>
          <a:p>
            <a:pPr algn="r"/>
            <a:r>
              <a:rPr lang="ru-RU" sz="1400" b="1" dirty="0" smtClean="0"/>
              <a:t>(</a:t>
            </a:r>
            <a:r>
              <a:rPr lang="ru-RU" sz="1400" b="1" dirty="0"/>
              <a:t>Н</a:t>
            </a:r>
            <a:r>
              <a:rPr lang="ru-RU" sz="1400" b="1" dirty="0" smtClean="0"/>
              <a:t>ародная мудрость)</a:t>
            </a:r>
            <a:endParaRPr lang="ru-RU" sz="1400" b="1" dirty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82736" y="1108002"/>
            <a:ext cx="477938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>
                <a:solidFill>
                  <a:srgbClr val="111111"/>
                </a:solidFill>
                <a:latin typeface="Open Sans"/>
              </a:rPr>
              <a:t>Не смейте забывать учителей</a:t>
            </a:r>
          </a:p>
          <a:p>
            <a:r>
              <a:rPr lang="ru-RU" sz="1400">
                <a:solidFill>
                  <a:srgbClr val="111111"/>
                </a:solidFill>
                <a:latin typeface="Open Sans"/>
              </a:rPr>
              <a:t>Не смейте забывать учителей.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Они о нас тревожатся и помнят.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И в тишине задумавшихся комнат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Ждут наших возвращений и вестей.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Им не хватает этих встреч нечастых.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И, сколько бы ни миновало лет,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Случается учительское счастье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Из наших ученических побед.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А мы порой так равнодушны к ним: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Под Новый Год не шлём им поздравлений.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А в суете иль попросту из лени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Не пишем, не заходим, не звоним.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Они нас ждут. Они следят за нами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И радуются всякий раз за тех,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Кто снова где-то выдержал экзамен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На мужество, на честность, на успех.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Не смейте забывать учителей.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Пусть будет жизнь достойна их усилий.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Учителями славится Россия.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Ученики приносят славу ей.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>
                <a:solidFill>
                  <a:srgbClr val="111111"/>
                </a:solidFill>
                <a:latin typeface="Open Sans"/>
              </a:rPr>
              <a:t>Не смейте забывать учителей!</a:t>
            </a:r>
            <a:br>
              <a:rPr lang="ru-RU" sz="1400">
                <a:solidFill>
                  <a:srgbClr val="111111"/>
                </a:solidFill>
                <a:latin typeface="Open Sans"/>
              </a:rPr>
            </a:br>
            <a:r>
              <a:rPr lang="ru-RU" sz="1400" i="1">
                <a:solidFill>
                  <a:srgbClr val="111111"/>
                </a:solidFill>
                <a:latin typeface="Open Sans"/>
              </a:rPr>
              <a:t>Автор: Андрей Дементьев</a:t>
            </a:r>
            <a:endParaRPr lang="ru-RU" sz="1400" b="0" i="0">
              <a:solidFill>
                <a:srgbClr val="111111"/>
              </a:solidFill>
              <a:effectLst/>
              <a:latin typeface="Open San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7863" y="7249636"/>
            <a:ext cx="35164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444444"/>
                </a:solidFill>
                <a:latin typeface="Roboto"/>
              </a:rPr>
              <a:t>У каждого предмет любимый свой,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44444"/>
                </a:solidFill>
                <a:latin typeface="Roboto"/>
              </a:rPr>
              <a:t>Но, тем не менее, бывает очень часто,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44444"/>
                </a:solidFill>
                <a:latin typeface="Roboto"/>
              </a:rPr>
              <a:t>Что важен не предмет для нас порой,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44444"/>
                </a:solidFill>
                <a:latin typeface="Roboto"/>
              </a:rPr>
              <a:t>А человек к другим небезучастный!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44444"/>
                </a:solidFill>
                <a:latin typeface="Roboto"/>
              </a:rPr>
              <a:t>Учитель тот, который отдаёт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44444"/>
                </a:solidFill>
                <a:latin typeface="Roboto"/>
              </a:rPr>
              <a:t>И знания, и сердце без остатка,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44444"/>
                </a:solidFill>
                <a:latin typeface="Roboto"/>
              </a:rPr>
              <a:t>Кто вкладывает душу и даёт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44444"/>
                </a:solidFill>
                <a:latin typeface="Roboto"/>
              </a:rPr>
              <a:t>Ответы нам на каждую загадку!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49" r="829" b="24818"/>
          <a:stretch/>
        </p:blipFill>
        <p:spPr>
          <a:xfrm>
            <a:off x="5189751" y="3196365"/>
            <a:ext cx="1612145" cy="194653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3" t="26558" r="14525" b="34073"/>
          <a:stretch/>
        </p:blipFill>
        <p:spPr>
          <a:xfrm>
            <a:off x="5189751" y="4918856"/>
            <a:ext cx="1626076" cy="234877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/>
          <a:srcRect l="19470" t="19382" r="21000" b="8894"/>
          <a:stretch/>
        </p:blipFill>
        <p:spPr>
          <a:xfrm>
            <a:off x="803854" y="6155538"/>
            <a:ext cx="2754009" cy="148352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/>
          <a:srcRect l="25806" t="23552" r="30982"/>
          <a:stretch/>
        </p:blipFill>
        <p:spPr>
          <a:xfrm>
            <a:off x="908721" y="7267632"/>
            <a:ext cx="2306596" cy="1833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9"/>
          <a:srcRect l="15285" t="13893" r="1" b="20336"/>
          <a:stretch/>
        </p:blipFill>
        <p:spPr>
          <a:xfrm>
            <a:off x="4135290" y="4640336"/>
            <a:ext cx="1331618" cy="22968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31" y="7560490"/>
            <a:ext cx="4631365" cy="158351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192" y="6732241"/>
            <a:ext cx="1666309" cy="23972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0728" y="3492851"/>
            <a:ext cx="3600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6309320" y="8760196"/>
            <a:ext cx="548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1" t="17349" r="14301" b="5688"/>
          <a:stretch/>
        </p:blipFill>
        <p:spPr>
          <a:xfrm>
            <a:off x="829842" y="452895"/>
            <a:ext cx="2671166" cy="15268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5" t="24801" b="19288"/>
          <a:stretch/>
        </p:blipFill>
        <p:spPr>
          <a:xfrm>
            <a:off x="3111084" y="1923195"/>
            <a:ext cx="1482228" cy="22590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89581">
            <a:off x="880131" y="1976567"/>
            <a:ext cx="2421881" cy="18197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/>
          <a:srcRect l="21190" t="35542" r="13090" b="26953"/>
          <a:stretch/>
        </p:blipFill>
        <p:spPr>
          <a:xfrm>
            <a:off x="836712" y="3513100"/>
            <a:ext cx="1800200" cy="228303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/>
          <a:srcRect l="5385" t="34335" r="7733"/>
          <a:stretch/>
        </p:blipFill>
        <p:spPr>
          <a:xfrm>
            <a:off x="4028639" y="344654"/>
            <a:ext cx="2812129" cy="1747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092" y="5982519"/>
            <a:ext cx="2712955" cy="20240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799644">
            <a:off x="4303291" y="2417056"/>
            <a:ext cx="2405148" cy="15786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14701" y="3925455"/>
            <a:ext cx="4104456" cy="214577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977786" y="47678"/>
            <a:ext cx="36135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</a:rPr>
              <a:t>С праздником, дорогие учителя!</a:t>
            </a:r>
            <a:endParaRPr lang="ru-RU" sz="1600" b="1" i="1" dirty="0">
              <a:solidFill>
                <a:srgbClr val="FF000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01008" y="5398366"/>
            <a:ext cx="1896488" cy="230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11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453336" y="8748464"/>
            <a:ext cx="311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764704" y="1996"/>
            <a:ext cx="35283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Первый этап пройден</a:t>
            </a:r>
          </a:p>
          <a:p>
            <a:r>
              <a:rPr lang="ru-RU" sz="1400" dirty="0"/>
              <a:t>В рамках реализации проекта «11 </a:t>
            </a:r>
            <a:r>
              <a:rPr lang="ru-RU" sz="1400" dirty="0" err="1"/>
              <a:t>йолдыз</a:t>
            </a:r>
            <a:r>
              <a:rPr lang="ru-RU" sz="1400" dirty="0"/>
              <a:t>» в ученических коллективах прошёл первый конкурсный тур, в котором приняли участие 1- 11 классы. Желаем ребятам  удачи во втором туре увлекательного конкурса.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996" y="35797"/>
            <a:ext cx="2391408" cy="159741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0" y="1658018"/>
            <a:ext cx="2231571" cy="167367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9362" y="1651386"/>
            <a:ext cx="3179870" cy="1673678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798117" y="3419872"/>
            <a:ext cx="6320458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Критерии оценивания по номинациям проекта «11 ЙОЛДЫЗ</a:t>
            </a:r>
            <a:r>
              <a:rPr lang="ru-RU" sz="1600" b="1" dirty="0" smtClean="0"/>
              <a:t>»</a:t>
            </a:r>
          </a:p>
          <a:p>
            <a:r>
              <a:rPr lang="ru-RU" sz="1400" b="1" dirty="0" smtClean="0"/>
              <a:t>(продолжение)</a:t>
            </a:r>
          </a:p>
          <a:p>
            <a:r>
              <a:rPr lang="ru-RU" sz="1200" b="1" dirty="0">
                <a:solidFill>
                  <a:srgbClr val="FF0000"/>
                </a:solidFill>
              </a:rPr>
              <a:t>Критерии оценки хореографических коллективов:</a:t>
            </a:r>
          </a:p>
          <a:p>
            <a:r>
              <a:rPr lang="ru-RU" sz="1200" b="1" dirty="0"/>
              <a:t>- исполнительское мастерство – техника исполнения движений; уровень общей подготовки исполнителей;</a:t>
            </a:r>
          </a:p>
          <a:p>
            <a:r>
              <a:rPr lang="ru-RU" sz="1200" b="1" dirty="0"/>
              <a:t>- композиционное построение номера (целостность хореографического произведения – создание единого образа посредством танца, музыки и идеи), рисунок танца;</a:t>
            </a:r>
          </a:p>
          <a:p>
            <a:r>
              <a:rPr lang="ru-RU" sz="1200" b="1" dirty="0"/>
              <a:t>- сценическая культура (пластика, костюм, культура исполнения, реквизит);</a:t>
            </a:r>
          </a:p>
          <a:p>
            <a:r>
              <a:rPr lang="ru-RU" sz="1200" b="1" dirty="0"/>
              <a:t>- синхронность исполнения танцевальных движений – для дуэтов и ансамблей;</a:t>
            </a:r>
          </a:p>
          <a:p>
            <a:r>
              <a:rPr lang="ru-RU" sz="1200" b="1" dirty="0"/>
              <a:t>- подбор и соответствие музыкального и хореографического материала;</a:t>
            </a:r>
          </a:p>
          <a:p>
            <a:r>
              <a:rPr lang="ru-RU" sz="1200" b="1" dirty="0"/>
              <a:t>- артистизм, раскрытие художественного образа (передача национального колорита и особенностей танцевального материала);</a:t>
            </a:r>
          </a:p>
          <a:p>
            <a:r>
              <a:rPr lang="ru-RU" sz="1200" b="1" dirty="0"/>
              <a:t>- соответствие репертуара исполнительским возможностям.    </a:t>
            </a:r>
          </a:p>
          <a:p>
            <a:r>
              <a:rPr lang="ru-RU" sz="1200" b="1" dirty="0">
                <a:solidFill>
                  <a:srgbClr val="FF0000"/>
                </a:solidFill>
              </a:rPr>
              <a:t>Общие критерии оценки для номинации художественное слово:</a:t>
            </a:r>
          </a:p>
          <a:p>
            <a:r>
              <a:rPr lang="ru-RU" sz="1200" b="1" dirty="0"/>
              <a:t>- создание художественного образа;</a:t>
            </a:r>
          </a:p>
          <a:p>
            <a:r>
              <a:rPr lang="ru-RU" sz="1200" b="1" dirty="0"/>
              <a:t>- исполнительское мастерство;</a:t>
            </a:r>
          </a:p>
          <a:p>
            <a:r>
              <a:rPr lang="ru-RU" sz="1200" b="1" dirty="0"/>
              <a:t>- полнота и выразительность раскрытия темы в драматургическом произведении;</a:t>
            </a:r>
          </a:p>
          <a:p>
            <a:r>
              <a:rPr lang="ru-RU" sz="1200" b="1" dirty="0"/>
              <a:t>- дикция;</a:t>
            </a:r>
          </a:p>
          <a:p>
            <a:r>
              <a:rPr lang="ru-RU" sz="1200" b="1" dirty="0"/>
              <a:t>- сценическая культура (пластика, костюм, исполнение);</a:t>
            </a:r>
          </a:p>
          <a:p>
            <a:r>
              <a:rPr lang="ru-RU" sz="1200" b="1" dirty="0"/>
              <a:t>- художественное оформление, реквизит, световое решение;</a:t>
            </a:r>
          </a:p>
          <a:p>
            <a:pPr marL="171450" indent="-171450">
              <a:buFontTx/>
              <a:buChar char="-"/>
            </a:pPr>
            <a:r>
              <a:rPr lang="ru-RU" sz="1200" b="1" dirty="0" smtClean="0"/>
              <a:t>соответствие </a:t>
            </a:r>
            <a:r>
              <a:rPr lang="ru-RU" sz="1200" b="1" dirty="0"/>
              <a:t>репертуара исполнительским возможностям. </a:t>
            </a:r>
            <a:endParaRPr lang="ru-RU" sz="1200" b="1" dirty="0" smtClean="0"/>
          </a:p>
          <a:p>
            <a:r>
              <a:rPr lang="ru-RU" sz="1200" b="1" dirty="0" smtClean="0">
                <a:solidFill>
                  <a:srgbClr val="FF0000"/>
                </a:solidFill>
              </a:rPr>
              <a:t>Общие </a:t>
            </a:r>
            <a:r>
              <a:rPr lang="ru-RU" sz="1200" b="1" dirty="0">
                <a:solidFill>
                  <a:srgbClr val="FF0000"/>
                </a:solidFill>
              </a:rPr>
              <a:t>критерии оценки для направления </a:t>
            </a:r>
            <a:r>
              <a:rPr lang="ru-RU" sz="1400" b="1" dirty="0" smtClean="0">
                <a:solidFill>
                  <a:srgbClr val="FF0000"/>
                </a:solidFill>
              </a:rPr>
              <a:t>«</a:t>
            </a:r>
            <a:r>
              <a:rPr lang="ru-RU" sz="1200" b="1" dirty="0" err="1" smtClean="0">
                <a:solidFill>
                  <a:srgbClr val="FF0000"/>
                </a:solidFill>
              </a:rPr>
              <a:t>Моңлы</a:t>
            </a:r>
            <a:r>
              <a:rPr lang="ru-RU" sz="1200" b="1" dirty="0" smtClean="0">
                <a:solidFill>
                  <a:srgbClr val="FF0000"/>
                </a:solidFill>
              </a:rPr>
              <a:t> </a:t>
            </a:r>
            <a:r>
              <a:rPr lang="ru-RU" sz="1200" b="1" dirty="0" err="1">
                <a:solidFill>
                  <a:srgbClr val="FF0000"/>
                </a:solidFill>
              </a:rPr>
              <a:t>гаилә</a:t>
            </a:r>
            <a:r>
              <a:rPr lang="ru-RU" sz="1200" b="1" dirty="0">
                <a:solidFill>
                  <a:srgbClr val="FF0000"/>
                </a:solidFill>
              </a:rPr>
              <a:t>»:</a:t>
            </a:r>
          </a:p>
          <a:p>
            <a:r>
              <a:rPr lang="ru-RU" sz="1200" b="1" dirty="0"/>
              <a:t>- оригинальность номера, его целостность;</a:t>
            </a:r>
          </a:p>
          <a:p>
            <a:r>
              <a:rPr lang="ru-RU" sz="1200" b="1" dirty="0"/>
              <a:t>- уровень общей подготовки и исполнительское мастерство;</a:t>
            </a:r>
          </a:p>
          <a:p>
            <a:r>
              <a:rPr lang="ru-RU" sz="1200" b="1" dirty="0"/>
              <a:t>- артистизм, сценичность (пластика, костюм, культура исполнения);</a:t>
            </a:r>
          </a:p>
          <a:p>
            <a:r>
              <a:rPr lang="ru-RU" sz="1200" b="1" dirty="0"/>
              <a:t>- технические возможности исполнителя;</a:t>
            </a:r>
          </a:p>
          <a:p>
            <a:r>
              <a:rPr lang="ru-RU" sz="1200" b="1" dirty="0"/>
              <a:t>- умение работать с залом;</a:t>
            </a:r>
          </a:p>
          <a:p>
            <a:r>
              <a:rPr lang="ru-RU" sz="1200" b="1" dirty="0"/>
              <a:t>- творческий подход к подбору репертуара;</a:t>
            </a:r>
          </a:p>
          <a:p>
            <a:r>
              <a:rPr lang="ru-RU" sz="1200" b="1" dirty="0"/>
              <a:t>- сложность исполняемой программы;</a:t>
            </a:r>
          </a:p>
          <a:p>
            <a:r>
              <a:rPr lang="ru-RU" sz="1200" b="1" dirty="0"/>
              <a:t>- художественное оформление, владение реквизитом.</a:t>
            </a:r>
          </a:p>
          <a:p>
            <a:endParaRPr lang="ru-RU" sz="1400" b="1" dirty="0"/>
          </a:p>
          <a:p>
            <a:endParaRPr lang="ru-RU" sz="1400" b="1" dirty="0"/>
          </a:p>
          <a:p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45290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930714" y="8175773"/>
            <a:ext cx="5688631" cy="864096"/>
          </a:xfrm>
          <a:prstGeom prst="roundRect">
            <a:avLst>
              <a:gd name="adj" fmla="val 3650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1000" dirty="0">
                <a:solidFill>
                  <a:schemeClr val="tx1"/>
                </a:solidFill>
                <a:latin typeface="Verdana" pitchFamily="34" charset="0"/>
                <a:cs typeface="Arial" charset="0"/>
              </a:rPr>
              <a:t>Верстка и дизайн – Лобанов </a:t>
            </a:r>
            <a:r>
              <a:rPr lang="ru-RU" sz="1000" dirty="0" smtClean="0">
                <a:solidFill>
                  <a:schemeClr val="tx1"/>
                </a:solidFill>
                <a:latin typeface="Verdana" pitchFamily="34" charset="0"/>
                <a:cs typeface="Arial" charset="0"/>
              </a:rPr>
              <a:t>Д, 10 А </a:t>
            </a:r>
            <a:r>
              <a:rPr lang="ru-RU" sz="1000" dirty="0" err="1" smtClean="0">
                <a:solidFill>
                  <a:schemeClr val="tx1"/>
                </a:solidFill>
                <a:latin typeface="Verdana" pitchFamily="34" charset="0"/>
                <a:cs typeface="Arial" charset="0"/>
              </a:rPr>
              <a:t>кл</a:t>
            </a:r>
            <a:r>
              <a:rPr lang="ru-RU" sz="1000" dirty="0" smtClean="0">
                <a:solidFill>
                  <a:schemeClr val="tx1"/>
                </a:solidFill>
                <a:latin typeface="Verdana" pitchFamily="34" charset="0"/>
                <a:cs typeface="Arial" charset="0"/>
              </a:rPr>
              <a:t>.</a:t>
            </a:r>
            <a:endParaRPr lang="ru-RU" sz="1000" dirty="0">
              <a:solidFill>
                <a:schemeClr val="tx1"/>
              </a:solidFill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1000" dirty="0">
                <a:solidFill>
                  <a:schemeClr val="tx1"/>
                </a:solidFill>
                <a:latin typeface="Verdana" pitchFamily="34" charset="0"/>
                <a:cs typeface="Arial" charset="0"/>
              </a:rPr>
              <a:t>Главный редактор – </a:t>
            </a:r>
            <a:r>
              <a:rPr lang="ru-RU" sz="1000" dirty="0" err="1">
                <a:solidFill>
                  <a:schemeClr val="tx1"/>
                </a:solidFill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1000" dirty="0">
                <a:solidFill>
                  <a:schemeClr val="tx1"/>
                </a:solidFill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1000" dirty="0">
                <a:solidFill>
                  <a:schemeClr val="tx1"/>
                </a:solidFill>
                <a:latin typeface="Verdana" pitchFamily="34" charset="0"/>
                <a:cs typeface="Arial" charset="0"/>
              </a:rPr>
              <a:t>Корректор –</a:t>
            </a:r>
            <a:r>
              <a:rPr lang="ru-RU" sz="1000" dirty="0" err="1">
                <a:solidFill>
                  <a:schemeClr val="tx1"/>
                </a:solidFill>
                <a:latin typeface="Verdana" pitchFamily="34" charset="0"/>
                <a:cs typeface="Arial" charset="0"/>
              </a:rPr>
              <a:t>Махиянова</a:t>
            </a:r>
            <a:r>
              <a:rPr lang="ru-RU" sz="1000" dirty="0">
                <a:solidFill>
                  <a:schemeClr val="tx1"/>
                </a:solidFill>
                <a:latin typeface="Verdana" pitchFamily="34" charset="0"/>
                <a:cs typeface="Arial" charset="0"/>
              </a:rPr>
              <a:t> И.И.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1000" dirty="0">
                <a:solidFill>
                  <a:schemeClr val="tx1"/>
                </a:solidFill>
                <a:latin typeface="Verdana" pitchFamily="34" charset="0"/>
                <a:cs typeface="Arial" charset="0"/>
              </a:rPr>
              <a:t>Адрес редакции – </a:t>
            </a:r>
            <a:r>
              <a:rPr lang="ru-RU" sz="1000" dirty="0" err="1">
                <a:solidFill>
                  <a:schemeClr val="tx1"/>
                </a:solidFill>
                <a:latin typeface="Verdana" pitchFamily="34" charset="0"/>
                <a:cs typeface="Arial" charset="0"/>
              </a:rPr>
              <a:t>г.Альметьевск</a:t>
            </a:r>
            <a:r>
              <a:rPr lang="ru-RU" sz="1000" dirty="0">
                <a:solidFill>
                  <a:schemeClr val="tx1"/>
                </a:solidFill>
                <a:latin typeface="Verdana" pitchFamily="34" charset="0"/>
                <a:cs typeface="Arial" charset="0"/>
              </a:rPr>
              <a:t>, ул. Шевченко 136, Школа №24, </a:t>
            </a:r>
            <a:r>
              <a:rPr lang="ru-RU" sz="1000" dirty="0" err="1">
                <a:solidFill>
                  <a:schemeClr val="tx1"/>
                </a:solidFill>
                <a:latin typeface="Verdana" pitchFamily="34" charset="0"/>
                <a:cs typeface="Arial" charset="0"/>
              </a:rPr>
              <a:t>каб</a:t>
            </a:r>
            <a:r>
              <a:rPr lang="ru-RU" sz="1000" dirty="0">
                <a:solidFill>
                  <a:schemeClr val="tx1"/>
                </a:solidFill>
                <a:latin typeface="Verdana" pitchFamily="34" charset="0"/>
                <a:cs typeface="Arial" charset="0"/>
              </a:rPr>
              <a:t>. №30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5104" y="8227455"/>
            <a:ext cx="1656184" cy="59301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704" y="0"/>
            <a:ext cx="2174364" cy="169168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7438" y="53607"/>
            <a:ext cx="2360562" cy="163807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6578" y="82025"/>
            <a:ext cx="1428525" cy="1517321"/>
          </a:xfrm>
          <a:prstGeom prst="rect">
            <a:avLst/>
          </a:prstGeom>
        </p:spPr>
      </p:pic>
      <p:sp>
        <p:nvSpPr>
          <p:cNvPr id="4096" name="TextBox 4095"/>
          <p:cNvSpPr txBox="1"/>
          <p:nvPr/>
        </p:nvSpPr>
        <p:spPr>
          <a:xfrm>
            <a:off x="764704" y="1599346"/>
            <a:ext cx="6093296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длиной в 20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лет…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2021  год – юбилейный год   для  МБОУ «СОШ № 24».  Пройден  большой творческий путь, путь длиной в  20 лет. Путь 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взлѐтов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открытий, побед, педагогических свершений, добрых традиций….  Вложен огромный труд  учителей, выпущены из стен школы сотни  учеников….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Цель образовательной деятельности  школы - формирование нравственно  и физически здоровой,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конкурентноспособной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личности, успешно реализующейся в социуме. Вся  работа нашей  школы четко структурирована и направлена на повышение качества образования и достижение высоких результатов.  В результате создания эффективной системы управления школой достигнута устойчивая положительная динамика качества знаний обучающихся - 60,3 %.  Средний балл ЕГЭ  по школе выше среднего балла по РТ по ряду предметов. На протяжении многих лет ряд обучающихся сдают   ЕГЭ на высокие баллы. Отрадно отметить, что среди них есть 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стобалльники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 информатика, химия, английский язык). С 2001 по 2021 год 77 обучающихся школы  награждены медалями «За особые успехи в обучении».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Высокий уровень образовательного процесса обеспечивает профессиональный творческий  коллектив учителей.   11% учителей имеют высшую квалификационную категорию, 50% - имеют первую квалификационную категорию. Большое внимание  уделяется  формированию профессионального сообщества, организации взаимодействия учителей, в том числе учителей-предметников, а также поиску возможностей для повышения квалификации педагогов в рамках образовательного комплекса. Педагоги школы принимают  активное участие в профессиональных конкурсах,  стали обладателями грантов «Наш новый учитель», «Наш лучший учитель», «Учитель-мастер».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Учителя  школы успешно внедряют в работу инновационные технологии: проектно-исследовательские, информационно-коммуникативные,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позволяет повысить качество знаний обучающихся. 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В школе ежегодно  проводится Фестиваль проектов, который является кульминацией и подведением итогов всего многообразия проектов, которые реализуются в нашей школе. Фестиваль проектов  позволяет объединить знания, полученные на различных предметах школьного цикла и личностные интересы школьников. Создавая собственные проекты, школьники не только повышают уровень собственных компетенций (коммуникативных, познавательных, регулятивных), но и создают школьную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медиатеку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методические материалы, которыми могут воспользоваться как другие учащиеся, так и преподаватели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(продолжение в следующем номере)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Л.Н.Юсупова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,учитель русского языка и литературы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65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1912</TotalTime>
  <Words>725</Words>
  <Application>Microsoft Office PowerPoint</Application>
  <PresentationFormat>Экран (4:3)</PresentationFormat>
  <Paragraphs>64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4" baseType="lpstr">
      <vt:lpstr>Arial</vt:lpstr>
      <vt:lpstr>Calibri</vt:lpstr>
      <vt:lpstr>Corbel</vt:lpstr>
      <vt:lpstr>Gill Sans MT</vt:lpstr>
      <vt:lpstr>Open Sans</vt:lpstr>
      <vt:lpstr>Roboto</vt:lpstr>
      <vt:lpstr>Times New Roman</vt:lpstr>
      <vt:lpstr>Verdana</vt:lpstr>
      <vt:lpstr>Wingdings 2</vt:lpstr>
      <vt:lpstr>Солнцестояние</vt:lpstr>
      <vt:lpstr>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RePack by Diakov</cp:lastModifiedBy>
  <cp:revision>192</cp:revision>
  <cp:lastPrinted>2016-02-13T10:54:32Z</cp:lastPrinted>
  <dcterms:created xsi:type="dcterms:W3CDTF">2013-09-28T04:10:37Z</dcterms:created>
  <dcterms:modified xsi:type="dcterms:W3CDTF">2021-10-23T18:52:39Z</dcterms:modified>
</cp:coreProperties>
</file>