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_rels/presentation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6.xml.rels" ContentType="application/vnd.openxmlformats-package.relationships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media/image2.png" ContentType="image/png"/>
  <Override PartName="/ppt/media/image1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5.png" ContentType="image/png"/>
  <Override PartName="/ppt/presentation.xml" ContentType="application/vnd.openxmlformats-officedocument.presentationml.presentation.main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233DF02-F410-4CDD-B22C-C7AFBBF89F1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9671A5E-1AA9-4523-BB8F-9AF21C8F25D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1741922-8574-4783-A0AA-5BC194F9D4B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E1E627D-894E-42CB-884F-542A0938793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6DCE0A2-2111-4C6C-B2FA-3EE65A17007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DB8DE0A-B1B3-4CF1-8B07-BDED7509890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5F7E840-BFE5-4AD9-8D22-64A4A20F11F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71B8A64-D705-4DEE-8060-47F4B5A2C49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961C7C1-D8D9-4DB3-A15D-A36722ADCD7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02B34C3-4303-4B51-A457-970950346E9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7F178D1-39AD-4051-9CC8-5275D7D6B74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D3F05C6-84C4-4567-995E-E8C986B20CA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E543040-E5E8-4D99-BED7-F9529CEF840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117F4E5-66E2-4C72-99D0-27E18400C5D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2455FF4-919F-4EF0-9452-E1A52942A27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DA3C821-3DAD-4DF3-9977-8E5D105EBD9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72F264A-A200-454A-BC94-2A5906DA8D7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B4BC1EA-392D-44A7-A0A7-696C904B101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F8898886-3012-42DE-8627-1C3EC95F48E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D2B92D08-C71B-4773-A7E4-9020A74A244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18C3AFB-B6E5-4B5A-A172-3C5484718BA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7CD2E46-936C-4F05-A82A-DB4CDC7D59B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42EC7D7-EEFD-47E4-889C-8C636044C75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DC5BE9B-C01C-4924-A942-238F5220969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F1F5DF83-2819-4CA9-8249-0AA05B1F503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2C66BE2-8C83-46D2-A970-5E253352021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7D76514-1CF8-4AC5-A661-ED08576ED21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D066714-0C89-48C9-A5FB-39B9025D5C7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3357B8F-C0E4-40E8-BAFD-D1BE8F5A1F9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81EFE78-AD56-4FB2-AAFD-48D8487F248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9F5DB2E-FE82-4825-88E4-9DF06594E99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05B3CB0-949E-4310-AEE4-EDECEE8D566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040A6D3-7FDC-4E7E-8106-7A98A004FCC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49326CD-70F1-4BB1-9435-689C6C4C12A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F2E6539-861D-4912-B86A-860208F3925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AD68524-B78A-42C2-BCEB-0E6D3C95DD0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 idx="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97FEA164-F89E-47C8-9E3B-3522CD6DE3A7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1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bg object 16"/>
          <p:cNvSpPr/>
          <p:nvPr/>
        </p:nvSpPr>
        <p:spPr>
          <a:xfrm>
            <a:off x="0" y="0"/>
            <a:ext cx="12184200" cy="689760"/>
          </a:xfrm>
          <a:custGeom>
            <a:avLst/>
            <a:gdLst>
              <a:gd name="textAreaLeft" fmla="*/ 0 w 12184200"/>
              <a:gd name="textAreaRight" fmla="*/ 12184560 w 12184200"/>
              <a:gd name="textAreaTop" fmla="*/ 0 h 689760"/>
              <a:gd name="textAreaBottom" fmla="*/ 690120 h 689760"/>
            </a:gdLst>
            <a:ahLst/>
            <a:rect l="textAreaLeft" t="textAreaTop" r="textAreaRight" b="textAreaBottom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0" name="bg object 17" descr=""/>
          <p:cNvPicPr/>
          <p:nvPr/>
        </p:nvPicPr>
        <p:blipFill>
          <a:blip r:embed="rId2"/>
          <a:stretch/>
        </p:blipFill>
        <p:spPr>
          <a:xfrm>
            <a:off x="10197720" y="15840"/>
            <a:ext cx="1812960" cy="684000"/>
          </a:xfrm>
          <a:prstGeom prst="rect">
            <a:avLst/>
          </a:prstGeom>
          <a:ln w="0">
            <a:noFill/>
          </a:ln>
        </p:spPr>
      </p:pic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39680" y="149400"/>
            <a:ext cx="8167680" cy="330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241560" y="3021120"/>
            <a:ext cx="5555160" cy="346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ftr" idx="4"/>
          </p:nvPr>
        </p:nvSpPr>
        <p:spPr>
          <a:xfrm>
            <a:off x="4145400" y="6378120"/>
            <a:ext cx="390096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5"/>
          </p:nvPr>
        </p:nvSpPr>
        <p:spPr>
          <a:xfrm>
            <a:off x="609480" y="6378120"/>
            <a:ext cx="280368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400" spc="-1" strike="noStrike">
                <a:solidFill>
                  <a:srgbClr val="b2b2b2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rgbClr val="b2b2b2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sldNum" idx="6"/>
          </p:nvPr>
        </p:nvSpPr>
        <p:spPr>
          <a:xfrm>
            <a:off x="8778240" y="6378120"/>
            <a:ext cx="280368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400" spc="-1" strike="noStrike">
                <a:solidFill>
                  <a:srgbClr val="b2b2b2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6088FCB-CAC1-43D8-A607-0C57F7368CE5}" type="slidenum">
              <a:rPr b="0" lang="ru-RU" sz="1400" spc="-1" strike="noStrike">
                <a:solidFill>
                  <a:srgbClr val="b2b2b2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bg object 16"/>
          <p:cNvSpPr/>
          <p:nvPr/>
        </p:nvSpPr>
        <p:spPr>
          <a:xfrm>
            <a:off x="0" y="0"/>
            <a:ext cx="12184200" cy="689760"/>
          </a:xfrm>
          <a:custGeom>
            <a:avLst/>
            <a:gdLst>
              <a:gd name="textAreaLeft" fmla="*/ 0 w 12184200"/>
              <a:gd name="textAreaRight" fmla="*/ 12184560 w 12184200"/>
              <a:gd name="textAreaTop" fmla="*/ 0 h 689760"/>
              <a:gd name="textAreaBottom" fmla="*/ 690120 h 689760"/>
            </a:gdLst>
            <a:ahLst/>
            <a:rect l="textAreaLeft" t="textAreaTop" r="textAreaRight" b="textAreaBottom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3" name="bg object 17" descr=""/>
          <p:cNvPicPr/>
          <p:nvPr/>
        </p:nvPicPr>
        <p:blipFill>
          <a:blip r:embed="rId2"/>
          <a:stretch/>
        </p:blipFill>
        <p:spPr>
          <a:xfrm>
            <a:off x="10197720" y="15840"/>
            <a:ext cx="1812960" cy="684000"/>
          </a:xfrm>
          <a:prstGeom prst="rect">
            <a:avLst/>
          </a:prstGeom>
          <a:ln w="0">
            <a:noFill/>
          </a:ln>
        </p:spPr>
      </p:pic>
      <p:sp>
        <p:nvSpPr>
          <p:cNvPr id="124" name="PlaceHolder 1"/>
          <p:cNvSpPr>
            <a:spLocks noGrp="1"/>
          </p:cNvSpPr>
          <p:nvPr>
            <p:ph type="dt" idx="7"/>
          </p:nvPr>
        </p:nvSpPr>
        <p:spPr>
          <a:xfrm>
            <a:off x="609480" y="6378120"/>
            <a:ext cx="280368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ru-RU" sz="1400" spc="-1" strike="noStrike">
                <a:solidFill>
                  <a:srgbClr val="8b8b8b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8b8b8b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ftr" idx="8"/>
          </p:nvPr>
        </p:nvSpPr>
        <p:spPr>
          <a:xfrm>
            <a:off x="4145400" y="6378120"/>
            <a:ext cx="390096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sldNum" idx="9"/>
          </p:nvPr>
        </p:nvSpPr>
        <p:spPr>
          <a:xfrm>
            <a:off x="8778240" y="6378120"/>
            <a:ext cx="280368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400" spc="-1" strike="noStrike">
                <a:solidFill>
                  <a:srgbClr val="8b8b8b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B3EB213-AE5B-4433-9596-344039F0A2DD}" type="slidenum">
              <a:rPr b="0" lang="ru-RU" sz="1400" spc="-1" strike="noStrike">
                <a:solidFill>
                  <a:srgbClr val="8b8b8b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Прямоугольник 1"/>
          <p:cNvSpPr/>
          <p:nvPr/>
        </p:nvSpPr>
        <p:spPr>
          <a:xfrm>
            <a:off x="2362320" y="2220840"/>
            <a:ext cx="8555760" cy="171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5330" spc="-1" strike="noStrike">
                <a:solidFill>
                  <a:srgbClr val="002060"/>
                </a:solidFill>
                <a:latin typeface="Times New Roman"/>
              </a:rPr>
              <a:t>Особенности приемной кампании 2026 г.</a:t>
            </a:r>
            <a:endParaRPr b="0" lang="ru-RU" sz="533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Прямоугольник 5"/>
          <p:cNvSpPr/>
          <p:nvPr/>
        </p:nvSpPr>
        <p:spPr>
          <a:xfrm>
            <a:off x="6288120" y="5126760"/>
            <a:ext cx="5763600" cy="1479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70" spc="-1" strike="noStrike">
                <a:solidFill>
                  <a:srgbClr val="002060"/>
                </a:solidFill>
                <a:latin typeface="Times New Roman"/>
              </a:rPr>
              <a:t>Музипов Р.Г., </a:t>
            </a:r>
            <a:r>
              <a:rPr b="0" lang="ru-RU" sz="1870" spc="-1" strike="noStrike">
                <a:solidFill>
                  <a:srgbClr val="002060"/>
                </a:solidFill>
                <a:latin typeface="Times New Roman"/>
              </a:rPr>
              <a:t>заместитель министра - руководитель департамента надзора и контроля в сфере образования</a:t>
            </a:r>
            <a:endParaRPr b="0" lang="ru-RU" sz="187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Прямоугольник: скругленные углы 41"/>
          <p:cNvSpPr/>
          <p:nvPr/>
        </p:nvSpPr>
        <p:spPr>
          <a:xfrm>
            <a:off x="3700800" y="2222640"/>
            <a:ext cx="2245680" cy="2101320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7" strike="noStrike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Порядок приема для иностранных граждан и лиц без гражданства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Прямоугольник: скругленные углы 42"/>
          <p:cNvSpPr/>
          <p:nvPr/>
        </p:nvSpPr>
        <p:spPr>
          <a:xfrm>
            <a:off x="9792360" y="2227680"/>
            <a:ext cx="2245680" cy="2133360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9" name="Прямоугольник 60"/>
          <p:cNvSpPr/>
          <p:nvPr/>
        </p:nvSpPr>
        <p:spPr>
          <a:xfrm>
            <a:off x="0" y="0"/>
            <a:ext cx="12191760" cy="100044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1" lang="ru-RU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0" name="TextBox 38"/>
          <p:cNvSpPr/>
          <p:nvPr/>
        </p:nvSpPr>
        <p:spPr>
          <a:xfrm>
            <a:off x="192960" y="304920"/>
            <a:ext cx="971820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000" spc="-1" strike="noStrike" cap="all">
                <a:solidFill>
                  <a:srgbClr val="ffffff"/>
                </a:solidFill>
                <a:latin typeface="Century Gothic"/>
              </a:rPr>
              <a:t>Изменения в Порядке Приема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Прямоугольник 175"/>
          <p:cNvSpPr/>
          <p:nvPr/>
        </p:nvSpPr>
        <p:spPr>
          <a:xfrm>
            <a:off x="9797040" y="2057400"/>
            <a:ext cx="2240640" cy="19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1640" rIns="71640" tIns="35640" bIns="3564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1400" spc="-7" strike="noStrike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Тестирование на знание русского языка для иностранных граждан и лиц без гражданства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2" name="Picture 2" descr=""/>
          <p:cNvPicPr/>
          <p:nvPr/>
        </p:nvPicPr>
        <p:blipFill>
          <a:blip r:embed="rId1"/>
          <a:stretch/>
        </p:blipFill>
        <p:spPr>
          <a:xfrm>
            <a:off x="67320" y="1125360"/>
            <a:ext cx="3355560" cy="4719960"/>
          </a:xfrm>
          <a:prstGeom prst="rect">
            <a:avLst/>
          </a:prstGeom>
          <a:ln w="0">
            <a:noFill/>
          </a:ln>
        </p:spPr>
      </p:pic>
      <p:pic>
        <p:nvPicPr>
          <p:cNvPr id="173" name="Picture 3" descr=""/>
          <p:cNvPicPr/>
          <p:nvPr/>
        </p:nvPicPr>
        <p:blipFill>
          <a:blip r:embed="rId2"/>
          <a:stretch/>
        </p:blipFill>
        <p:spPr>
          <a:xfrm>
            <a:off x="6238440" y="1181880"/>
            <a:ext cx="3261960" cy="4608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Прямоугольник 9"/>
          <p:cNvSpPr/>
          <p:nvPr/>
        </p:nvSpPr>
        <p:spPr>
          <a:xfrm>
            <a:off x="0" y="13320"/>
            <a:ext cx="12191760" cy="68004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1" lang="ru-RU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5" name="Прямоугольник: скругленные углы 41"/>
          <p:cNvSpPr/>
          <p:nvPr/>
        </p:nvSpPr>
        <p:spPr>
          <a:xfrm>
            <a:off x="87840" y="1723680"/>
            <a:ext cx="6677640" cy="3803400"/>
          </a:xfrm>
          <a:prstGeom prst="roundRect">
            <a:avLst>
              <a:gd name="adj" fmla="val 6448"/>
            </a:avLst>
          </a:prstGeom>
          <a:noFill/>
          <a:ln>
            <a:solidFill>
              <a:srgbClr val="8064a2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000" spc="-7" strike="noStrike">
                <a:solidFill>
                  <a:srgbClr val="000000"/>
                </a:solidFill>
                <a:latin typeface="Arial"/>
              </a:rPr>
              <a:t>Ребенок не может быть зачислен в школу: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ru-RU" sz="2000" spc="-7" strike="noStrike">
                <a:solidFill>
                  <a:srgbClr val="000000"/>
                </a:solidFill>
                <a:latin typeface="Arial"/>
              </a:rPr>
              <a:t>ранее возраста 6.5 лет (без заключения);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ru-RU" sz="2000" spc="-7" strike="noStrike">
                <a:solidFill>
                  <a:srgbClr val="000000"/>
                </a:solidFill>
                <a:latin typeface="Arial"/>
              </a:rPr>
              <a:t>отсутствия свободных мест;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3366"/>
              </a:buClr>
              <a:buFont typeface="Wingdings" charset="2"/>
              <a:buChar char=""/>
            </a:pPr>
            <a:r>
              <a:rPr b="1" lang="ru-RU" sz="2000" spc="-7" strike="noStrike">
                <a:solidFill>
                  <a:srgbClr val="003366"/>
                </a:solidFill>
                <a:latin typeface="Arial"/>
              </a:rPr>
              <a:t> </a:t>
            </a:r>
            <a:r>
              <a:rPr b="1" lang="ru-RU" sz="2000" spc="-7" strike="noStrike">
                <a:solidFill>
                  <a:srgbClr val="003366"/>
                </a:solidFill>
                <a:latin typeface="Arial"/>
              </a:rPr>
              <a:t>незаконного нахождения на территории РФ (для ИГ и ЛБГ);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3366"/>
              </a:buClr>
              <a:buFont typeface="Wingdings" charset="2"/>
              <a:buChar char=""/>
            </a:pPr>
            <a:r>
              <a:rPr b="1" lang="ru-RU" sz="2000" spc="-7" strike="noStrike">
                <a:solidFill>
                  <a:srgbClr val="003366"/>
                </a:solidFill>
                <a:latin typeface="Arial"/>
              </a:rPr>
              <a:t> </a:t>
            </a:r>
            <a:r>
              <a:rPr b="1" lang="ru-RU" sz="2000" spc="-7" strike="noStrike">
                <a:solidFill>
                  <a:srgbClr val="003366"/>
                </a:solidFill>
                <a:latin typeface="Arial"/>
              </a:rPr>
              <a:t>не прохождения тестирования (для ИГ и ЛБГ)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6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11561040" y="0"/>
            <a:ext cx="682560" cy="926280"/>
          </a:xfrm>
          <a:prstGeom prst="rect">
            <a:avLst/>
          </a:prstGeom>
          <a:ln w="0">
            <a:noFill/>
          </a:ln>
        </p:spPr>
      </p:pic>
      <p:sp>
        <p:nvSpPr>
          <p:cNvPr id="177" name="Прямоугольник 2"/>
          <p:cNvSpPr/>
          <p:nvPr/>
        </p:nvSpPr>
        <p:spPr>
          <a:xfrm>
            <a:off x="217080" y="-51120"/>
            <a:ext cx="6564600" cy="71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1" lang="ru-RU" sz="2000" spc="-12" strike="noStrike">
                <a:solidFill>
                  <a:srgbClr val="ffffff"/>
                </a:solidFill>
                <a:latin typeface="Century Gothic"/>
              </a:rPr>
              <a:t>ПРИКАЗ № 171 от 04 марта 2025г. </a:t>
            </a:r>
            <a:r>
              <a:rPr b="1" lang="ru-RU" sz="2000" spc="-1" strike="noStrike">
                <a:solidFill>
                  <a:srgbClr val="ffffff"/>
                </a:solidFill>
                <a:latin typeface="Arial"/>
              </a:rPr>
              <a:t>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1" lang="ru-RU" sz="2000" spc="-1" strike="noStrike">
                <a:solidFill>
                  <a:srgbClr val="ffffff"/>
                </a:solidFill>
                <a:latin typeface="Arial"/>
              </a:rPr>
              <a:t>ОСНОВАНИЕ ДЛЯ ОТКАЗА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Прямоугольник 16"/>
          <p:cNvSpPr/>
          <p:nvPr/>
        </p:nvSpPr>
        <p:spPr>
          <a:xfrm>
            <a:off x="6871680" y="2133720"/>
            <a:ext cx="5301360" cy="833760"/>
          </a:xfrm>
          <a:prstGeom prst="rect">
            <a:avLst/>
          </a:prstGeom>
          <a:solidFill>
            <a:srgbClr val="0033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2600" algn="ctr">
              <a:lnSpc>
                <a:spcPct val="100000"/>
              </a:lnSpc>
              <a:spcBef>
                <a:spcPts val="99"/>
              </a:spcBef>
            </a:pPr>
            <a:r>
              <a:rPr b="1" lang="ru-RU" sz="2400" spc="-1" strike="noStrike">
                <a:solidFill>
                  <a:srgbClr val="ffffff"/>
                </a:solidFill>
                <a:latin typeface="Arial"/>
              </a:rPr>
              <a:t>СПОСОБЫ ПОДАЧИ ЗАЯВЛЕНИЯ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12600" algn="ctr">
              <a:lnSpc>
                <a:spcPct val="100000"/>
              </a:lnSpc>
              <a:spcBef>
                <a:spcPts val="99"/>
              </a:spcBef>
            </a:pPr>
            <a:r>
              <a:rPr b="1" lang="ru-RU" sz="2400" spc="-12" strike="noStrike">
                <a:solidFill>
                  <a:srgbClr val="ffffff"/>
                </a:solidFill>
                <a:latin typeface="Arial"/>
              </a:rPr>
              <a:t>для иностранных граждан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9" name="Прямоугольник: скругленные углы 41"/>
          <p:cNvSpPr/>
          <p:nvPr/>
        </p:nvSpPr>
        <p:spPr>
          <a:xfrm>
            <a:off x="6802560" y="3200400"/>
            <a:ext cx="5301360" cy="1598760"/>
          </a:xfrm>
          <a:prstGeom prst="roundRect">
            <a:avLst>
              <a:gd name="adj" fmla="val 6448"/>
            </a:avLst>
          </a:prstGeom>
          <a:noFill/>
          <a:ln>
            <a:solidFill>
              <a:srgbClr val="8064a2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285840" indent="-285840">
              <a:lnSpc>
                <a:spcPct val="100000"/>
              </a:lnSpc>
              <a:buClr>
                <a:srgbClr val="003366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003366"/>
                </a:solidFill>
                <a:latin typeface="Arial"/>
              </a:rPr>
              <a:t>посредством ЕПГУ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3366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003366"/>
                </a:solidFill>
                <a:latin typeface="Arial"/>
              </a:rPr>
              <a:t>через операторов почтовой связи заказным письмом с уведомлением о вручении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Прямоугольник 7"/>
          <p:cNvSpPr/>
          <p:nvPr/>
        </p:nvSpPr>
        <p:spPr>
          <a:xfrm>
            <a:off x="0" y="0"/>
            <a:ext cx="12191760" cy="68544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ПЕРЕЧЕНЬ ДОПОЛНИТЕЛЬНЫХ ДОКУМЕНТОВ ДЛЯ ИНОСТРАННЫХ ГРАЖДАН</a:t>
            </a:r>
            <a:endParaRPr b="0" lang="ru-RU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1" name="Прямоугольник: скругленные углы 41"/>
          <p:cNvSpPr/>
          <p:nvPr/>
        </p:nvSpPr>
        <p:spPr>
          <a:xfrm>
            <a:off x="695160" y="725040"/>
            <a:ext cx="11191680" cy="5985720"/>
          </a:xfrm>
          <a:prstGeom prst="roundRect">
            <a:avLst>
              <a:gd name="adj" fmla="val 6448"/>
            </a:avLst>
          </a:prstGeom>
          <a:noFill/>
          <a:ln w="12700">
            <a:solidFill>
              <a:srgbClr val="8064a2">
                <a:lumMod val="50000"/>
              </a:srgbClr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</a:t>
            </a:r>
            <a:r>
              <a:rPr b="1" lang="ru-RU" sz="1400" spc="-1" strike="noStrike" u="sng">
                <a:solidFill>
                  <a:srgbClr val="000000"/>
                </a:solidFill>
                <a:uFillTx/>
                <a:latin typeface="Arial"/>
                <a:ea typeface="Times New Roman"/>
              </a:rPr>
              <a:t>родство заявителя;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</a:t>
            </a:r>
            <a:r>
              <a:rPr b="1" lang="ru-RU" sz="1400" spc="-1" strike="noStrike" u="sng">
                <a:solidFill>
                  <a:srgbClr val="000000"/>
                </a:solidFill>
                <a:uFillTx/>
                <a:latin typeface="Arial"/>
                <a:ea typeface="Times New Roman"/>
              </a:rPr>
              <a:t>законность нахождения ребенка</a:t>
            </a: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 и его законного представителя </a:t>
            </a:r>
            <a:r>
              <a:rPr b="1" lang="ru-RU" sz="1400" spc="-1" strike="noStrike" u="sng">
                <a:solidFill>
                  <a:srgbClr val="000000"/>
                </a:solidFill>
                <a:uFillTx/>
                <a:latin typeface="Arial"/>
                <a:ea typeface="Times New Roman"/>
              </a:rPr>
              <a:t>на территории России </a:t>
            </a:r>
            <a:r>
              <a:rPr b="0" i="1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(действительные вид на жительство, либо разрешение на временное проживание, либо разрешение на временное проживание в целях получения образования, либо визу и (или) миграционную карту, либо иные предусмотренные законом или международным договором России документы, подтверждающие право иностранного гражданина или лица без гражданства на пребывание (проживание) в России)</a:t>
            </a: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прохождение государственной </a:t>
            </a:r>
            <a:r>
              <a:rPr b="1" lang="ru-RU" sz="1400" spc="-1" strike="noStrike" u="sng">
                <a:solidFill>
                  <a:srgbClr val="000000"/>
                </a:solidFill>
                <a:uFillTx/>
                <a:latin typeface="Arial"/>
                <a:ea typeface="Times New Roman"/>
              </a:rPr>
              <a:t>дактилоскопической регистрации ребенка;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копии документов, </a:t>
            </a:r>
            <a:r>
              <a:rPr b="1" lang="ru-RU" sz="1400" spc="-1" strike="noStrike" u="sng">
                <a:solidFill>
                  <a:srgbClr val="000000"/>
                </a:solidFill>
                <a:uFillTx/>
                <a:latin typeface="Arial"/>
                <a:ea typeface="Times New Roman"/>
              </a:rPr>
              <a:t>удостоверяющих личность   ребенка;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</a:t>
            </a:r>
            <a:r>
              <a:rPr b="1" lang="ru-RU" sz="1400" spc="-1" strike="noStrike" u="sng">
                <a:solidFill>
                  <a:srgbClr val="000000"/>
                </a:solidFill>
                <a:uFillTx/>
                <a:latin typeface="Arial"/>
                <a:ea typeface="Times New Roman"/>
              </a:rPr>
              <a:t>присвоение родителю ИНН;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ru-RU" sz="1400" spc="-1" strike="noStrike" u="sng">
                <a:solidFill>
                  <a:srgbClr val="000000"/>
                </a:solidFill>
                <a:uFillTx/>
                <a:latin typeface="Arial"/>
                <a:ea typeface="Times New Roman"/>
              </a:rPr>
              <a:t>медицинское заключение об отсутствии </a:t>
            </a: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у ребенка инфекционных заболеваний, представляющих опасность для окружающих;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_____________________________________________________________________________________________________________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осуществление родителем трудовой деятельности (при наличии);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изучение русского языка ребенком в образовательных организациях иностранного (иностранных) государства (государств) (со 2 по 11 класс) (при наличии);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копия СНИЛС родителя (при наличии), а также СНИЛС ребенка (при наличии).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i="1" lang="ru-RU" sz="1400" spc="-1" strike="noStrike">
                <a:solidFill>
                  <a:srgbClr val="c00000"/>
                </a:solidFill>
                <a:latin typeface="Arial"/>
                <a:ea typeface="Times New Roman"/>
              </a:rPr>
              <a:t>Все документы представляются на русском языке или вместе с заверенным в установленном порядке</a:t>
            </a:r>
            <a:r>
              <a:rPr b="1" i="1" lang="ru-RU" sz="1400" spc="-1" strike="noStrike" baseline="30000">
                <a:solidFill>
                  <a:srgbClr val="c00000"/>
                </a:solidFill>
                <a:latin typeface="Arial"/>
                <a:ea typeface="Times New Roman"/>
              </a:rPr>
              <a:t> </a:t>
            </a:r>
            <a:r>
              <a:rPr b="1" i="1" lang="ru-RU" sz="1400" spc="-1" strike="noStrike">
                <a:solidFill>
                  <a:srgbClr val="c00000"/>
                </a:solidFill>
                <a:latin typeface="Arial"/>
                <a:ea typeface="Times New Roman"/>
              </a:rPr>
              <a:t> переводом на русский язык.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2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11561040" y="-39240"/>
            <a:ext cx="682560" cy="965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Прямоугольник: скругленные углы 41"/>
          <p:cNvSpPr/>
          <p:nvPr/>
        </p:nvSpPr>
        <p:spPr>
          <a:xfrm>
            <a:off x="410040" y="1191240"/>
            <a:ext cx="11258640" cy="5373720"/>
          </a:xfrm>
          <a:prstGeom prst="roundRect">
            <a:avLst>
              <a:gd name="adj" fmla="val 6448"/>
            </a:avLst>
          </a:prstGeom>
          <a:noFill/>
          <a:ln>
            <a:solidFill>
              <a:srgbClr val="8064a2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521280" indent="-171360" algn="just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Школа в срок </a:t>
            </a: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не более 5 рабочих дней проверяет комплектность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документов;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521280" indent="-171360" algn="just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Если комплект неполный - возвращает заявление </a:t>
            </a: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БЕЗ РАССМОТРЕНИЯ;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521280" indent="-171360" algn="just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Если представлен полный комплект документов, школа </a:t>
            </a: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в течение 25 рабочих дней проверяет их достоверность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521280" indent="-171360" algn="just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После проверки достоверности документов ребенок </a:t>
            </a: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направляется </a:t>
            </a:r>
            <a:br>
              <a:rPr sz="1800"/>
            </a:b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в тестирующую организацию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521280" indent="-171360" algn="just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Информация о </a:t>
            </a: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направлении на тестирование направляется по адресу, указанному в заявлении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о приеме на обучение, и в личный кабинет ЕПГУ;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521280" indent="-171360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Одновременно </a:t>
            </a: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школа уведомляет тестирующую организацию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imes New Roman"/>
              </a:rPr>
              <a:t>в электронной форме через ЕПГУ.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Прямоугольник 7"/>
          <p:cNvSpPr/>
          <p:nvPr/>
        </p:nvSpPr>
        <p:spPr>
          <a:xfrm>
            <a:off x="3600" y="-2880"/>
            <a:ext cx="12191760" cy="68544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АЛГОРИТМ ДЕЙСТВИЙ ШКОЛЫ</a:t>
            </a:r>
            <a:endParaRPr b="0" lang="ru-RU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85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11561040" y="-39240"/>
            <a:ext cx="682560" cy="965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Прямоугольник 23"/>
          <p:cNvSpPr/>
          <p:nvPr/>
        </p:nvSpPr>
        <p:spPr>
          <a:xfrm>
            <a:off x="0" y="13320"/>
            <a:ext cx="12191760" cy="68004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1" lang="ru-RU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31400" y="0"/>
            <a:ext cx="10022040" cy="115776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t">
            <a:noAutofit/>
          </a:bodyPr>
          <a:p>
            <a:pPr indent="0" algn="ctr">
              <a:buNone/>
            </a:pPr>
            <a:endParaRPr b="1" lang="ru-RU" sz="20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88" name="Прямоугольник: скругленные углы 33"/>
          <p:cNvSpPr/>
          <p:nvPr/>
        </p:nvSpPr>
        <p:spPr>
          <a:xfrm>
            <a:off x="138600" y="-3240"/>
            <a:ext cx="11650680" cy="712800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ffffff"/>
                </a:solidFill>
                <a:latin typeface="Century Gothic"/>
              </a:rPr>
              <a:t>ПОСЛЕ</a:t>
            </a:r>
            <a:r>
              <a:rPr b="0" lang="ru-RU" sz="1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ffffff"/>
                </a:solidFill>
                <a:latin typeface="Century Gothic"/>
              </a:rPr>
              <a:t>ПРОХОЖДЕНИЯ</a:t>
            </a:r>
            <a:r>
              <a:rPr b="0" lang="ru-RU" sz="1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ffffff"/>
                </a:solidFill>
                <a:latin typeface="Century Gothic"/>
              </a:rPr>
              <a:t>ТЕСТИРОВАНИЯ</a:t>
            </a:r>
            <a:endParaRPr b="0" lang="ru-RU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Прямоугольник: скругленные углы 41"/>
          <p:cNvSpPr/>
          <p:nvPr/>
        </p:nvSpPr>
        <p:spPr>
          <a:xfrm>
            <a:off x="163800" y="1635120"/>
            <a:ext cx="3188520" cy="3088800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2000" spc="-7" strike="noStrike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Тестирующая организация </a:t>
            </a:r>
            <a:r>
              <a:rPr b="1" lang="ru-RU" sz="2000" spc="-7" strike="noStrike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в течение 3-х дней </a:t>
            </a:r>
            <a:r>
              <a:rPr b="0" lang="ru-RU" sz="2000" spc="-7" strike="noStrike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после тестирования уведомляет школу о результатах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Прямоугольник: скругленные углы 41"/>
          <p:cNvSpPr/>
          <p:nvPr/>
        </p:nvSpPr>
        <p:spPr>
          <a:xfrm>
            <a:off x="3352680" y="1673640"/>
            <a:ext cx="4723920" cy="3202560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7" strike="noStrike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Информация о результатах тестирования и рассмотрения заявления о приеме на обучение направляется по адресу (почтовый или электронный), указанному в заявлении о приеме на обучение, и в личный кабинет ЕПГУ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Прямоугольник: скругленные углы 41"/>
          <p:cNvSpPr/>
          <p:nvPr/>
        </p:nvSpPr>
        <p:spPr>
          <a:xfrm>
            <a:off x="7848720" y="1657800"/>
            <a:ext cx="4343040" cy="3218760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7" strike="noStrike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Школа издает приказ о приеме </a:t>
            </a:r>
            <a:r>
              <a:rPr b="1" lang="ru-RU" sz="1800" spc="-7" strike="noStrike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в течение 5 рабочих дней </a:t>
            </a:r>
            <a:r>
              <a:rPr b="0" lang="ru-RU" sz="1800" spc="-7" strike="noStrike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после официального поступления информации об успешном прохождении тестирования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1800" spc="-7" strike="noStrike" u="sng">
                <a:solidFill>
                  <a:schemeClr val="accent1">
                    <a:lumMod val="50000"/>
                  </a:schemeClr>
                </a:solidFill>
                <a:uFillTx/>
                <a:latin typeface="Century Gothic"/>
              </a:rPr>
              <a:t>(для 2 этапа)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92" name="Прямая соединительная линия 5"/>
          <p:cNvCxnSpPr/>
          <p:nvPr/>
        </p:nvCxnSpPr>
        <p:spPr>
          <a:xfrm>
            <a:off x="3238200" y="1657800"/>
            <a:ext cx="360" cy="4819320"/>
          </a:xfrm>
          <a:prstGeom prst="straightConnector1">
            <a:avLst/>
          </a:prstGeom>
          <a:ln>
            <a:solidFill>
              <a:srgbClr val="4a7ebb"/>
            </a:solidFill>
            <a:round/>
          </a:ln>
        </p:spPr>
      </p:cxnSp>
      <p:cxnSp>
        <p:nvCxnSpPr>
          <p:cNvPr id="193" name="Прямая соединительная линия 7"/>
          <p:cNvCxnSpPr/>
          <p:nvPr/>
        </p:nvCxnSpPr>
        <p:spPr>
          <a:xfrm>
            <a:off x="7924680" y="1635120"/>
            <a:ext cx="360" cy="5070600"/>
          </a:xfrm>
          <a:prstGeom prst="straightConnector1">
            <a:avLst/>
          </a:prstGeom>
          <a:ln>
            <a:solidFill>
              <a:srgbClr val="4a7ebb"/>
            </a:solidFill>
            <a:round/>
          </a:ln>
        </p:spPr>
      </p:cxnSp>
      <p:pic>
        <p:nvPicPr>
          <p:cNvPr id="194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11561040" y="-39240"/>
            <a:ext cx="682560" cy="965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Номер слайда 3"/>
          <p:cNvSpPr/>
          <p:nvPr/>
        </p:nvSpPr>
        <p:spPr>
          <a:xfrm>
            <a:off x="9360000" y="6022080"/>
            <a:ext cx="2844360" cy="36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 anchor="ctr">
            <a:noAutofit/>
          </a:bodyPr>
          <a:p>
            <a:pPr algn="r">
              <a:lnSpc>
                <a:spcPct val="100000"/>
              </a:lnSpc>
            </a:pPr>
            <a:fld id="{450DD2AC-26C5-4653-9FC8-EC45BEB17C0A}" type="slidenum">
              <a:rPr b="0" lang="ru-RU" sz="1600" spc="-1" strike="noStrike">
                <a:solidFill>
                  <a:srgbClr val="898989"/>
                </a:solidFill>
                <a:latin typeface="Calibri"/>
              </a:rPr>
              <a:t>&lt;номер&gt;</a:t>
            </a:fld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AutoShape 2"/>
          <p:cNvSpPr/>
          <p:nvPr/>
        </p:nvSpPr>
        <p:spPr>
          <a:xfrm>
            <a:off x="207360" y="-192600"/>
            <a:ext cx="406080" cy="40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AutoShape 4"/>
          <p:cNvSpPr/>
          <p:nvPr/>
        </p:nvSpPr>
        <p:spPr>
          <a:xfrm>
            <a:off x="410760" y="10440"/>
            <a:ext cx="406080" cy="40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Прямоугольник 8"/>
          <p:cNvSpPr/>
          <p:nvPr/>
        </p:nvSpPr>
        <p:spPr>
          <a:xfrm>
            <a:off x="0" y="-76320"/>
            <a:ext cx="12191760" cy="91404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</a:rPr>
              <a:t>ЗАДАЧИ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9" name="Скругленный прямоугольник 1"/>
          <p:cNvSpPr/>
          <p:nvPr/>
        </p:nvSpPr>
        <p:spPr>
          <a:xfrm>
            <a:off x="402480" y="1219320"/>
            <a:ext cx="3331080" cy="45716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3366"/>
                </a:solidFill>
                <a:latin typeface="Calibri"/>
              </a:rPr>
              <a:t>ОМС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Внести изменения в регламент по приему; Разместить на сайте: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регламент </a:t>
            </a:r>
            <a:r>
              <a:rPr b="0" i="1" lang="ru-RU" sz="1200" spc="-1" strike="noStrike">
                <a:solidFill>
                  <a:srgbClr val="000000"/>
                </a:solidFill>
                <a:latin typeface="Calibri"/>
              </a:rPr>
              <a:t>(с изменениями)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информацию о ППТ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расписание тестирования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порядок тестирования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Скругленный прямоугольник 9"/>
          <p:cNvSpPr/>
          <p:nvPr/>
        </p:nvSpPr>
        <p:spPr>
          <a:xfrm>
            <a:off x="3962520" y="1219320"/>
            <a:ext cx="3657240" cy="45716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3366"/>
                </a:solidFill>
                <a:latin typeface="Calibri"/>
              </a:rPr>
              <a:t>ШКОЛЫ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Внести изменения в ЛНА по приему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Разместить на сайте: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ЛНА по приему </a:t>
            </a:r>
            <a:r>
              <a:rPr b="0" i="1" lang="ru-RU" sz="1100" spc="-1" strike="noStrike">
                <a:solidFill>
                  <a:srgbClr val="000000"/>
                </a:solidFill>
                <a:latin typeface="Calibri"/>
              </a:rPr>
              <a:t>(с изменениями)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Информацию о ППТ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Скругленный прямоугольник 7"/>
          <p:cNvSpPr/>
          <p:nvPr/>
        </p:nvSpPr>
        <p:spPr>
          <a:xfrm>
            <a:off x="7848720" y="1219320"/>
            <a:ext cx="3657240" cy="45716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3366"/>
                </a:solidFill>
                <a:latin typeface="Calibri"/>
              </a:rPr>
              <a:t>Тестирующая организация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Расписание тестирования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Порядок тестирования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Демоверсии КИМов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Критерии оценивания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2" name="Picture 4" descr="https://detskiysadv2.02edu.ru/upload/iblock/3de/zatwi86idjb8f23rcefjqjran9cwcksy/%D0%9B%D0%BE%D0%B3%D0%BE%2080%20%D0%BB%D0%B5%D1%82.png"/>
          <p:cNvPicPr/>
          <p:nvPr/>
        </p:nvPicPr>
        <p:blipFill>
          <a:blip r:embed="rId1"/>
          <a:stretch/>
        </p:blipFill>
        <p:spPr>
          <a:xfrm>
            <a:off x="11561040" y="-39240"/>
            <a:ext cx="682560" cy="965520"/>
          </a:xfrm>
          <a:prstGeom prst="rect">
            <a:avLst/>
          </a:prstGeom>
          <a:ln w="0">
            <a:noFill/>
          </a:ln>
        </p:spPr>
      </p:pic>
    </p:spTree>
  </p:cSld>
  <p:transition spd="slow">
    <p:wipe dir="l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/>
          </p:nvPr>
        </p:nvSpPr>
        <p:spPr>
          <a:xfrm>
            <a:off x="1583280" y="645480"/>
            <a:ext cx="10369080" cy="3358800"/>
          </a:xfrm>
          <a:prstGeom prst="rect">
            <a:avLst/>
          </a:prstGeom>
          <a:noFill/>
          <a:ln w="0">
            <a:noFill/>
          </a:ln>
        </p:spPr>
        <p:txBody>
          <a:bodyPr lIns="122040" rIns="122040" tIns="60840" bIns="6084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5350" spc="-1" strike="noStrike">
              <a:solidFill>
                <a:srgbClr val="000000"/>
              </a:solidFill>
              <a:latin typeface="Calibri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5350" spc="-1" strike="noStrike">
                <a:solidFill>
                  <a:schemeClr val="dk1"/>
                </a:solidFill>
                <a:latin typeface="Times New Roman"/>
                <a:ea typeface="Times New Roman"/>
              </a:rPr>
              <a:t>Спасибо за внимание!</a:t>
            </a:r>
            <a:endParaRPr b="0" lang="ru-RU" sz="5350" spc="-1" strike="noStrike">
              <a:solidFill>
                <a:srgbClr val="000000"/>
              </a:solidFill>
              <a:latin typeface="Calibri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5350" spc="-1" strike="noStrike">
                <a:solidFill>
                  <a:schemeClr val="dk1"/>
                </a:solidFill>
                <a:latin typeface="Times New Roman"/>
                <a:ea typeface="Times New Roman"/>
              </a:rPr>
              <a:t>Игътибарыгыз өчен рәхмәт!</a:t>
            </a:r>
            <a:endParaRPr b="0" lang="ru-RU" sz="535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sldNum" idx="10"/>
          </p:nvPr>
        </p:nvSpPr>
        <p:spPr>
          <a:xfrm>
            <a:off x="9347040" y="14760"/>
            <a:ext cx="2844360" cy="363600"/>
          </a:xfrm>
          <a:prstGeom prst="rect">
            <a:avLst/>
          </a:prstGeom>
          <a:noFill/>
          <a:ln w="0">
            <a:noFill/>
          </a:ln>
        </p:spPr>
        <p:txBody>
          <a:bodyPr lIns="122040" rIns="122040" tIns="60840" bIns="6084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600" spc="-1" strike="noStrike">
                <a:solidFill>
                  <a:srgbClr val="898989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448CBC2-DD16-49CD-82CD-57E3B7E66622}" type="slidenum">
              <a:rPr b="0" lang="ru-RU" sz="1600" spc="-1" strike="noStrike">
                <a:solidFill>
                  <a:srgbClr val="898989"/>
                </a:solidFill>
                <a:latin typeface="Arial"/>
              </a:rPr>
              <a:t>&lt;номер&gt;</a:t>
            </a:fld>
            <a:endParaRPr b="0" lang="ru-RU" sz="16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05" name="Рисунок 3" descr=""/>
          <p:cNvPicPr/>
          <p:nvPr/>
        </p:nvPicPr>
        <p:blipFill>
          <a:blip r:embed="rId1"/>
          <a:stretch/>
        </p:blipFill>
        <p:spPr>
          <a:xfrm>
            <a:off x="5039640" y="4102200"/>
            <a:ext cx="2592720" cy="2372400"/>
          </a:xfrm>
          <a:prstGeom prst="rect">
            <a:avLst/>
          </a:prstGeom>
          <a:ln w="0">
            <a:noFill/>
          </a:ln>
        </p:spPr>
      </p:pic>
      <p:sp>
        <p:nvSpPr>
          <p:cNvPr id="206" name="Прямоугольник 5"/>
          <p:cNvSpPr/>
          <p:nvPr/>
        </p:nvSpPr>
        <p:spPr>
          <a:xfrm>
            <a:off x="0" y="13320"/>
            <a:ext cx="12191760" cy="68004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1" lang="ru-RU" sz="1800" spc="-1" strike="noStrike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07" name="Рисунок 1" descr=""/>
          <p:cNvPicPr/>
          <p:nvPr/>
        </p:nvPicPr>
        <p:blipFill>
          <a:blip r:embed="rId2"/>
          <a:stretch/>
        </p:blipFill>
        <p:spPr>
          <a:xfrm>
            <a:off x="11441880" y="-24120"/>
            <a:ext cx="749880" cy="133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</TotalTime>
  <Application>LibreOffice/7.5.2.1$Linux_X86_64 LibreOffice_project/50$Build-1</Application>
  <AppVersion>15.0000</AppVersion>
  <Words>550</Words>
  <Paragraphs>84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2025-03-17T06:45:18Z</dcterms:created>
  <dc:creator>User</dc:creator>
  <dc:description/>
  <dc:language>ru-RU</dc:language>
  <cp:lastModifiedBy/>
  <cp:lastPrinted>2025-03-18T05:26:41Z</cp:lastPrinted>
  <dcterms:modified xsi:type="dcterms:W3CDTF">2026-03-25T17:05:13Z</dcterms:modified>
  <cp:revision>95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2025-03-17T00:00:00Z</vt:filetime>
  </property>
  <property fmtid="{D5CDD505-2E9C-101B-9397-08002B2CF9AE}" pid="5" name="PresentationFormat">
    <vt:lpwstr>Широкоэкранный</vt:lpwstr>
  </property>
  <property fmtid="{D5CDD505-2E9C-101B-9397-08002B2CF9AE}" pid="6" name="Producer">
    <vt:lpwstr>Microsoft® PowerPoint® 2010</vt:lpwstr>
  </property>
  <property fmtid="{D5CDD505-2E9C-101B-9397-08002B2CF9AE}" pid="7" name="Slides">
    <vt:i4>8</vt:i4>
  </property>
</Properties>
</file>