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5.xml.rels" ContentType="application/vnd.openxmlformats-package.relationships+xml"/>
  <Override PartName="/ppt/slides/_rels/slide25.xml.rels" ContentType="application/vnd.openxmlformats-package.relationships+xml"/>
  <Override PartName="/ppt/slides/_rels/slide24.xml.rels" ContentType="application/vnd.openxmlformats-package.relationships+xml"/>
  <Override PartName="/ppt/slides/_rels/slide4.xml.rels" ContentType="application/vnd.openxmlformats-package.relationships+xml"/>
  <Override PartName="/ppt/slides/_rels/slide6.xml.rels" ContentType="application/vnd.openxmlformats-package.relationships+xml"/>
  <Override PartName="/ppt/slides/_rels/slide26.xml.rels" ContentType="application/vnd.openxmlformats-package.relationships+xml"/>
  <Override PartName="/ppt/slides/_rels/slide10.xml.rels" ContentType="application/vnd.openxmlformats-package.relationships+xml"/>
  <Override PartName="/ppt/slides/_rels/slide14.xml.rels" ContentType="application/vnd.openxmlformats-package.relationships+xml"/>
  <Override PartName="/ppt/slides/_rels/slide7.xml.rels" ContentType="application/vnd.openxmlformats-package.relationships+xml"/>
  <Override PartName="/ppt/slides/_rels/slide27.xml.rels" ContentType="application/vnd.openxmlformats-package.relationships+xml"/>
  <Override PartName="/ppt/slides/_rels/slide11.xml.rels" ContentType="application/vnd.openxmlformats-package.relationships+xml"/>
  <Override PartName="/ppt/slides/_rels/slide8.xml.rels" ContentType="application/vnd.openxmlformats-package.relationships+xml"/>
  <Override PartName="/ppt/slides/_rels/slide12.xml.rels" ContentType="application/vnd.openxmlformats-package.relationships+xml"/>
  <Override PartName="/ppt/slides/_rels/slide28.xml.rels" ContentType="application/vnd.openxmlformats-package.relationships+xml"/>
  <Override PartName="/ppt/slides/_rels/slide13.xml.rels" ContentType="application/vnd.openxmlformats-package.relationships+xml"/>
  <Override PartName="/ppt/slides/_rels/slide9.xml.rels" ContentType="application/vnd.openxmlformats-package.relationships+xml"/>
  <Override PartName="/ppt/slides/_rels/slide29.xml.rels" ContentType="application/vnd.openxmlformats-package.relationships+xml"/>
  <Override PartName="/ppt/slides/_rels/slide20.xml.rels" ContentType="application/vnd.openxmlformats-package.relationships+xml"/>
  <Override PartName="/ppt/slides/_rels/slide1.xml.rels" ContentType="application/vnd.openxmlformats-package.relationships+xml"/>
  <Override PartName="/ppt/slides/_rels/slide21.xml.rels" ContentType="application/vnd.openxmlformats-package.relationships+xml"/>
  <Override PartName="/ppt/slides/_rels/slide2.xml.rels" ContentType="application/vnd.openxmlformats-package.relationships+xml"/>
  <Override PartName="/ppt/slides/_rels/slide22.xml.rels" ContentType="application/vnd.openxmlformats-package.relationships+xml"/>
  <Override PartName="/ppt/slides/_rels/slide23.xml.rels" ContentType="application/vnd.openxmlformats-package.relationships+xml"/>
  <Override PartName="/ppt/slides/_rels/slide3.xml.rels" ContentType="application/vnd.openxmlformats-package.relationships+xml"/>
  <Override PartName="/ppt/slides/slide12.xml" ContentType="application/vnd.openxmlformats-officedocument.presentationml.slide+xml"/>
  <Override PartName="/ppt/slides/slide28.xml" ContentType="application/vnd.openxmlformats-officedocument.presentationml.slide+xml"/>
  <Override PartName="/ppt/slides/slide11.xml" ContentType="application/vnd.openxmlformats-officedocument.presentationml.slide+xml"/>
  <Override PartName="/ppt/slides/slide27.xml" ContentType="application/vnd.openxmlformats-officedocument.presentationml.slide+xml"/>
  <Override PartName="/ppt/slides/slide10.xml" ContentType="application/vnd.openxmlformats-officedocument.presentationml.slide+xml"/>
  <Override PartName="/ppt/slides/slide26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13.xml" ContentType="application/vnd.openxmlformats-officedocument.presentationml.slide+xml"/>
  <Override PartName="/ppt/slides/slide2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6.xml" ContentType="application/vnd.openxmlformats-officedocument.presentationml.slide+xml"/>
  <Override PartName="/ppt/slides/slide17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16.xml" ContentType="application/vnd.openxmlformats-officedocument.presentationml.slide+xml"/>
  <Override PartName="/ppt/slides/slide3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_rels/presentation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32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media/image35.png" ContentType="image/png"/>
  <Override PartName="/ppt/media/image34.png" ContentType="image/png"/>
  <Override PartName="/ppt/media/image33.png" ContentType="image/png"/>
  <Override PartName="/ppt/media/image32.png" ContentType="image/png"/>
  <Override PartName="/ppt/media/image16.png" ContentType="image/png"/>
  <Override PartName="/ppt/media/image2.jpeg" ContentType="image/jpeg"/>
  <Override PartName="/ppt/media/image25.png" ContentType="image/png"/>
  <Override PartName="/ppt/media/image7.png" ContentType="image/png"/>
  <Override PartName="/ppt/media/image8.png" ContentType="image/png"/>
  <Override PartName="/ppt/media/image10.jpeg" ContentType="image/jpeg"/>
  <Override PartName="/ppt/media/image36.png" ContentType="image/png"/>
  <Override PartName="/ppt/media/image20.png" ContentType="image/png"/>
  <Override PartName="/ppt/media/image9.jpeg" ContentType="image/jpeg"/>
  <Override PartName="/ppt/media/image28.png" ContentType="image/png"/>
  <Override PartName="/ppt/media/image12.png" ContentType="image/png"/>
  <Override PartName="/ppt/media/image40.png" ContentType="image/png"/>
  <Override PartName="/ppt/media/image6.png" ContentType="image/png"/>
  <Override PartName="/ppt/media/image38.png" ContentType="image/png"/>
  <Override PartName="/ppt/media/image22.png" ContentType="image/png"/>
  <Override PartName="/ppt/media/image37.png" ContentType="image/png"/>
  <Override PartName="/ppt/media/image21.png" ContentType="image/png"/>
  <Override PartName="/ppt/media/image39.png" ContentType="image/png"/>
  <Override PartName="/ppt/media/image23.png" ContentType="image/png"/>
  <Override PartName="/ppt/media/image13.png" ContentType="image/png"/>
  <Override PartName="/ppt/media/image4.png" ContentType="image/png"/>
  <Override PartName="/ppt/media/image15.png" ContentType="image/png"/>
  <Override PartName="/ppt/media/image29.png" ContentType="image/png"/>
  <Override PartName="/ppt/media/image3.png" ContentType="image/png"/>
  <Override PartName="/ppt/media/image14.png" ContentType="image/png"/>
  <Override PartName="/ppt/media/image11.jpeg" ContentType="image/jpeg"/>
  <Override PartName="/ppt/media/image19.png" ContentType="image/png"/>
  <Override PartName="/ppt/media/image5.png" ContentType="image/png"/>
  <Override PartName="/ppt/media/image1.wmf" ContentType="image/x-wmf"/>
  <Override PartName="/ppt/media/image17.png" ContentType="image/png"/>
  <Override PartName="/ppt/media/image18.png" ContentType="image/png"/>
  <Override PartName="/ppt/media/image24.png" ContentType="image/png"/>
  <Override PartName="/ppt/media/image26.png" ContentType="image/png"/>
  <Override PartName="/ppt/media/image27.png" ContentType="image/png"/>
  <Override PartName="/ppt/media/image30.png" ContentType="image/png"/>
  <Override PartName="/ppt/media/image31.png" ContentType="image/png"/>
  <Override PartName="/ppt/presentation.xml" ContentType="application/vnd.openxmlformats-officedocument.presentationml.presentation.main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1.xml" ContentType="application/vnd.openxmlformats-officedocument.theme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33" Type="http://schemas.openxmlformats.org/officeDocument/2006/relationships/slide" Target="slides/slide29.xml"/><Relationship Id="rId3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EE40B45-7890-4AA9-AF64-DC1BEA31EAF9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8D71B66-0917-4B18-B503-AE18202F6EF9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C07A922-89C1-4B47-8931-2820F6E01415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C24A275-BA5A-4D4D-AD7D-5E6233B368EB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41D87EE-7819-4FB9-B80F-A8476BBDD96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F6D68561-3CA6-48DB-9CAC-B4D8E7D9CDD7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54808A17-3A51-4F38-9533-03614E1B3CB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4C4EC454-8D65-4A73-809B-BFF275BA340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48038AB6-ED44-46EC-B264-BAB2B6CE61C1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C305C968-0C20-46E0-8E22-82D6AE397D47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F0425E5-AFDC-4DD3-AF07-58827DC0CD7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052EFB66-3FDD-4F68-A222-DA2933B7D89C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4E557306-D6C7-4CF2-BC96-9BCE50B931FB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21D02CBA-32CC-4CDD-8774-528107A756E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6B02FF38-F7CC-43EF-BA4B-FDF915556AF2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9EDE461C-4CB4-4EF1-A156-7168F47667C1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B218FA83-75F0-43BA-8DE7-8882B5C702FF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E91D0CC6-107B-45AE-A310-42C80BAB6ADA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38F1E00-757E-4E64-99D8-AEEEFD95CF0B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B8D0E36-B25D-4FBB-8AA6-9DD0295C3623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1977CF1-E057-4B57-A4F1-C50C4D4B626D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71CCBB7-5BF3-4158-9A3E-D94156B1F91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3953CDF-5223-4791-8CA1-871BBEF7558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5B83357-1D70-48FD-A5EC-8134E5B4280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ftr" idx="1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 idx="2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3D98C212-3CD3-4378-812C-3F1200949632}" type="slidenum"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3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ftr" idx="4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sldNum" idx="5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38A72905-3584-4542-9AA1-D4CBBC958A53}" type="slidenum"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dt" idx="6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wmf"/><Relationship Id="rId2" Type="http://schemas.openxmlformats.org/officeDocument/2006/relationships/image" Target="../media/image2.jpe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25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2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image" Target="../media/image10.jpeg"/><Relationship Id="rId3" Type="http://schemas.openxmlformats.org/officeDocument/2006/relationships/image" Target="../media/image11.jpeg"/><Relationship Id="rId4" Type="http://schemas.openxmlformats.org/officeDocument/2006/relationships/slideLayout" Target="../slideLayouts/slideLayout25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25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5.png"/><Relationship Id="rId3" Type="http://schemas.openxmlformats.org/officeDocument/2006/relationships/image" Target="../media/image16.png"/><Relationship Id="rId4" Type="http://schemas.openxmlformats.org/officeDocument/2006/relationships/slideLayout" Target="../slideLayouts/slideLayout25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8.png"/><Relationship Id="rId3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png"/><Relationship Id="rId3" Type="http://schemas.openxmlformats.org/officeDocument/2006/relationships/slideLayout" Target="../slideLayouts/slideLayout25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4" Type="http://schemas.openxmlformats.org/officeDocument/2006/relationships/slideLayout" Target="../slideLayouts/slideLayout25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image" Target="../media/image25.png"/><Relationship Id="rId3" Type="http://schemas.openxmlformats.org/officeDocument/2006/relationships/image" Target="../media/image26.png"/><Relationship Id="rId4" Type="http://schemas.openxmlformats.org/officeDocument/2006/relationships/slideLayout" Target="../slideLayouts/slideLayout25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image" Target="../media/image28.png"/><Relationship Id="rId3" Type="http://schemas.openxmlformats.org/officeDocument/2006/relationships/slideLayout" Target="../slideLayouts/slideLayout25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30.png"/><Relationship Id="rId3" Type="http://schemas.openxmlformats.org/officeDocument/2006/relationships/slideLayout" Target="../slideLayouts/slideLayout25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image" Target="../media/image32.png"/><Relationship Id="rId3" Type="http://schemas.openxmlformats.org/officeDocument/2006/relationships/slideLayout" Target="../slideLayouts/slideLayout2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image" Target="../media/image34.png"/><Relationship Id="rId3" Type="http://schemas.openxmlformats.org/officeDocument/2006/relationships/slideLayout" Target="../slideLayouts/slideLayout25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image" Target="../media/image36.png"/><Relationship Id="rId3" Type="http://schemas.openxmlformats.org/officeDocument/2006/relationships/image" Target="../media/image37.png"/><Relationship Id="rId4" Type="http://schemas.openxmlformats.org/officeDocument/2006/relationships/slideLayout" Target="../slideLayouts/slideLayout25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38.png"/><Relationship Id="rId2" Type="http://schemas.openxmlformats.org/officeDocument/2006/relationships/image" Target="../media/image39.png"/><Relationship Id="rId3" Type="http://schemas.openxmlformats.org/officeDocument/2006/relationships/slideLayout" Target="../slideLayouts/slideLayout25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1.wmf"/><Relationship Id="rId2" Type="http://schemas.openxmlformats.org/officeDocument/2006/relationships/image" Target="../media/image2.jpeg"/><Relationship Id="rId3" Type="http://schemas.openxmlformats.org/officeDocument/2006/relationships/image" Target="../media/image3.png"/><Relationship Id="rId4" Type="http://schemas.openxmlformats.org/officeDocument/2006/relationships/image" Target="../media/image40.png"/><Relationship Id="rId5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2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2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Прямоугольник 1"/>
          <p:cNvSpPr/>
          <p:nvPr/>
        </p:nvSpPr>
        <p:spPr>
          <a:xfrm>
            <a:off x="2362320" y="2220840"/>
            <a:ext cx="8555400" cy="171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5330" spc="-1" strike="noStrike">
                <a:solidFill>
                  <a:srgbClr val="002060"/>
                </a:solidFill>
                <a:latin typeface="Times New Roman"/>
                <a:ea typeface="DejaVu Sans"/>
              </a:rPr>
              <a:t>Приемная кампания </a:t>
            </a:r>
            <a:endParaRPr b="0" lang="ru-RU" sz="533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ru-RU" sz="5330" spc="-1" strike="noStrike">
                <a:solidFill>
                  <a:srgbClr val="002060"/>
                </a:solidFill>
                <a:latin typeface="Times New Roman"/>
                <a:ea typeface="DejaVu Sans"/>
              </a:rPr>
              <a:t>в 1 класс</a:t>
            </a:r>
            <a:endParaRPr b="0" lang="ru-RU" sz="533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Прямоугольник 5"/>
          <p:cNvSpPr/>
          <p:nvPr/>
        </p:nvSpPr>
        <p:spPr>
          <a:xfrm>
            <a:off x="6288120" y="5126760"/>
            <a:ext cx="5763240" cy="1478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1870" spc="-1" strike="noStrike">
                <a:solidFill>
                  <a:srgbClr val="002060"/>
                </a:solidFill>
                <a:latin typeface="Times New Roman"/>
                <a:ea typeface="DejaVu Sans"/>
              </a:rPr>
              <a:t>Ягафарова Олеся Михайловна, </a:t>
            </a:r>
            <a:endParaRPr b="0" lang="ru-RU" sz="187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70" spc="-1" strike="noStrike">
                <a:solidFill>
                  <a:srgbClr val="002060"/>
                </a:solidFill>
                <a:latin typeface="Times New Roman"/>
                <a:ea typeface="DejaVu Sans"/>
              </a:rPr>
              <a:t>директор МБОУ «СОШ №24» г.Альметьевска</a:t>
            </a:r>
            <a:endParaRPr b="0" lang="ru-RU" sz="187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2" name="Picture 2" descr="C:\Users\Файруза\Downloads\GENR_2026_v3.eps"/>
          <p:cNvPicPr/>
          <p:nvPr/>
        </p:nvPicPr>
        <p:blipFill>
          <a:blip r:embed="rId1"/>
          <a:stretch/>
        </p:blipFill>
        <p:spPr>
          <a:xfrm>
            <a:off x="9372600" y="-28440"/>
            <a:ext cx="2637000" cy="1018080"/>
          </a:xfrm>
          <a:prstGeom prst="rect">
            <a:avLst/>
          </a:prstGeom>
          <a:ln w="0">
            <a:noFill/>
          </a:ln>
        </p:spPr>
      </p:pic>
      <p:pic>
        <p:nvPicPr>
          <p:cNvPr id="123" name="Picture 3" descr="C:\Users\Файруза\Desktop\1321_n2487398_big.jpg"/>
          <p:cNvPicPr/>
          <p:nvPr/>
        </p:nvPicPr>
        <p:blipFill>
          <a:blip r:embed="rId2"/>
          <a:stretch/>
        </p:blipFill>
        <p:spPr>
          <a:xfrm>
            <a:off x="76320" y="7560"/>
            <a:ext cx="3291480" cy="1439640"/>
          </a:xfrm>
          <a:prstGeom prst="rect">
            <a:avLst/>
          </a:prstGeom>
          <a:ln w="0">
            <a:noFill/>
          </a:ln>
        </p:spPr>
      </p:pic>
      <p:pic>
        <p:nvPicPr>
          <p:cNvPr id="124" name="Picture 4" descr="C:\Users\Файруза\Downloads\24 школа.png"/>
          <p:cNvPicPr/>
          <p:nvPr/>
        </p:nvPicPr>
        <p:blipFill>
          <a:blip r:embed="rId3"/>
          <a:stretch/>
        </p:blipFill>
        <p:spPr>
          <a:xfrm rot="718800">
            <a:off x="4903920" y="45360"/>
            <a:ext cx="2083680" cy="1221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Номер слайда 3"/>
          <p:cNvSpPr/>
          <p:nvPr/>
        </p:nvSpPr>
        <p:spPr>
          <a:xfrm>
            <a:off x="9360000" y="6022080"/>
            <a:ext cx="2844000" cy="36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rIns="122040" tIns="60840" bIns="60840" anchor="ctr">
            <a:noAutofit/>
          </a:bodyPr>
          <a:p>
            <a:pPr algn="r">
              <a:lnSpc>
                <a:spcPct val="100000"/>
              </a:lnSpc>
            </a:pPr>
            <a:fld id="{E652A0CA-F5F5-456B-A3F9-A2B90426E6B5}" type="slidenum">
              <a:rPr b="0" lang="ru-RU" sz="1600" spc="-1" strike="noStrike">
                <a:solidFill>
                  <a:srgbClr val="898989"/>
                </a:solidFill>
                <a:latin typeface="Calibri"/>
                <a:ea typeface="DejaVu Sans"/>
              </a:rPr>
              <a:t>&lt;номер&gt;</a:t>
            </a:fld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AutoShape 2"/>
          <p:cNvSpPr/>
          <p:nvPr/>
        </p:nvSpPr>
        <p:spPr>
          <a:xfrm>
            <a:off x="207360" y="-192600"/>
            <a:ext cx="405720" cy="40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122040" rIns="122040" tIns="60840" bIns="6084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90" name="AutoShape 4"/>
          <p:cNvSpPr/>
          <p:nvPr/>
        </p:nvSpPr>
        <p:spPr>
          <a:xfrm>
            <a:off x="410760" y="10440"/>
            <a:ext cx="405720" cy="40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122040" rIns="122040" tIns="60840" bIns="6084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91" name="Прямоугольник 2"/>
          <p:cNvSpPr/>
          <p:nvPr/>
        </p:nvSpPr>
        <p:spPr>
          <a:xfrm>
            <a:off x="1103400" y="1412640"/>
            <a:ext cx="10560600" cy="292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15000"/>
              </a:lnSpc>
            </a:pPr>
            <a:r>
              <a:rPr b="1" lang="ru-RU" sz="1800" spc="-1" strike="noStrike">
                <a:solidFill>
                  <a:srgbClr val="002060"/>
                </a:solidFill>
                <a:latin typeface="Calibri"/>
                <a:ea typeface="DejaVu Sans"/>
              </a:rPr>
              <a:t>Преимущественное право: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380880" indent="-380880" algn="just">
              <a:lnSpc>
                <a:spcPct val="115000"/>
              </a:lnSpc>
              <a:buClr>
                <a:srgbClr val="002060"/>
              </a:buClr>
              <a:buFont typeface="Arial"/>
              <a:buChar char="•"/>
            </a:pPr>
            <a:r>
              <a:rPr b="1" lang="ru-RU" sz="1800" spc="-1" strike="noStrike">
                <a:solidFill>
                  <a:srgbClr val="002060"/>
                </a:solidFill>
                <a:latin typeface="Calibri"/>
                <a:ea typeface="DejaVu Sans"/>
              </a:rPr>
              <a:t> </a:t>
            </a:r>
            <a:r>
              <a:rPr b="0" lang="ru-RU" sz="1800" spc="-1" strike="noStrike">
                <a:solidFill>
                  <a:srgbClr val="002060"/>
                </a:solidFill>
                <a:latin typeface="Calibri"/>
                <a:ea typeface="Calibri"/>
              </a:rPr>
              <a:t>Паспорт родителя (законного представителя).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457200" indent="-457200" algn="just">
              <a:lnSpc>
                <a:spcPct val="115000"/>
              </a:lnSpc>
              <a:buClr>
                <a:srgbClr val="002060"/>
              </a:buClr>
              <a:buFont typeface="Symbol"/>
              <a:buChar char=""/>
            </a:pPr>
            <a:r>
              <a:rPr b="0" lang="ru-RU" sz="1800" spc="-1" strike="noStrike">
                <a:solidFill>
                  <a:srgbClr val="002060"/>
                </a:solidFill>
                <a:latin typeface="Calibri"/>
                <a:ea typeface="Calibri"/>
              </a:rPr>
              <a:t>Свидетельства рождения детей </a:t>
            </a:r>
            <a:r>
              <a:rPr b="0" i="1" lang="ru-RU" sz="1800" spc="-1" strike="noStrike">
                <a:solidFill>
                  <a:srgbClr val="002060"/>
                </a:solidFill>
                <a:latin typeface="Calibri"/>
                <a:ea typeface="Calibri"/>
              </a:rPr>
              <a:t>(полнородных и неполнородных братьев и сестер, усыновленных (удочеренных) или находящихся под опекой или попечительством в семье, включая приемные семьи).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5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5000"/>
              </a:lnSpc>
            </a:pPr>
            <a:r>
              <a:rPr b="1" lang="ru-RU" sz="1800" spc="-1" strike="noStrike">
                <a:solidFill>
                  <a:srgbClr val="002060"/>
                </a:solidFill>
                <a:latin typeface="Calibri"/>
                <a:ea typeface="Calibri"/>
              </a:rPr>
              <a:t>Внеочередное и первоочередное право: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380880" indent="-380880" algn="just">
              <a:lnSpc>
                <a:spcPct val="115000"/>
              </a:lnSpc>
              <a:buClr>
                <a:srgbClr val="002060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002060"/>
                </a:solidFill>
                <a:latin typeface="Calibri"/>
                <a:ea typeface="Calibri"/>
              </a:rPr>
              <a:t>Справка с места работы родителя (законного представителя).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380880" indent="-380880" algn="just">
              <a:lnSpc>
                <a:spcPct val="115000"/>
              </a:lnSpc>
              <a:buClr>
                <a:srgbClr val="002060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002060"/>
                </a:solidFill>
                <a:latin typeface="Calibri"/>
                <a:ea typeface="Calibri"/>
              </a:rPr>
              <a:t>Справка из военкомата для мобилизованных.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2" name="Прямоугольник 7"/>
          <p:cNvSpPr/>
          <p:nvPr/>
        </p:nvSpPr>
        <p:spPr>
          <a:xfrm>
            <a:off x="0" y="-76320"/>
            <a:ext cx="12191400" cy="91368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2660" spc="-1" strike="noStrike">
                <a:solidFill>
                  <a:srgbClr val="ffffff"/>
                </a:solidFill>
                <a:latin typeface="Calibri"/>
                <a:ea typeface="DejaVu Sans"/>
              </a:rPr>
              <a:t>ПОДТВЕРЖДАЮЩИЕ ДОКУМЕНТЫ</a:t>
            </a:r>
            <a:endParaRPr b="0" lang="ru-RU" sz="266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 spd="slow">
    <p:wipe dir="l"/>
  </p:transition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sldNum" idx="9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5840A7C9-5F83-4FF2-8DDC-882C82A29480}" type="slidenum"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94" name="Объект 5" descr=""/>
          <p:cNvPicPr/>
          <p:nvPr/>
        </p:nvPicPr>
        <p:blipFill>
          <a:blip r:embed="rId1"/>
          <a:srcRect l="17756" t="3331" r="13465" b="0"/>
          <a:stretch/>
        </p:blipFill>
        <p:spPr>
          <a:xfrm>
            <a:off x="380880" y="1219320"/>
            <a:ext cx="8448120" cy="4029840"/>
          </a:xfrm>
          <a:prstGeom prst="rect">
            <a:avLst/>
          </a:prstGeom>
          <a:ln w="0">
            <a:noFill/>
          </a:ln>
        </p:spPr>
      </p:pic>
      <p:sp>
        <p:nvSpPr>
          <p:cNvPr id="195" name="Скругленный прямоугольник 8"/>
          <p:cNvSpPr/>
          <p:nvPr/>
        </p:nvSpPr>
        <p:spPr>
          <a:xfrm>
            <a:off x="4847760" y="5445360"/>
            <a:ext cx="7104240" cy="105552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ru-RU" sz="1800" spc="-1" strike="noStrike">
                <a:solidFill>
                  <a:srgbClr val="002060"/>
                </a:solidFill>
                <a:latin typeface="Calibri"/>
                <a:ea typeface="DejaVu Sans"/>
              </a:rPr>
              <a:t>При необходимости по указанному телефону проверяется подлинность справки или делается письменный запрос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Прямоугольник 5"/>
          <p:cNvSpPr/>
          <p:nvPr/>
        </p:nvSpPr>
        <p:spPr>
          <a:xfrm>
            <a:off x="0" y="-76320"/>
            <a:ext cx="12191400" cy="91368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2660" spc="-1" strike="noStrike">
                <a:solidFill>
                  <a:srgbClr val="ffffff"/>
                </a:solidFill>
                <a:latin typeface="Calibri"/>
                <a:ea typeface="DejaVu Sans"/>
              </a:rPr>
              <a:t>ФОРМА СПРАВКИ ВОЕНКОМАТА</a:t>
            </a:r>
            <a:endParaRPr b="0" lang="ru-RU" sz="266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p>
            <a:pPr indent="0" algn="ctr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8" name="PlaceHolder 2"/>
          <p:cNvSpPr>
            <a:spLocks noGrp="1"/>
          </p:cNvSpPr>
          <p:nvPr>
            <p:ph/>
          </p:nvPr>
        </p:nvSpPr>
        <p:spPr>
          <a:xfrm>
            <a:off x="853920" y="380880"/>
            <a:ext cx="10514880" cy="6252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algn="ctr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ru-RU" sz="3200" spc="-1" strike="noStrike">
                <a:solidFill>
                  <a:srgbClr val="262626"/>
                </a:solidFill>
                <a:latin typeface="Arial Narrow"/>
              </a:rPr>
              <a:t>При подаче заявления через Госуслуги прикладывать документы 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ru-RU" sz="3200" spc="-1" strike="noStrike">
                <a:solidFill>
                  <a:srgbClr val="262626"/>
                </a:solidFill>
                <a:latin typeface="Arial Narrow"/>
              </a:rPr>
              <a:t>НЕ нужно </a:t>
            </a:r>
            <a:r>
              <a:rPr b="0" lang="ru-RU" sz="3200" spc="-1" strike="noStrike">
                <a:solidFill>
                  <a:srgbClr val="262626"/>
                </a:solidFill>
                <a:latin typeface="Arial Narrow"/>
              </a:rPr>
              <a:t>— необходимо только заполнить пустые поля в форме заявлении (вам могут понадобиться данные из некоторых документов), при этом, часть полей заполнится автоматически — на основании информации, имеющейся в личном кабинете на портале Госуслуг.</a:t>
            </a:r>
            <a:br>
              <a:rPr sz="3200"/>
            </a:br>
            <a:r>
              <a:rPr b="0" lang="ru-RU" sz="3200" spc="-1" strike="noStrike">
                <a:solidFill>
                  <a:srgbClr val="262626"/>
                </a:solidFill>
                <a:latin typeface="Arial Narrow"/>
              </a:rPr>
              <a:t>После направления школой уведомления (приглашения) необходимо будет принести оригиналы и копии документов лично (о времени и сроках предъявления оригиналов документов вас уведомит школа).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AutoShape 2"/>
          <p:cNvSpPr/>
          <p:nvPr/>
        </p:nvSpPr>
        <p:spPr>
          <a:xfrm>
            <a:off x="207360" y="-192600"/>
            <a:ext cx="405720" cy="40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122040" rIns="122040" tIns="60840" bIns="6084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00" name="AutoShape 4"/>
          <p:cNvSpPr/>
          <p:nvPr/>
        </p:nvSpPr>
        <p:spPr>
          <a:xfrm>
            <a:off x="410760" y="10440"/>
            <a:ext cx="405720" cy="40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122040" rIns="122040" tIns="60840" bIns="6084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01" name="Прямоугольник 2"/>
          <p:cNvSpPr/>
          <p:nvPr/>
        </p:nvSpPr>
        <p:spPr>
          <a:xfrm>
            <a:off x="536040" y="1101960"/>
            <a:ext cx="10560600" cy="366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457200" indent="-457200" algn="just">
              <a:lnSpc>
                <a:spcPct val="115000"/>
              </a:lnSpc>
              <a:buClr>
                <a:srgbClr val="002060"/>
              </a:buClr>
              <a:buFont typeface="Symbol"/>
              <a:buChar char=""/>
            </a:pPr>
            <a:r>
              <a:rPr b="0" lang="ru-RU" sz="2660" spc="-1" strike="noStrike">
                <a:solidFill>
                  <a:srgbClr val="002060"/>
                </a:solidFill>
                <a:latin typeface="Times New Roman"/>
                <a:ea typeface="Calibri"/>
              </a:rPr>
              <a:t>Факт приема заявления и перечень документов регистрируется в журнале приема заявлений.</a:t>
            </a:r>
            <a:endParaRPr b="0" lang="ru-RU" sz="266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15000"/>
              </a:lnSpc>
            </a:pPr>
            <a:endParaRPr b="0" lang="ru-RU" sz="2660" spc="-1" strike="noStrike">
              <a:solidFill>
                <a:srgbClr val="000000"/>
              </a:solidFill>
              <a:latin typeface="Arial"/>
            </a:endParaRPr>
          </a:p>
          <a:p>
            <a:pPr lvl="1" marL="457200" indent="-457200" algn="just">
              <a:lnSpc>
                <a:spcPct val="115000"/>
              </a:lnSpc>
              <a:buClr>
                <a:srgbClr val="002060"/>
              </a:buClr>
              <a:buFont typeface="Symbol"/>
              <a:buChar char=""/>
            </a:pPr>
            <a:r>
              <a:rPr b="1" lang="ru-RU" sz="2660" spc="-1" strike="noStrike">
                <a:solidFill>
                  <a:srgbClr val="002060"/>
                </a:solidFill>
                <a:latin typeface="Times New Roman"/>
                <a:ea typeface="Calibri"/>
              </a:rPr>
              <a:t>После регистрации </a:t>
            </a:r>
            <a:r>
              <a:rPr b="0" lang="ru-RU" sz="2660" spc="-1" strike="noStrike">
                <a:solidFill>
                  <a:srgbClr val="002060"/>
                </a:solidFill>
                <a:latin typeface="Times New Roman"/>
                <a:ea typeface="Calibri"/>
              </a:rPr>
              <a:t>заявления и перечня документов, законному представителю, </a:t>
            </a:r>
            <a:r>
              <a:rPr b="1" lang="ru-RU" sz="2660" spc="-1" strike="noStrike">
                <a:solidFill>
                  <a:srgbClr val="002060"/>
                </a:solidFill>
                <a:latin typeface="Times New Roman"/>
                <a:ea typeface="Calibri"/>
              </a:rPr>
              <a:t>выдается документ, заверенный подписью должностного ли</a:t>
            </a:r>
            <a:r>
              <a:rPr b="0" lang="ru-RU" sz="2660" spc="-1" strike="noStrike">
                <a:solidFill>
                  <a:srgbClr val="002060"/>
                </a:solidFill>
                <a:latin typeface="Times New Roman"/>
                <a:ea typeface="Calibri"/>
              </a:rPr>
              <a:t>ца, содержащий индивидуальный номер заявления и перечень представленных документов </a:t>
            </a:r>
            <a:r>
              <a:rPr b="0" i="1" lang="ru-RU" sz="1800" spc="-1" strike="noStrike">
                <a:solidFill>
                  <a:srgbClr val="002060"/>
                </a:solidFill>
                <a:latin typeface="Times New Roman"/>
                <a:ea typeface="Calibri"/>
              </a:rPr>
              <a:t>(при подаче заявления лично или через почту).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2" name="Скругленный прямоугольник 7"/>
          <p:cNvSpPr/>
          <p:nvPr/>
        </p:nvSpPr>
        <p:spPr>
          <a:xfrm>
            <a:off x="6672240" y="5809680"/>
            <a:ext cx="4415760" cy="42408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chemeClr val="accent1">
                  <a:lumMod val="50000"/>
                </a:schemeClr>
              </a:solidFill>
              <a:latin typeface="Calibri"/>
              <a:ea typeface="DejaVu Sans"/>
            </a:endParaRPr>
          </a:p>
        </p:txBody>
      </p:sp>
      <p:sp>
        <p:nvSpPr>
          <p:cNvPr id="203" name="Прямоугольник 10"/>
          <p:cNvSpPr/>
          <p:nvPr/>
        </p:nvSpPr>
        <p:spPr>
          <a:xfrm>
            <a:off x="0" y="-76320"/>
            <a:ext cx="12191400" cy="91368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2660" spc="-1" strike="noStrike">
                <a:solidFill>
                  <a:srgbClr val="ffffff"/>
                </a:solidFill>
                <a:latin typeface="Calibri"/>
                <a:ea typeface="DejaVu Sans"/>
              </a:rPr>
              <a:t>РЕГИСТРАЦИЯ ДОКУМЕНТОВ</a:t>
            </a:r>
            <a:endParaRPr b="0" lang="ru-RU" sz="266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 spd="slow">
    <p:wipe dir="l"/>
  </p:transition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Номер слайда 3"/>
          <p:cNvSpPr/>
          <p:nvPr/>
        </p:nvSpPr>
        <p:spPr>
          <a:xfrm>
            <a:off x="9360000" y="6022080"/>
            <a:ext cx="2844000" cy="36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rIns="122040" tIns="60840" bIns="60840" anchor="ctr">
            <a:noAutofit/>
          </a:bodyPr>
          <a:p>
            <a:pPr algn="r">
              <a:lnSpc>
                <a:spcPct val="100000"/>
              </a:lnSpc>
            </a:pPr>
            <a:fld id="{199090D9-FF13-400F-82EB-BF478D066457}" type="slidenum">
              <a:rPr b="0" lang="ru-RU" sz="1600" spc="-1" strike="noStrike">
                <a:solidFill>
                  <a:srgbClr val="898989"/>
                </a:solidFill>
                <a:latin typeface="Calibri"/>
                <a:ea typeface="DejaVu Sans"/>
              </a:rPr>
              <a:t>&lt;номер&gt;</a:t>
            </a:fld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5" name="AutoShape 2"/>
          <p:cNvSpPr/>
          <p:nvPr/>
        </p:nvSpPr>
        <p:spPr>
          <a:xfrm>
            <a:off x="207360" y="-192600"/>
            <a:ext cx="405720" cy="40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122040" rIns="122040" tIns="60840" bIns="6084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06" name="AutoShape 4"/>
          <p:cNvSpPr/>
          <p:nvPr/>
        </p:nvSpPr>
        <p:spPr>
          <a:xfrm>
            <a:off x="410760" y="10440"/>
            <a:ext cx="405720" cy="40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122040" rIns="122040" tIns="60840" bIns="6084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07" name="Прямоугольник 2"/>
          <p:cNvSpPr/>
          <p:nvPr/>
        </p:nvSpPr>
        <p:spPr>
          <a:xfrm>
            <a:off x="410760" y="1447920"/>
            <a:ext cx="11039040" cy="359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rgbClr val="c00000"/>
                </a:solidFill>
                <a:latin typeface="Calibri"/>
                <a:ea typeface="DejaVu Sans"/>
              </a:rPr>
              <a:t>1 этап</a:t>
            </a:r>
            <a:r>
              <a:rPr b="0" lang="ru-RU" sz="1800" spc="-1" strike="noStrike">
                <a:solidFill>
                  <a:srgbClr val="c00000"/>
                </a:solidFill>
                <a:latin typeface="Calibri"/>
                <a:ea typeface="DejaVu Sans"/>
              </a:rPr>
              <a:t> </a:t>
            </a: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- </a:t>
            </a:r>
            <a:r>
              <a:rPr b="0" lang="ru-RU" sz="1800" spc="-1" strike="noStrike">
                <a:solidFill>
                  <a:srgbClr val="002060"/>
                </a:solidFill>
                <a:latin typeface="Calibri"/>
                <a:ea typeface="DejaVu Sans"/>
              </a:rPr>
              <a:t>Зачисление оформляется приказом образовательного учреждения </a:t>
            </a:r>
            <a:r>
              <a:rPr b="0" lang="ru-RU" sz="1800" spc="-1" strike="noStrike">
                <a:solidFill>
                  <a:srgbClr val="c00000"/>
                </a:solidFill>
                <a:latin typeface="Calibri"/>
                <a:ea typeface="DejaVu Sans"/>
              </a:rPr>
              <a:t>в течение 3 рабочих дней </a:t>
            </a:r>
            <a:r>
              <a:rPr b="0" lang="ru-RU" sz="1800" spc="-1" strike="noStrike">
                <a:solidFill>
                  <a:srgbClr val="002060"/>
                </a:solidFill>
                <a:latin typeface="Calibri"/>
                <a:ea typeface="DejaVu Sans"/>
              </a:rPr>
              <a:t>после завершения приема документов (</a:t>
            </a:r>
            <a:r>
              <a:rPr b="1" i="1" lang="ru-RU" sz="1800" spc="-1" strike="noStrike">
                <a:solidFill>
                  <a:srgbClr val="002060"/>
                </a:solidFill>
                <a:latin typeface="Calibri"/>
                <a:ea typeface="DejaVu Sans"/>
              </a:rPr>
              <a:t>с 1 по 3 июля</a:t>
            </a:r>
            <a:r>
              <a:rPr b="0" lang="ru-RU" sz="1800" spc="-1" strike="noStrike">
                <a:solidFill>
                  <a:srgbClr val="002060"/>
                </a:solidFill>
                <a:latin typeface="Calibri"/>
                <a:ea typeface="DejaVu Sans"/>
              </a:rPr>
              <a:t>).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rgbClr val="c00000"/>
                </a:solidFill>
                <a:latin typeface="Calibri"/>
                <a:ea typeface="DejaVu Sans"/>
              </a:rPr>
              <a:t>2 этап </a:t>
            </a:r>
            <a:r>
              <a:rPr b="0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-  </a:t>
            </a:r>
            <a:r>
              <a:rPr b="0" lang="ru-RU" sz="1800" spc="-1" strike="noStrike">
                <a:solidFill>
                  <a:srgbClr val="002060"/>
                </a:solidFill>
                <a:latin typeface="Calibri"/>
                <a:ea typeface="DejaVu Sans"/>
              </a:rPr>
              <a:t>Зачисление оформляется приказом образовательного учреждения </a:t>
            </a:r>
            <a:r>
              <a:rPr b="0" lang="ru-RU" sz="1800" spc="-1" strike="noStrike">
                <a:solidFill>
                  <a:srgbClr val="c00000"/>
                </a:solidFill>
                <a:latin typeface="Calibri"/>
                <a:ea typeface="DejaVu Sans"/>
              </a:rPr>
              <a:t>в течение 5 рабочих дней </a:t>
            </a:r>
            <a:r>
              <a:rPr b="0" lang="ru-RU" sz="1800" spc="-1" strike="noStrike">
                <a:solidFill>
                  <a:srgbClr val="002060"/>
                </a:solidFill>
                <a:latin typeface="Calibri"/>
                <a:ea typeface="DejaVu Sans"/>
              </a:rPr>
              <a:t>после подачи заявления и пакета документов.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070" spc="-1" strike="noStrike">
                <a:solidFill>
                  <a:srgbClr val="000000"/>
                </a:solidFill>
                <a:latin typeface="Calibri"/>
                <a:ea typeface="DejaVu Sans"/>
              </a:rPr>
              <a:t> </a:t>
            </a:r>
            <a:endParaRPr b="0" lang="ru-RU" sz="107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ru-RU" sz="1800" spc="-1" strike="noStrike">
                <a:solidFill>
                  <a:srgbClr val="c00000"/>
                </a:solidFill>
                <a:latin typeface="Calibri"/>
                <a:ea typeface="DejaVu Sans"/>
              </a:rPr>
              <a:t>!</a:t>
            </a:r>
            <a:r>
              <a:rPr b="1" lang="ru-RU" sz="18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b="1" lang="ru-RU" sz="1800" spc="-1" strike="noStrike">
                <a:solidFill>
                  <a:srgbClr val="002060"/>
                </a:solidFill>
                <a:latin typeface="Calibri"/>
                <a:ea typeface="DejaVu Sans"/>
              </a:rPr>
              <a:t>Приказы</a:t>
            </a:r>
            <a:r>
              <a:rPr b="0" lang="ru-RU" sz="1800" spc="-1" strike="noStrike">
                <a:solidFill>
                  <a:srgbClr val="002060"/>
                </a:solidFill>
                <a:latin typeface="Calibri"/>
                <a:ea typeface="DejaVu Sans"/>
              </a:rPr>
              <a:t> о зачислении в первый класс размещаются </a:t>
            </a:r>
            <a:r>
              <a:rPr b="1" lang="ru-RU" sz="1800" spc="-1" strike="noStrike">
                <a:solidFill>
                  <a:srgbClr val="002060"/>
                </a:solidFill>
                <a:latin typeface="Calibri"/>
                <a:ea typeface="DejaVu Sans"/>
              </a:rPr>
              <a:t>на информационном стенде ОО</a:t>
            </a:r>
            <a:r>
              <a:rPr b="0" lang="ru-RU" sz="1800" spc="-1" strike="noStrike">
                <a:solidFill>
                  <a:srgbClr val="002060"/>
                </a:solidFill>
                <a:latin typeface="Calibri"/>
                <a:ea typeface="DejaVu Sans"/>
              </a:rPr>
              <a:t> в день их издания. </a:t>
            </a:r>
            <a:r>
              <a:rPr b="0" lang="ru-RU" sz="1800" spc="-1" strike="noStrike">
                <a:solidFill>
                  <a:srgbClr val="c00000"/>
                </a:solidFill>
                <a:latin typeface="Calibri"/>
                <a:ea typeface="DejaVu Sans"/>
              </a:rPr>
              <a:t>На сайте не размещаем!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107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ru-RU" sz="1800" spc="-1" strike="noStrike">
                <a:solidFill>
                  <a:srgbClr val="c00000"/>
                </a:solidFill>
                <a:latin typeface="Calibri"/>
                <a:ea typeface="DejaVu Sans"/>
              </a:rPr>
              <a:t>! </a:t>
            </a:r>
            <a:r>
              <a:rPr b="0" lang="ru-RU" sz="1800" spc="-1" strike="noStrike">
                <a:solidFill>
                  <a:srgbClr val="002060"/>
                </a:solidFill>
                <a:latin typeface="Calibri"/>
                <a:ea typeface="DejaVu Sans"/>
              </a:rPr>
              <a:t>Посещение детьми занятий по подготовке к школе не является преимущественным правом при зачислении в ОО.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07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8" name="Прямоугольник 7"/>
          <p:cNvSpPr/>
          <p:nvPr/>
        </p:nvSpPr>
        <p:spPr>
          <a:xfrm>
            <a:off x="0" y="-76320"/>
            <a:ext cx="12191400" cy="91368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2660" spc="-1" strike="noStrike">
                <a:solidFill>
                  <a:srgbClr val="ffffff"/>
                </a:solidFill>
                <a:latin typeface="Calibri"/>
                <a:ea typeface="DejaVu Sans"/>
              </a:rPr>
              <a:t>СРОКИ ПРИНЯТИЯ РЕШЕНИЯ О ЗАЧИСЛЕНИИ</a:t>
            </a:r>
            <a:endParaRPr b="0" lang="ru-RU" sz="266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 spd="slow">
    <p:wipe dir="l"/>
  </p:transition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Номер слайда 3"/>
          <p:cNvSpPr/>
          <p:nvPr/>
        </p:nvSpPr>
        <p:spPr>
          <a:xfrm>
            <a:off x="9309600" y="6022080"/>
            <a:ext cx="2844000" cy="36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rIns="122040" tIns="60840" bIns="60840" anchor="ctr">
            <a:noAutofit/>
          </a:bodyPr>
          <a:p>
            <a:pPr algn="r">
              <a:lnSpc>
                <a:spcPct val="100000"/>
              </a:lnSpc>
            </a:pPr>
            <a:fld id="{9DEFE2B7-6ACD-4BC8-9281-16B9D7BA322A}" type="slidenum">
              <a:rPr b="0" lang="ru-RU" sz="1600" spc="-1" strike="noStrike">
                <a:solidFill>
                  <a:srgbClr val="898989"/>
                </a:solidFill>
                <a:latin typeface="Calibri"/>
                <a:ea typeface="DejaVu Sans"/>
              </a:rPr>
              <a:t>&lt;номер&gt;</a:t>
            </a:fld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0" name="AutoShape 2"/>
          <p:cNvSpPr/>
          <p:nvPr/>
        </p:nvSpPr>
        <p:spPr>
          <a:xfrm>
            <a:off x="207360" y="-192600"/>
            <a:ext cx="405720" cy="40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122040" rIns="122040" tIns="60840" bIns="6084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11" name="AutoShape 4"/>
          <p:cNvSpPr/>
          <p:nvPr/>
        </p:nvSpPr>
        <p:spPr>
          <a:xfrm>
            <a:off x="410760" y="10440"/>
            <a:ext cx="405720" cy="40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122040" rIns="122040" tIns="60840" bIns="6084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12" name="Прямоугольник 2"/>
          <p:cNvSpPr/>
          <p:nvPr/>
        </p:nvSpPr>
        <p:spPr>
          <a:xfrm>
            <a:off x="5562720" y="5105520"/>
            <a:ext cx="6590880" cy="15955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just">
              <a:lnSpc>
                <a:spcPct val="100000"/>
              </a:lnSpc>
            </a:pPr>
            <a:r>
              <a:rPr b="0" i="1" lang="ru-RU" sz="2400" spc="-1" strike="noStrike">
                <a:solidFill>
                  <a:srgbClr val="c00000"/>
                </a:solidFill>
                <a:latin typeface="Times New Roman"/>
                <a:ea typeface="DejaVu Sans"/>
              </a:rPr>
              <a:t>Бланк имеется на официальном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i="1" lang="ru-RU" sz="2400" spc="-1" strike="noStrike">
                <a:solidFill>
                  <a:srgbClr val="c00000"/>
                </a:solidFill>
                <a:latin typeface="Times New Roman"/>
                <a:ea typeface="DejaVu Sans"/>
              </a:rPr>
              <a:t>сайте в системе  </a:t>
            </a:r>
            <a:r>
              <a:rPr b="0" i="1" lang="en-US" sz="2400" spc="-1" strike="noStrike">
                <a:solidFill>
                  <a:srgbClr val="c00000"/>
                </a:solidFill>
                <a:latin typeface="Times New Roman"/>
                <a:ea typeface="DejaVu Sans"/>
              </a:rPr>
              <a:t>edu.tatar </a:t>
            </a:r>
            <a:r>
              <a:rPr b="0" i="1" lang="ru-RU" sz="2400" spc="-1" strike="noStrike">
                <a:solidFill>
                  <a:srgbClr val="c00000"/>
                </a:solidFill>
                <a:latin typeface="Times New Roman"/>
                <a:ea typeface="DejaVu Sans"/>
              </a:rPr>
              <a:t>в разделе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i="1" lang="ru-RU" sz="2400" spc="-1" strike="noStrike">
                <a:solidFill>
                  <a:srgbClr val="c00000"/>
                </a:solidFill>
                <a:latin typeface="Times New Roman"/>
                <a:ea typeface="DejaVu Sans"/>
              </a:rPr>
              <a:t>«Первоклассник 2026-2027»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13" name="Рисунок 5" descr=""/>
          <p:cNvPicPr/>
          <p:nvPr/>
        </p:nvPicPr>
        <p:blipFill>
          <a:blip r:embed="rId1"/>
          <a:stretch/>
        </p:blipFill>
        <p:spPr>
          <a:xfrm>
            <a:off x="584280" y="1143000"/>
            <a:ext cx="4005720" cy="5141880"/>
          </a:xfrm>
          <a:prstGeom prst="rect">
            <a:avLst/>
          </a:prstGeom>
          <a:ln w="0">
            <a:noFill/>
          </a:ln>
        </p:spPr>
      </p:pic>
      <p:pic>
        <p:nvPicPr>
          <p:cNvPr id="214" name="Рисунок 8" descr=""/>
          <p:cNvPicPr/>
          <p:nvPr/>
        </p:nvPicPr>
        <p:blipFill>
          <a:blip r:embed="rId2"/>
          <a:stretch/>
        </p:blipFill>
        <p:spPr>
          <a:xfrm>
            <a:off x="5566680" y="548640"/>
            <a:ext cx="4127760" cy="4556160"/>
          </a:xfrm>
          <a:prstGeom prst="rect">
            <a:avLst/>
          </a:prstGeom>
          <a:ln w="0">
            <a:noFill/>
          </a:ln>
        </p:spPr>
      </p:pic>
      <p:sp>
        <p:nvSpPr>
          <p:cNvPr id="215" name="Прямоугольник 10"/>
          <p:cNvSpPr/>
          <p:nvPr/>
        </p:nvSpPr>
        <p:spPr>
          <a:xfrm>
            <a:off x="0" y="-76320"/>
            <a:ext cx="12191400" cy="91368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2660" spc="-1" strike="noStrike">
                <a:solidFill>
                  <a:srgbClr val="ffffff"/>
                </a:solidFill>
                <a:latin typeface="Calibri"/>
                <a:ea typeface="DejaVu Sans"/>
              </a:rPr>
              <a:t>ОБРАЗЕЦ ЗАЯВЛЕНИЯ</a:t>
            </a:r>
            <a:endParaRPr b="0" lang="ru-RU" sz="266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 spd="slow">
    <p:wipe dir="l"/>
  </p:transition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/>
          </p:nvPr>
        </p:nvSpPr>
        <p:spPr>
          <a:xfrm>
            <a:off x="1617120" y="1676520"/>
            <a:ext cx="7818120" cy="2971080"/>
          </a:xfrm>
          <a:prstGeom prst="rect">
            <a:avLst/>
          </a:prstGeom>
          <a:noFill/>
          <a:ln w="57240">
            <a:noFill/>
          </a:ln>
        </p:spPr>
        <p:txBody>
          <a:bodyPr lIns="90000" rIns="90000" tIns="45000" bIns="45000" anchor="t">
            <a:noAutofit/>
          </a:bodyPr>
          <a:p>
            <a:pPr indent="0" algn="just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ru-RU" sz="4800" spc="-1" strike="noStrike">
                <a:solidFill>
                  <a:srgbClr val="262626"/>
                </a:solidFill>
                <a:latin typeface="Arial Narrow"/>
              </a:rPr>
              <a:t>С </a:t>
            </a:r>
            <a:r>
              <a:rPr b="1" lang="ru-RU" sz="4800" spc="-1" strike="noStrike">
                <a:solidFill>
                  <a:srgbClr val="262626"/>
                </a:solidFill>
                <a:latin typeface="Arial Narrow"/>
              </a:rPr>
              <a:t>17 марта </a:t>
            </a:r>
            <a:r>
              <a:rPr b="0" lang="ru-RU" sz="4800" spc="-1" strike="noStrike">
                <a:solidFill>
                  <a:srgbClr val="262626"/>
                </a:solidFill>
                <a:latin typeface="Arial Narrow"/>
              </a:rPr>
              <a:t>на ЕПГУ доступен функционал формирования гражданами черновиков заявление по Услуге.</a:t>
            </a:r>
            <a:endParaRPr b="0" lang="ru-RU" sz="48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ru-RU" sz="4800" spc="-1" strike="noStrike">
                <a:solidFill>
                  <a:srgbClr val="262626"/>
                </a:solidFill>
                <a:latin typeface="Arial Narrow"/>
              </a:rPr>
              <a:t>1 апреля </a:t>
            </a:r>
            <a:r>
              <a:rPr b="0" lang="ru-RU" sz="4800" spc="-1" strike="noStrike">
                <a:solidFill>
                  <a:srgbClr val="262626"/>
                </a:solidFill>
                <a:latin typeface="Arial Narrow"/>
              </a:rPr>
              <a:t>в личном кабинете появится возможность отправить заявление. </a:t>
            </a:r>
            <a:endParaRPr b="0" lang="ru-RU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7" name="PlaceHolder 2"/>
          <p:cNvSpPr>
            <a:spLocks noGrp="1"/>
          </p:cNvSpPr>
          <p:nvPr>
            <p:ph type="title"/>
          </p:nvPr>
        </p:nvSpPr>
        <p:spPr>
          <a:xfrm>
            <a:off x="2463120" y="581040"/>
            <a:ext cx="7688520" cy="1324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ru-RU" sz="4400" spc="-1" strike="noStrike">
                <a:solidFill>
                  <a:srgbClr val="404040"/>
                </a:solidFill>
                <a:latin typeface="Arial Narrow"/>
              </a:rPr>
              <a:t>Создание черновика заявления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8" name="TextBox 6"/>
          <p:cNvSpPr/>
          <p:nvPr/>
        </p:nvSpPr>
        <p:spPr>
          <a:xfrm>
            <a:off x="6503400" y="217440"/>
            <a:ext cx="59068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Calibri Light"/>
                <a:ea typeface="DejaVu Sans"/>
              </a:rPr>
              <a:t>ГКУ «Центр цифровой трансформации РТ»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19" name="Picture 2" descr="Обсуждение реализации проектов в ГКУ &quot;ЦЦТ РТ&quot;"/>
          <p:cNvPicPr/>
          <p:nvPr/>
        </p:nvPicPr>
        <p:blipFill>
          <a:blip r:embed="rId1"/>
          <a:srcRect l="19793" t="172" r="0" b="0"/>
          <a:stretch/>
        </p:blipFill>
        <p:spPr>
          <a:xfrm>
            <a:off x="11496960" y="189720"/>
            <a:ext cx="504720" cy="418680"/>
          </a:xfrm>
          <a:prstGeom prst="rect">
            <a:avLst/>
          </a:prstGeom>
          <a:ln w="0">
            <a:noFill/>
          </a:ln>
        </p:spPr>
      </p:pic>
      <p:pic>
        <p:nvPicPr>
          <p:cNvPr id="220" name="Picture 2" descr="Символика, награды, праздники"/>
          <p:cNvPicPr/>
          <p:nvPr/>
        </p:nvPicPr>
        <p:blipFill>
          <a:blip r:embed="rId2"/>
          <a:stretch/>
        </p:blipFill>
        <p:spPr>
          <a:xfrm>
            <a:off x="162360" y="133920"/>
            <a:ext cx="904320" cy="904320"/>
          </a:xfrm>
          <a:prstGeom prst="rect">
            <a:avLst/>
          </a:prstGeom>
          <a:ln w="0">
            <a:noFill/>
          </a:ln>
        </p:spPr>
      </p:pic>
      <p:pic>
        <p:nvPicPr>
          <p:cNvPr id="221" name="Picture 2" descr="Обсуждение реализации проектов в ГКУ &quot;ЦЦТ РТ&quot;"/>
          <p:cNvPicPr/>
          <p:nvPr/>
        </p:nvPicPr>
        <p:blipFill>
          <a:blip r:embed="rId3"/>
          <a:srcRect l="19790" t="193" r="0" b="0"/>
          <a:stretch/>
        </p:blipFill>
        <p:spPr>
          <a:xfrm>
            <a:off x="1067400" y="29160"/>
            <a:ext cx="1343520" cy="1114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Рисунок 3" descr=""/>
          <p:cNvPicPr/>
          <p:nvPr/>
        </p:nvPicPr>
        <p:blipFill>
          <a:blip r:embed="rId1"/>
          <a:stretch/>
        </p:blipFill>
        <p:spPr>
          <a:xfrm>
            <a:off x="914400" y="1404720"/>
            <a:ext cx="3930840" cy="4785840"/>
          </a:xfrm>
          <a:prstGeom prst="rect">
            <a:avLst/>
          </a:prstGeom>
          <a:ln w="0">
            <a:noFill/>
          </a:ln>
        </p:spPr>
      </p:pic>
      <p:pic>
        <p:nvPicPr>
          <p:cNvPr id="223" name="Рисунок 4" descr=""/>
          <p:cNvPicPr/>
          <p:nvPr/>
        </p:nvPicPr>
        <p:blipFill>
          <a:blip r:embed="rId2"/>
          <a:stretch/>
        </p:blipFill>
        <p:spPr>
          <a:xfrm>
            <a:off x="6900120" y="1620720"/>
            <a:ext cx="4346280" cy="4353840"/>
          </a:xfrm>
          <a:prstGeom prst="rect">
            <a:avLst/>
          </a:prstGeom>
          <a:ln w="0">
            <a:noFill/>
          </a:ln>
        </p:spPr>
      </p:pic>
      <p:cxnSp>
        <p:nvCxnSpPr>
          <p:cNvPr id="224" name="Прямая со стрелкой 6"/>
          <p:cNvCxnSpPr/>
          <p:nvPr/>
        </p:nvCxnSpPr>
        <p:spPr>
          <a:xfrm>
            <a:off x="5386320" y="3715560"/>
            <a:ext cx="1139760" cy="720"/>
          </a:xfrm>
          <a:prstGeom prst="straightConnector1">
            <a:avLst/>
          </a:prstGeom>
          <a:ln w="38100">
            <a:solidFill>
              <a:srgbClr val="0070c0"/>
            </a:solidFill>
            <a:round/>
            <a:tailEnd len="med" type="triangle" w="med"/>
          </a:ln>
        </p:spPr>
      </p:cxnSp>
      <p:sp>
        <p:nvSpPr>
          <p:cNvPr id="225" name="TextBox 7"/>
          <p:cNvSpPr/>
          <p:nvPr/>
        </p:nvSpPr>
        <p:spPr>
          <a:xfrm>
            <a:off x="5016240" y="116280"/>
            <a:ext cx="163008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4000" spc="-1" strike="noStrike">
                <a:solidFill>
                  <a:srgbClr val="262626"/>
                </a:solidFill>
                <a:latin typeface="Arial Narrow"/>
                <a:ea typeface="DejaVu Sans"/>
              </a:rPr>
              <a:t>Начало</a:t>
            </a:r>
            <a:endParaRPr b="0" lang="ru-RU" sz="4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Рисунок 3" descr=""/>
          <p:cNvPicPr/>
          <p:nvPr/>
        </p:nvPicPr>
        <p:blipFill>
          <a:blip r:embed="rId1"/>
          <a:stretch/>
        </p:blipFill>
        <p:spPr>
          <a:xfrm>
            <a:off x="515880" y="1970280"/>
            <a:ext cx="4578840" cy="3292560"/>
          </a:xfrm>
          <a:prstGeom prst="rect">
            <a:avLst/>
          </a:prstGeom>
          <a:ln w="0">
            <a:noFill/>
          </a:ln>
        </p:spPr>
      </p:pic>
      <p:pic>
        <p:nvPicPr>
          <p:cNvPr id="227" name="Рисунок 4" descr=""/>
          <p:cNvPicPr/>
          <p:nvPr/>
        </p:nvPicPr>
        <p:blipFill>
          <a:blip r:embed="rId2"/>
          <a:stretch/>
        </p:blipFill>
        <p:spPr>
          <a:xfrm>
            <a:off x="7341120" y="1013400"/>
            <a:ext cx="3484800" cy="3080520"/>
          </a:xfrm>
          <a:prstGeom prst="rect">
            <a:avLst/>
          </a:prstGeom>
          <a:ln w="0">
            <a:noFill/>
          </a:ln>
        </p:spPr>
      </p:pic>
      <p:pic>
        <p:nvPicPr>
          <p:cNvPr id="228" name="Рисунок 5" descr=""/>
          <p:cNvPicPr/>
          <p:nvPr/>
        </p:nvPicPr>
        <p:blipFill>
          <a:blip r:embed="rId3"/>
          <a:stretch/>
        </p:blipFill>
        <p:spPr>
          <a:xfrm>
            <a:off x="7341120" y="4401720"/>
            <a:ext cx="3656880" cy="2342520"/>
          </a:xfrm>
          <a:prstGeom prst="rect">
            <a:avLst/>
          </a:prstGeom>
          <a:ln w="0">
            <a:noFill/>
          </a:ln>
        </p:spPr>
      </p:pic>
      <p:cxnSp>
        <p:nvCxnSpPr>
          <p:cNvPr id="229" name="Прямая со стрелкой 6"/>
          <p:cNvCxnSpPr/>
          <p:nvPr/>
        </p:nvCxnSpPr>
        <p:spPr>
          <a:xfrm flipV="1">
            <a:off x="5540400" y="2487240"/>
            <a:ext cx="1218240" cy="439560"/>
          </a:xfrm>
          <a:prstGeom prst="straightConnector1">
            <a:avLst/>
          </a:prstGeom>
          <a:ln w="38100">
            <a:solidFill>
              <a:srgbClr val="0070c0"/>
            </a:solidFill>
            <a:round/>
            <a:tailEnd len="med" type="triangle" w="med"/>
          </a:ln>
        </p:spPr>
      </p:cxnSp>
      <p:cxnSp>
        <p:nvCxnSpPr>
          <p:cNvPr id="230" name="Прямая со стрелкой 8"/>
          <p:cNvCxnSpPr/>
          <p:nvPr/>
        </p:nvCxnSpPr>
        <p:spPr>
          <a:xfrm>
            <a:off x="5598360" y="4320720"/>
            <a:ext cx="1102320" cy="673920"/>
          </a:xfrm>
          <a:prstGeom prst="straightConnector1">
            <a:avLst/>
          </a:prstGeom>
          <a:ln w="38100">
            <a:solidFill>
              <a:srgbClr val="0070c0"/>
            </a:solidFill>
            <a:round/>
            <a:tailEnd len="med" type="triangle" w="med"/>
          </a:ln>
        </p:spPr>
      </p:cxnSp>
      <p:sp>
        <p:nvSpPr>
          <p:cNvPr id="231" name="TextBox 10"/>
          <p:cNvSpPr/>
          <p:nvPr/>
        </p:nvSpPr>
        <p:spPr>
          <a:xfrm rot="20409000">
            <a:off x="5775480" y="2302920"/>
            <a:ext cx="4107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Arial Narrow"/>
                <a:ea typeface="DejaVu Sans"/>
              </a:rPr>
              <a:t>Да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2" name="TextBox 11"/>
          <p:cNvSpPr/>
          <p:nvPr/>
        </p:nvSpPr>
        <p:spPr>
          <a:xfrm rot="1864800">
            <a:off x="5994360" y="4304520"/>
            <a:ext cx="4978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Arial Narrow"/>
                <a:ea typeface="DejaVu Sans"/>
              </a:rPr>
              <a:t>Нет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3" name="TextBox 13"/>
          <p:cNvSpPr/>
          <p:nvPr/>
        </p:nvSpPr>
        <p:spPr>
          <a:xfrm>
            <a:off x="3488400" y="190800"/>
            <a:ext cx="520380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4000" spc="-1" strike="noStrike">
                <a:solidFill>
                  <a:srgbClr val="262626"/>
                </a:solidFill>
                <a:latin typeface="Arial Narrow"/>
                <a:ea typeface="DejaVu Sans"/>
              </a:rPr>
              <a:t>Наличие/отсутствие льгот</a:t>
            </a:r>
            <a:endParaRPr b="0" lang="ru-RU" sz="4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Рисунок 3" descr=""/>
          <p:cNvPicPr/>
          <p:nvPr/>
        </p:nvPicPr>
        <p:blipFill>
          <a:blip r:embed="rId1"/>
          <a:stretch/>
        </p:blipFill>
        <p:spPr>
          <a:xfrm>
            <a:off x="549360" y="1887120"/>
            <a:ext cx="4763160" cy="2711880"/>
          </a:xfrm>
          <a:prstGeom prst="rect">
            <a:avLst/>
          </a:prstGeom>
          <a:ln w="0">
            <a:noFill/>
          </a:ln>
        </p:spPr>
      </p:pic>
      <p:pic>
        <p:nvPicPr>
          <p:cNvPr id="235" name="Рисунок 4" descr=""/>
          <p:cNvPicPr/>
          <p:nvPr/>
        </p:nvPicPr>
        <p:blipFill>
          <a:blip r:embed="rId2"/>
          <a:stretch/>
        </p:blipFill>
        <p:spPr>
          <a:xfrm>
            <a:off x="7224840" y="1612800"/>
            <a:ext cx="3606120" cy="4193640"/>
          </a:xfrm>
          <a:prstGeom prst="rect">
            <a:avLst/>
          </a:prstGeom>
          <a:ln w="0">
            <a:noFill/>
          </a:ln>
        </p:spPr>
      </p:pic>
      <p:cxnSp>
        <p:nvCxnSpPr>
          <p:cNvPr id="236" name="Прямая со стрелкой 5"/>
          <p:cNvCxnSpPr/>
          <p:nvPr/>
        </p:nvCxnSpPr>
        <p:spPr>
          <a:xfrm>
            <a:off x="5610960" y="3399840"/>
            <a:ext cx="1139400" cy="720"/>
          </a:xfrm>
          <a:prstGeom prst="straightConnector1">
            <a:avLst/>
          </a:prstGeom>
          <a:ln w="38100">
            <a:solidFill>
              <a:srgbClr val="0070c0"/>
            </a:solidFill>
            <a:round/>
            <a:tailEnd len="med" type="triangle" w="med"/>
          </a:ln>
        </p:spPr>
      </p:cxnSp>
      <p:sp>
        <p:nvSpPr>
          <p:cNvPr id="237" name="TextBox 6"/>
          <p:cNvSpPr/>
          <p:nvPr/>
        </p:nvSpPr>
        <p:spPr>
          <a:xfrm>
            <a:off x="4363920" y="182880"/>
            <a:ext cx="312516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4000" spc="-1" strike="noStrike">
                <a:solidFill>
                  <a:srgbClr val="000000"/>
                </a:solidFill>
                <a:latin typeface="Arial Narrow"/>
                <a:ea typeface="DejaVu Sans"/>
              </a:rPr>
              <a:t>Выбор родства</a:t>
            </a:r>
            <a:endParaRPr b="0" lang="ru-RU" sz="4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Прямоугольник 1"/>
          <p:cNvSpPr/>
          <p:nvPr/>
        </p:nvSpPr>
        <p:spPr>
          <a:xfrm>
            <a:off x="0" y="0"/>
            <a:ext cx="12191400" cy="100008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2000" spc="-1" strike="noStrike" cap="all">
                <a:solidFill>
                  <a:srgbClr val="ffffff"/>
                </a:solidFill>
                <a:latin typeface="Century Gothic"/>
                <a:ea typeface="DejaVu Sans"/>
              </a:rPr>
              <a:t>ФЕДЕРАЛЬНЫЕ НПА</a:t>
            </a:r>
            <a:endParaRPr b="0" lang="ru-RU" sz="20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26" name="Прямоугольник 2"/>
          <p:cNvSpPr/>
          <p:nvPr/>
        </p:nvSpPr>
        <p:spPr>
          <a:xfrm>
            <a:off x="609480" y="1600200"/>
            <a:ext cx="7619400" cy="502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285840" indent="-285840" algn="just">
              <a:lnSpc>
                <a:spcPct val="100000"/>
              </a:lnSpc>
              <a:buClr>
                <a:srgbClr val="002060"/>
              </a:buClr>
              <a:buFont typeface="Wingdings" charset="2"/>
              <a:buChar char=""/>
            </a:pPr>
            <a:r>
              <a:rPr b="0" lang="ru-RU" sz="1800" spc="-1" strike="noStrike">
                <a:solidFill>
                  <a:srgbClr val="002060"/>
                </a:solidFill>
                <a:latin typeface="Arial"/>
                <a:ea typeface="DejaVu Sans"/>
              </a:rPr>
              <a:t>Федеральный закон от 29.12.2012 № 273-ФЗ «Об образовании в Российской Федерации»;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00000"/>
              </a:lnSpc>
              <a:buClr>
                <a:srgbClr val="002060"/>
              </a:buClr>
              <a:buFont typeface="Wingdings" charset="2"/>
              <a:buChar char=""/>
            </a:pPr>
            <a:r>
              <a:rPr b="1" lang="ru-RU" sz="1800" spc="-1" strike="noStrike">
                <a:solidFill>
                  <a:srgbClr val="002060"/>
                </a:solidFill>
                <a:latin typeface="Arial"/>
                <a:ea typeface="DejaVu Sans"/>
              </a:rPr>
              <a:t>Порядок приема детей на обучение по программам начального общего, основного общего и среднего общего образования, утвержденный Приказом Министерства просвещения РФ от 02.09.2020 г. № 458 </a:t>
            </a:r>
            <a:r>
              <a:rPr b="0" i="1" lang="ru-RU" sz="1400" spc="-1" strike="noStrike">
                <a:solidFill>
                  <a:srgbClr val="002060"/>
                </a:solidFill>
                <a:latin typeface="Arial"/>
                <a:ea typeface="DejaVu Sans"/>
              </a:rPr>
              <a:t>(со всеми изменениями);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algn="just">
              <a:lnSpc>
                <a:spcPct val="100000"/>
              </a:lnSpc>
              <a:buClr>
                <a:srgbClr val="002060"/>
              </a:buClr>
              <a:buFont typeface="Wingdings" charset="2"/>
              <a:buChar char=""/>
            </a:pPr>
            <a:r>
              <a:rPr b="0" lang="ru-RU" sz="1800" spc="-1" strike="noStrike">
                <a:solidFill>
                  <a:srgbClr val="002060"/>
                </a:solidFill>
                <a:latin typeface="Arial"/>
                <a:ea typeface="DejaVu Sans"/>
              </a:rPr>
              <a:t>Федеральный закон от 17.02.2023 № 19-ФЗ «Об особенностях правового регулирования отношений в сферах образования и науки в связи с принятием в Российскую Федерацию Донецкой Народной Республики, Луганской Народной Республики, Запорожской области, Херсонской области и образованием в составе РФ новых субъектов - Донецкой Народной Республики, Луганской Народной Республики, Запорожской области, Херсонской области и о внесении изменений в отдельные законодательные акты Российской Федерации»;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TextBox 3"/>
          <p:cNvSpPr/>
          <p:nvPr/>
        </p:nvSpPr>
        <p:spPr>
          <a:xfrm>
            <a:off x="8534520" y="2666880"/>
            <a:ext cx="3580560" cy="2223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ru-RU" sz="1800" spc="-1" strike="noStrike">
                <a:solidFill>
                  <a:srgbClr val="c00000"/>
                </a:solidFill>
                <a:latin typeface="Calibri"/>
                <a:ea typeface="DejaVu Sans"/>
              </a:rPr>
              <a:t>! Основной принцип - общедоступность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ru-RU" sz="1800" spc="-1" strike="noStrike">
                <a:solidFill>
                  <a:srgbClr val="c00000"/>
                </a:solidFill>
                <a:latin typeface="Calibri"/>
                <a:ea typeface="DejaVu Sans"/>
              </a:rPr>
              <a:t>! </a:t>
            </a:r>
            <a:r>
              <a:rPr b="0" lang="ru-RU" sz="1800" spc="-1" strike="noStrike">
                <a:solidFill>
                  <a:srgbClr val="c00000"/>
                </a:solidFill>
                <a:latin typeface="Calibri"/>
                <a:ea typeface="DejaVu Sans"/>
              </a:rPr>
              <a:t>Обеспечить </a:t>
            </a:r>
            <a:r>
              <a:rPr b="1" lang="ru-RU" sz="1800" spc="-1" strike="noStrike">
                <a:solidFill>
                  <a:srgbClr val="c00000"/>
                </a:solidFill>
                <a:latin typeface="Calibri"/>
                <a:ea typeface="DejaVu Sans"/>
              </a:rPr>
              <a:t>прием всех граждан, </a:t>
            </a:r>
            <a:r>
              <a:rPr b="0" lang="ru-RU" sz="1800" spc="-1" strike="noStrike">
                <a:solidFill>
                  <a:srgbClr val="c00000"/>
                </a:solidFill>
                <a:latin typeface="Calibri"/>
                <a:ea typeface="DejaVu Sans"/>
              </a:rPr>
              <a:t>которые имеют право на получение общего образования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Рисунок 3" descr=""/>
          <p:cNvPicPr/>
          <p:nvPr/>
        </p:nvPicPr>
        <p:blipFill>
          <a:blip r:embed="rId1"/>
          <a:stretch/>
        </p:blipFill>
        <p:spPr>
          <a:xfrm>
            <a:off x="211320" y="1622160"/>
            <a:ext cx="5525640" cy="3269880"/>
          </a:xfrm>
          <a:prstGeom prst="rect">
            <a:avLst/>
          </a:prstGeom>
          <a:ln w="0">
            <a:noFill/>
          </a:ln>
        </p:spPr>
      </p:pic>
      <p:pic>
        <p:nvPicPr>
          <p:cNvPr id="239" name="Рисунок 4" descr=""/>
          <p:cNvPicPr/>
          <p:nvPr/>
        </p:nvPicPr>
        <p:blipFill>
          <a:blip r:embed="rId2"/>
          <a:stretch/>
        </p:blipFill>
        <p:spPr>
          <a:xfrm>
            <a:off x="6778440" y="1860840"/>
            <a:ext cx="5216760" cy="2792520"/>
          </a:xfrm>
          <a:prstGeom prst="rect">
            <a:avLst/>
          </a:prstGeom>
          <a:ln w="0">
            <a:noFill/>
          </a:ln>
        </p:spPr>
      </p:pic>
      <p:cxnSp>
        <p:nvCxnSpPr>
          <p:cNvPr id="240" name="Прямая со стрелкой 5"/>
          <p:cNvCxnSpPr/>
          <p:nvPr/>
        </p:nvCxnSpPr>
        <p:spPr>
          <a:xfrm>
            <a:off x="5730840" y="3233520"/>
            <a:ext cx="1048320" cy="720"/>
          </a:xfrm>
          <a:prstGeom prst="straightConnector1">
            <a:avLst/>
          </a:prstGeom>
          <a:ln w="38100">
            <a:solidFill>
              <a:srgbClr val="0070c0"/>
            </a:solidFill>
            <a:round/>
            <a:tailEnd len="med" type="triangle" w="med"/>
          </a:ln>
        </p:spPr>
      </p:cxnSp>
      <p:sp>
        <p:nvSpPr>
          <p:cNvPr id="241" name="TextBox 7"/>
          <p:cNvSpPr/>
          <p:nvPr/>
        </p:nvSpPr>
        <p:spPr>
          <a:xfrm>
            <a:off x="4302360" y="227880"/>
            <a:ext cx="390384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4000" spc="-1" strike="noStrike">
                <a:solidFill>
                  <a:srgbClr val="000000"/>
                </a:solidFill>
                <a:latin typeface="Arial Narrow"/>
                <a:ea typeface="DejaVu Sans"/>
              </a:rPr>
              <a:t>Адрес регистрации</a:t>
            </a:r>
            <a:endParaRPr b="0" lang="ru-RU" sz="4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Рисунок 3" descr=""/>
          <p:cNvPicPr/>
          <p:nvPr/>
        </p:nvPicPr>
        <p:blipFill>
          <a:blip r:embed="rId1"/>
          <a:stretch/>
        </p:blipFill>
        <p:spPr>
          <a:xfrm>
            <a:off x="658800" y="1161720"/>
            <a:ext cx="5055480" cy="2129760"/>
          </a:xfrm>
          <a:prstGeom prst="rect">
            <a:avLst/>
          </a:prstGeom>
          <a:ln w="0">
            <a:noFill/>
          </a:ln>
        </p:spPr>
      </p:pic>
      <p:pic>
        <p:nvPicPr>
          <p:cNvPr id="243" name="Рисунок 4" descr=""/>
          <p:cNvPicPr/>
          <p:nvPr/>
        </p:nvPicPr>
        <p:blipFill>
          <a:blip r:embed="rId2"/>
          <a:stretch/>
        </p:blipFill>
        <p:spPr>
          <a:xfrm>
            <a:off x="505080" y="3925080"/>
            <a:ext cx="5362920" cy="2932200"/>
          </a:xfrm>
          <a:prstGeom prst="rect">
            <a:avLst/>
          </a:prstGeom>
          <a:ln w="0">
            <a:noFill/>
          </a:ln>
        </p:spPr>
      </p:pic>
      <p:cxnSp>
        <p:nvCxnSpPr>
          <p:cNvPr id="244" name="Прямая со стрелкой 5"/>
          <p:cNvCxnSpPr/>
          <p:nvPr/>
        </p:nvCxnSpPr>
        <p:spPr>
          <a:xfrm>
            <a:off x="3186720" y="3411000"/>
            <a:ext cx="720" cy="493560"/>
          </a:xfrm>
          <a:prstGeom prst="straightConnector1">
            <a:avLst/>
          </a:prstGeom>
          <a:ln w="38100">
            <a:solidFill>
              <a:srgbClr val="0070c0"/>
            </a:solidFill>
            <a:round/>
            <a:tailEnd len="med" type="triangle" w="med"/>
          </a:ln>
        </p:spPr>
      </p:cxnSp>
      <p:cxnSp>
        <p:nvCxnSpPr>
          <p:cNvPr id="245" name="Прямая со стрелкой 9"/>
          <p:cNvCxnSpPr/>
          <p:nvPr/>
        </p:nvCxnSpPr>
        <p:spPr>
          <a:xfrm flipV="1">
            <a:off x="6274440" y="4056480"/>
            <a:ext cx="1207440" cy="826560"/>
          </a:xfrm>
          <a:prstGeom prst="straightConnector1">
            <a:avLst/>
          </a:prstGeom>
          <a:ln w="38100">
            <a:solidFill>
              <a:srgbClr val="0070c0"/>
            </a:solidFill>
            <a:round/>
            <a:tailEnd len="med" type="triangle" w="med"/>
          </a:ln>
        </p:spPr>
      </p:cxnSp>
      <p:sp>
        <p:nvSpPr>
          <p:cNvPr id="246" name="TextBox 11"/>
          <p:cNvSpPr/>
          <p:nvPr/>
        </p:nvSpPr>
        <p:spPr>
          <a:xfrm>
            <a:off x="4302360" y="227880"/>
            <a:ext cx="390384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4000" spc="-1" strike="noStrike">
                <a:solidFill>
                  <a:srgbClr val="000000"/>
                </a:solidFill>
                <a:latin typeface="Arial Narrow"/>
                <a:ea typeface="DejaVu Sans"/>
              </a:rPr>
              <a:t>Адрес регистрации</a:t>
            </a:r>
            <a:endParaRPr b="0" lang="ru-RU" sz="4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47" name="Рисунок 12" descr=""/>
          <p:cNvPicPr/>
          <p:nvPr/>
        </p:nvPicPr>
        <p:blipFill>
          <a:blip r:embed="rId3"/>
          <a:stretch/>
        </p:blipFill>
        <p:spPr>
          <a:xfrm>
            <a:off x="7887240" y="1276560"/>
            <a:ext cx="3873240" cy="49881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Рисунок 3" descr=""/>
          <p:cNvPicPr/>
          <p:nvPr/>
        </p:nvPicPr>
        <p:blipFill>
          <a:blip r:embed="rId1"/>
          <a:stretch/>
        </p:blipFill>
        <p:spPr>
          <a:xfrm>
            <a:off x="6134040" y="1292400"/>
            <a:ext cx="3645000" cy="2319480"/>
          </a:xfrm>
          <a:prstGeom prst="rect">
            <a:avLst/>
          </a:prstGeom>
          <a:ln w="0">
            <a:noFill/>
          </a:ln>
        </p:spPr>
      </p:pic>
      <p:pic>
        <p:nvPicPr>
          <p:cNvPr id="249" name="Рисунок 4" descr=""/>
          <p:cNvPicPr/>
          <p:nvPr/>
        </p:nvPicPr>
        <p:blipFill>
          <a:blip r:embed="rId2"/>
          <a:stretch/>
        </p:blipFill>
        <p:spPr>
          <a:xfrm>
            <a:off x="8364240" y="3657240"/>
            <a:ext cx="3464640" cy="2856600"/>
          </a:xfrm>
          <a:prstGeom prst="rect">
            <a:avLst/>
          </a:prstGeom>
          <a:ln w="0">
            <a:noFill/>
          </a:ln>
        </p:spPr>
      </p:pic>
      <p:pic>
        <p:nvPicPr>
          <p:cNvPr id="250" name="Рисунок 5" descr=""/>
          <p:cNvPicPr/>
          <p:nvPr/>
        </p:nvPicPr>
        <p:blipFill>
          <a:blip r:embed="rId3"/>
          <a:stretch/>
        </p:blipFill>
        <p:spPr>
          <a:xfrm>
            <a:off x="489960" y="1292400"/>
            <a:ext cx="4064400" cy="5221440"/>
          </a:xfrm>
          <a:prstGeom prst="rect">
            <a:avLst/>
          </a:prstGeom>
          <a:ln w="0">
            <a:noFill/>
          </a:ln>
        </p:spPr>
      </p:pic>
      <p:sp>
        <p:nvSpPr>
          <p:cNvPr id="251" name="TextBox 6"/>
          <p:cNvSpPr/>
          <p:nvPr/>
        </p:nvSpPr>
        <p:spPr>
          <a:xfrm>
            <a:off x="3570480" y="215640"/>
            <a:ext cx="476496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4000" spc="-1" strike="noStrike">
                <a:solidFill>
                  <a:srgbClr val="000000"/>
                </a:solidFill>
                <a:latin typeface="Arial Narrow"/>
                <a:ea typeface="DejaVu Sans"/>
              </a:rPr>
              <a:t>Информация о ребенке</a:t>
            </a:r>
            <a:endParaRPr b="0" lang="ru-RU" sz="40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252" name="Прямая со стрелкой 7"/>
          <p:cNvCxnSpPr/>
          <p:nvPr/>
        </p:nvCxnSpPr>
        <p:spPr>
          <a:xfrm flipV="1">
            <a:off x="4763160" y="3309840"/>
            <a:ext cx="840240" cy="1355760"/>
          </a:xfrm>
          <a:prstGeom prst="straightConnector1">
            <a:avLst/>
          </a:prstGeom>
          <a:ln w="38100">
            <a:solidFill>
              <a:srgbClr val="0070c0"/>
            </a:solidFill>
            <a:round/>
            <a:tailEnd len="med" type="triangle" w="med"/>
          </a:ln>
        </p:spPr>
      </p:cxn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Рисунок 3" descr=""/>
          <p:cNvPicPr/>
          <p:nvPr/>
        </p:nvPicPr>
        <p:blipFill>
          <a:blip r:embed="rId1"/>
          <a:stretch/>
        </p:blipFill>
        <p:spPr>
          <a:xfrm>
            <a:off x="1159560" y="2094120"/>
            <a:ext cx="3303720" cy="2814840"/>
          </a:xfrm>
          <a:prstGeom prst="rect">
            <a:avLst/>
          </a:prstGeom>
          <a:ln w="0">
            <a:noFill/>
          </a:ln>
        </p:spPr>
      </p:pic>
      <p:pic>
        <p:nvPicPr>
          <p:cNvPr id="254" name="Рисунок 4" descr=""/>
          <p:cNvPicPr/>
          <p:nvPr/>
        </p:nvPicPr>
        <p:blipFill>
          <a:blip r:embed="rId2"/>
          <a:stretch/>
        </p:blipFill>
        <p:spPr>
          <a:xfrm>
            <a:off x="6342480" y="2074680"/>
            <a:ext cx="4945680" cy="2854080"/>
          </a:xfrm>
          <a:prstGeom prst="rect">
            <a:avLst/>
          </a:prstGeom>
          <a:ln w="0">
            <a:noFill/>
          </a:ln>
        </p:spPr>
      </p:pic>
      <p:sp>
        <p:nvSpPr>
          <p:cNvPr id="255" name="TextBox 5"/>
          <p:cNvSpPr/>
          <p:nvPr/>
        </p:nvSpPr>
        <p:spPr>
          <a:xfrm>
            <a:off x="3570480" y="215640"/>
            <a:ext cx="476496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4000" spc="-1" strike="noStrike">
                <a:solidFill>
                  <a:srgbClr val="000000"/>
                </a:solidFill>
                <a:latin typeface="Arial Narrow"/>
                <a:ea typeface="DejaVu Sans"/>
              </a:rPr>
              <a:t>Информация о ребенке</a:t>
            </a:r>
            <a:endParaRPr b="0" lang="ru-RU" sz="40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256" name="Прямая со стрелкой 6"/>
          <p:cNvCxnSpPr/>
          <p:nvPr/>
        </p:nvCxnSpPr>
        <p:spPr>
          <a:xfrm>
            <a:off x="4812840" y="3341520"/>
            <a:ext cx="1267920" cy="720"/>
          </a:xfrm>
          <a:prstGeom prst="straightConnector1">
            <a:avLst/>
          </a:prstGeom>
          <a:ln w="38100">
            <a:solidFill>
              <a:srgbClr val="0070c0"/>
            </a:solidFill>
            <a:round/>
            <a:tailEnd len="med" type="triangle" w="med"/>
          </a:ln>
        </p:spPr>
      </p:cxn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Рисунок 3" descr=""/>
          <p:cNvPicPr/>
          <p:nvPr/>
        </p:nvPicPr>
        <p:blipFill>
          <a:blip r:embed="rId1"/>
          <a:stretch/>
        </p:blipFill>
        <p:spPr>
          <a:xfrm>
            <a:off x="698040" y="1368360"/>
            <a:ext cx="3790080" cy="4905360"/>
          </a:xfrm>
          <a:prstGeom prst="rect">
            <a:avLst/>
          </a:prstGeom>
          <a:ln w="0">
            <a:noFill/>
          </a:ln>
        </p:spPr>
      </p:pic>
      <p:pic>
        <p:nvPicPr>
          <p:cNvPr id="258" name="Рисунок 4" descr=""/>
          <p:cNvPicPr/>
          <p:nvPr/>
        </p:nvPicPr>
        <p:blipFill>
          <a:blip r:embed="rId2"/>
          <a:stretch/>
        </p:blipFill>
        <p:spPr>
          <a:xfrm>
            <a:off x="6664320" y="1919160"/>
            <a:ext cx="4366080" cy="4083840"/>
          </a:xfrm>
          <a:prstGeom prst="rect">
            <a:avLst/>
          </a:prstGeom>
          <a:ln w="0">
            <a:noFill/>
          </a:ln>
        </p:spPr>
      </p:pic>
      <p:sp>
        <p:nvSpPr>
          <p:cNvPr id="259" name="TextBox 5"/>
          <p:cNvSpPr/>
          <p:nvPr/>
        </p:nvSpPr>
        <p:spPr>
          <a:xfrm>
            <a:off x="3575880" y="215640"/>
            <a:ext cx="524340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4000" spc="-1" strike="noStrike">
                <a:solidFill>
                  <a:srgbClr val="000000"/>
                </a:solidFill>
                <a:latin typeface="Arial Narrow"/>
                <a:ea typeface="DejaVu Sans"/>
              </a:rPr>
              <a:t>Информация об обучении</a:t>
            </a:r>
            <a:endParaRPr b="0" lang="ru-RU" sz="40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260" name="Прямая со стрелкой 6"/>
          <p:cNvCxnSpPr/>
          <p:nvPr/>
        </p:nvCxnSpPr>
        <p:spPr>
          <a:xfrm>
            <a:off x="4812840" y="3341520"/>
            <a:ext cx="1267920" cy="720"/>
          </a:xfrm>
          <a:prstGeom prst="straightConnector1">
            <a:avLst/>
          </a:prstGeom>
          <a:ln w="38100">
            <a:solidFill>
              <a:srgbClr val="0070c0"/>
            </a:solidFill>
            <a:round/>
            <a:tailEnd len="med" type="triangle" w="med"/>
          </a:ln>
        </p:spPr>
      </p:cxn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Рисунок 3" descr=""/>
          <p:cNvPicPr/>
          <p:nvPr/>
        </p:nvPicPr>
        <p:blipFill>
          <a:blip r:embed="rId1"/>
          <a:stretch/>
        </p:blipFill>
        <p:spPr>
          <a:xfrm>
            <a:off x="336960" y="1221840"/>
            <a:ext cx="5439600" cy="4334400"/>
          </a:xfrm>
          <a:prstGeom prst="rect">
            <a:avLst/>
          </a:prstGeom>
          <a:ln w="0">
            <a:noFill/>
          </a:ln>
        </p:spPr>
      </p:pic>
      <p:pic>
        <p:nvPicPr>
          <p:cNvPr id="262" name="Рисунок 4" descr=""/>
          <p:cNvPicPr/>
          <p:nvPr/>
        </p:nvPicPr>
        <p:blipFill>
          <a:blip r:embed="rId2"/>
          <a:stretch/>
        </p:blipFill>
        <p:spPr>
          <a:xfrm>
            <a:off x="7450200" y="1283400"/>
            <a:ext cx="4341960" cy="4211280"/>
          </a:xfrm>
          <a:prstGeom prst="rect">
            <a:avLst/>
          </a:prstGeom>
          <a:ln w="0">
            <a:noFill/>
          </a:ln>
        </p:spPr>
      </p:pic>
      <p:sp>
        <p:nvSpPr>
          <p:cNvPr id="263" name="TextBox 5"/>
          <p:cNvSpPr/>
          <p:nvPr/>
        </p:nvSpPr>
        <p:spPr>
          <a:xfrm>
            <a:off x="3575880" y="215640"/>
            <a:ext cx="524340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4000" spc="-1" strike="noStrike">
                <a:solidFill>
                  <a:srgbClr val="000000"/>
                </a:solidFill>
                <a:latin typeface="Arial Narrow"/>
                <a:ea typeface="DejaVu Sans"/>
              </a:rPr>
              <a:t>Информация об обучении</a:t>
            </a:r>
            <a:endParaRPr b="0" lang="ru-RU" sz="40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264" name="Прямая со стрелкой 6"/>
          <p:cNvCxnSpPr/>
          <p:nvPr/>
        </p:nvCxnSpPr>
        <p:spPr>
          <a:xfrm>
            <a:off x="6086160" y="3225240"/>
            <a:ext cx="1055880" cy="720"/>
          </a:xfrm>
          <a:prstGeom prst="straightConnector1">
            <a:avLst/>
          </a:prstGeom>
          <a:ln w="38100">
            <a:solidFill>
              <a:srgbClr val="0070c0"/>
            </a:solidFill>
            <a:round/>
            <a:tailEnd len="med" type="triangle" w="med"/>
          </a:ln>
        </p:spPr>
      </p:cxnSp>
      <p:sp>
        <p:nvSpPr>
          <p:cNvPr id="265" name="TextBox 1"/>
          <p:cNvSpPr/>
          <p:nvPr/>
        </p:nvSpPr>
        <p:spPr>
          <a:xfrm>
            <a:off x="178920" y="5892840"/>
            <a:ext cx="57560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ff0000"/>
                </a:solidFill>
                <a:latin typeface="Arial"/>
                <a:ea typeface="DejaVu Sans"/>
              </a:rPr>
              <a:t>ЯЗЫК ОБУЧЕНИЯ 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в МБОУ «СОШ №24»: </a:t>
            </a:r>
            <a:r>
              <a:rPr b="0" lang="ru-RU" sz="1800" spc="-1" strike="noStrike">
                <a:solidFill>
                  <a:srgbClr val="ff0000"/>
                </a:solidFill>
                <a:latin typeface="Arial"/>
                <a:ea typeface="DejaVu Sans"/>
              </a:rPr>
              <a:t>РУССКИЙ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6" name="TextBox 2"/>
          <p:cNvSpPr/>
          <p:nvPr/>
        </p:nvSpPr>
        <p:spPr>
          <a:xfrm>
            <a:off x="7450200" y="5477400"/>
            <a:ext cx="4341960" cy="146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ff0000"/>
                </a:solidFill>
                <a:latin typeface="Arial"/>
                <a:ea typeface="DejaVu Sans"/>
              </a:rPr>
              <a:t>РОДНОЙ ЯЗЫК 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– отдельный </a:t>
            </a:r>
            <a:r>
              <a:rPr b="0" lang="ru-RU" sz="1800" spc="-1" strike="noStrike">
                <a:solidFill>
                  <a:srgbClr val="ff0000"/>
                </a:solidFill>
                <a:latin typeface="Arial"/>
                <a:ea typeface="DejaVu Sans"/>
              </a:rPr>
              <a:t>ПРЕДМЕТ</a:t>
            </a: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 УП,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Личное заявление – основание для формирования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для формирования групп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Рисунок 3" descr=""/>
          <p:cNvPicPr/>
          <p:nvPr/>
        </p:nvPicPr>
        <p:blipFill>
          <a:blip r:embed="rId1"/>
          <a:stretch/>
        </p:blipFill>
        <p:spPr>
          <a:xfrm>
            <a:off x="465120" y="1428840"/>
            <a:ext cx="4471920" cy="4026960"/>
          </a:xfrm>
          <a:prstGeom prst="rect">
            <a:avLst/>
          </a:prstGeom>
          <a:ln w="0">
            <a:noFill/>
          </a:ln>
        </p:spPr>
      </p:pic>
      <p:pic>
        <p:nvPicPr>
          <p:cNvPr id="268" name="Рисунок 4" descr=""/>
          <p:cNvPicPr/>
          <p:nvPr/>
        </p:nvPicPr>
        <p:blipFill>
          <a:blip r:embed="rId2"/>
          <a:stretch/>
        </p:blipFill>
        <p:spPr>
          <a:xfrm>
            <a:off x="7444440" y="1986840"/>
            <a:ext cx="4332240" cy="2910960"/>
          </a:xfrm>
          <a:prstGeom prst="rect">
            <a:avLst/>
          </a:prstGeom>
          <a:ln w="0">
            <a:noFill/>
          </a:ln>
        </p:spPr>
      </p:pic>
      <p:cxnSp>
        <p:nvCxnSpPr>
          <p:cNvPr id="269" name="Прямая со стрелкой 5"/>
          <p:cNvCxnSpPr/>
          <p:nvPr/>
        </p:nvCxnSpPr>
        <p:spPr>
          <a:xfrm flipV="1">
            <a:off x="5459760" y="3333240"/>
            <a:ext cx="1463040" cy="9000"/>
          </a:xfrm>
          <a:prstGeom prst="straightConnector1">
            <a:avLst/>
          </a:prstGeom>
          <a:ln w="38100">
            <a:solidFill>
              <a:srgbClr val="0070c0"/>
            </a:solidFill>
            <a:round/>
            <a:tailEnd len="med" type="triangle" w="med"/>
          </a:ln>
        </p:spPr>
      </p:cxnSp>
      <p:sp>
        <p:nvSpPr>
          <p:cNvPr id="270" name="TextBox 6"/>
          <p:cNvSpPr/>
          <p:nvPr/>
        </p:nvSpPr>
        <p:spPr>
          <a:xfrm>
            <a:off x="3575880" y="215640"/>
            <a:ext cx="524340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4000" spc="-1" strike="noStrike">
                <a:solidFill>
                  <a:srgbClr val="000000"/>
                </a:solidFill>
                <a:latin typeface="Arial Narrow"/>
                <a:ea typeface="DejaVu Sans"/>
              </a:rPr>
              <a:t>Информация об обучении</a:t>
            </a:r>
            <a:endParaRPr b="0" lang="ru-RU" sz="4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Рисунок 3" descr=""/>
          <p:cNvPicPr/>
          <p:nvPr/>
        </p:nvPicPr>
        <p:blipFill>
          <a:blip r:embed="rId1"/>
          <a:stretch/>
        </p:blipFill>
        <p:spPr>
          <a:xfrm>
            <a:off x="1153080" y="1467720"/>
            <a:ext cx="3875400" cy="5389560"/>
          </a:xfrm>
          <a:prstGeom prst="rect">
            <a:avLst/>
          </a:prstGeom>
          <a:ln w="0">
            <a:noFill/>
          </a:ln>
        </p:spPr>
      </p:pic>
      <p:pic>
        <p:nvPicPr>
          <p:cNvPr id="272" name="Рисунок 4" descr=""/>
          <p:cNvPicPr/>
          <p:nvPr/>
        </p:nvPicPr>
        <p:blipFill>
          <a:blip r:embed="rId2"/>
          <a:stretch/>
        </p:blipFill>
        <p:spPr>
          <a:xfrm>
            <a:off x="6919920" y="1184040"/>
            <a:ext cx="4318200" cy="2392560"/>
          </a:xfrm>
          <a:prstGeom prst="rect">
            <a:avLst/>
          </a:prstGeom>
          <a:ln w="0">
            <a:noFill/>
          </a:ln>
        </p:spPr>
      </p:pic>
      <p:pic>
        <p:nvPicPr>
          <p:cNvPr id="273" name="Рисунок 5" descr=""/>
          <p:cNvPicPr/>
          <p:nvPr/>
        </p:nvPicPr>
        <p:blipFill>
          <a:blip r:embed="rId3"/>
          <a:stretch/>
        </p:blipFill>
        <p:spPr>
          <a:xfrm>
            <a:off x="6992640" y="4245120"/>
            <a:ext cx="4370400" cy="2374920"/>
          </a:xfrm>
          <a:prstGeom prst="rect">
            <a:avLst/>
          </a:prstGeom>
          <a:ln w="0">
            <a:noFill/>
          </a:ln>
        </p:spPr>
      </p:pic>
      <p:sp>
        <p:nvSpPr>
          <p:cNvPr id="274" name="TextBox 6"/>
          <p:cNvSpPr/>
          <p:nvPr/>
        </p:nvSpPr>
        <p:spPr>
          <a:xfrm>
            <a:off x="3575520" y="215640"/>
            <a:ext cx="482904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4000" spc="-1" strike="noStrike">
                <a:solidFill>
                  <a:srgbClr val="000000"/>
                </a:solidFill>
                <a:latin typeface="Arial Narrow"/>
                <a:ea typeface="DejaVu Sans"/>
              </a:rPr>
              <a:t>Подтверждение данных</a:t>
            </a:r>
            <a:endParaRPr b="0" lang="ru-RU" sz="40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275" name="Прямая со стрелкой 7"/>
          <p:cNvCxnSpPr/>
          <p:nvPr/>
        </p:nvCxnSpPr>
        <p:spPr>
          <a:xfrm flipV="1">
            <a:off x="5361480" y="2468880"/>
            <a:ext cx="1214280" cy="540720"/>
          </a:xfrm>
          <a:prstGeom prst="straightConnector1">
            <a:avLst/>
          </a:prstGeom>
          <a:ln w="38100">
            <a:solidFill>
              <a:srgbClr val="0070c0"/>
            </a:solidFill>
            <a:round/>
            <a:tailEnd len="med" type="triangle" w="med"/>
          </a:ln>
        </p:spPr>
      </p:cxnSp>
      <p:cxnSp>
        <p:nvCxnSpPr>
          <p:cNvPr id="276" name="Прямая со стрелкой 10"/>
          <p:cNvCxnSpPr/>
          <p:nvPr/>
        </p:nvCxnSpPr>
        <p:spPr>
          <a:xfrm>
            <a:off x="9079200" y="3628440"/>
            <a:ext cx="2160" cy="566280"/>
          </a:xfrm>
          <a:prstGeom prst="straightConnector1">
            <a:avLst/>
          </a:prstGeom>
          <a:ln w="38100">
            <a:solidFill>
              <a:srgbClr val="0070c0"/>
            </a:solidFill>
            <a:round/>
            <a:tailEnd len="med" type="triangle" w="med"/>
          </a:ln>
        </p:spPr>
      </p:cxn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Рисунок 3" descr=""/>
          <p:cNvPicPr/>
          <p:nvPr/>
        </p:nvPicPr>
        <p:blipFill>
          <a:blip r:embed="rId1"/>
          <a:stretch/>
        </p:blipFill>
        <p:spPr>
          <a:xfrm>
            <a:off x="514800" y="1720800"/>
            <a:ext cx="5239440" cy="3909240"/>
          </a:xfrm>
          <a:prstGeom prst="rect">
            <a:avLst/>
          </a:prstGeom>
          <a:ln w="0">
            <a:noFill/>
          </a:ln>
        </p:spPr>
      </p:pic>
      <p:pic>
        <p:nvPicPr>
          <p:cNvPr id="278" name="Рисунок 4" descr=""/>
          <p:cNvPicPr/>
          <p:nvPr/>
        </p:nvPicPr>
        <p:blipFill>
          <a:blip r:embed="rId2"/>
          <a:stretch/>
        </p:blipFill>
        <p:spPr>
          <a:xfrm>
            <a:off x="7110000" y="1227600"/>
            <a:ext cx="4402440" cy="4402440"/>
          </a:xfrm>
          <a:prstGeom prst="rect">
            <a:avLst/>
          </a:prstGeom>
          <a:ln w="0">
            <a:noFill/>
          </a:ln>
        </p:spPr>
      </p:pic>
      <p:sp>
        <p:nvSpPr>
          <p:cNvPr id="279" name="TextBox 5"/>
          <p:cNvSpPr/>
          <p:nvPr/>
        </p:nvSpPr>
        <p:spPr>
          <a:xfrm>
            <a:off x="3796560" y="149400"/>
            <a:ext cx="4165920" cy="69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ru-RU" sz="4000" spc="-1" strike="noStrike">
                <a:solidFill>
                  <a:srgbClr val="000000"/>
                </a:solidFill>
                <a:latin typeface="Arial Narrow"/>
                <a:ea typeface="DejaVu Sans"/>
              </a:rPr>
              <a:t>Отправка заявления</a:t>
            </a:r>
            <a:endParaRPr b="0" lang="ru-RU" sz="40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280" name="Прямая со стрелкой 6"/>
          <p:cNvCxnSpPr/>
          <p:nvPr/>
        </p:nvCxnSpPr>
        <p:spPr>
          <a:xfrm>
            <a:off x="5860440" y="3125520"/>
            <a:ext cx="1172520" cy="720"/>
          </a:xfrm>
          <a:prstGeom prst="straightConnector1">
            <a:avLst/>
          </a:prstGeom>
          <a:ln w="38100">
            <a:solidFill>
              <a:srgbClr val="0070c0"/>
            </a:solidFill>
            <a:round/>
            <a:tailEnd len="med" type="triangle" w="med"/>
          </a:ln>
        </p:spPr>
      </p:cxn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laceHolder 1"/>
          <p:cNvSpPr>
            <a:spLocks noGrp="1"/>
          </p:cNvSpPr>
          <p:nvPr>
            <p:ph/>
          </p:nvPr>
        </p:nvSpPr>
        <p:spPr>
          <a:xfrm>
            <a:off x="609480" y="1604520"/>
            <a:ext cx="10970280" cy="3975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t">
            <a:noAutofit/>
          </a:bodyPr>
          <a:p>
            <a:pPr indent="0" algn="ctr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ru-RU" sz="3200" spc="-1" strike="noStrike">
                <a:solidFill>
                  <a:srgbClr val="17375e"/>
                </a:solidFill>
                <a:latin typeface="Arial"/>
                <a:ea typeface="DejaVu Sans"/>
              </a:rPr>
              <a:t>Благодарю за внимание!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ru-RU" sz="3200" spc="-1" strike="noStrike">
                <a:solidFill>
                  <a:srgbClr val="17375e"/>
                </a:solidFill>
                <a:latin typeface="Arial"/>
                <a:ea typeface="DejaVu Sans"/>
              </a:rPr>
              <a:t>Игътибарыгыз өчен рәхмәт!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82" name="Picture 2" descr="C:\Users\Файруза\Downloads\GENR_2026_v3.eps"/>
          <p:cNvPicPr/>
          <p:nvPr/>
        </p:nvPicPr>
        <p:blipFill>
          <a:blip r:embed="rId1"/>
          <a:stretch/>
        </p:blipFill>
        <p:spPr>
          <a:xfrm>
            <a:off x="9372600" y="-28440"/>
            <a:ext cx="2637000" cy="1018080"/>
          </a:xfrm>
          <a:prstGeom prst="rect">
            <a:avLst/>
          </a:prstGeom>
          <a:ln w="0">
            <a:noFill/>
          </a:ln>
        </p:spPr>
      </p:pic>
      <p:pic>
        <p:nvPicPr>
          <p:cNvPr id="283" name="Picture 3" descr="C:\Users\Файруза\Desktop\1321_n2487398_big.jpg"/>
          <p:cNvPicPr/>
          <p:nvPr/>
        </p:nvPicPr>
        <p:blipFill>
          <a:blip r:embed="rId2"/>
          <a:stretch/>
        </p:blipFill>
        <p:spPr>
          <a:xfrm>
            <a:off x="76320" y="7560"/>
            <a:ext cx="3291480" cy="1439640"/>
          </a:xfrm>
          <a:prstGeom prst="rect">
            <a:avLst/>
          </a:prstGeom>
          <a:ln w="0">
            <a:noFill/>
          </a:ln>
        </p:spPr>
      </p:pic>
      <p:pic>
        <p:nvPicPr>
          <p:cNvPr id="284" name="Picture 4" descr="C:\Users\Файруза\Downloads\24 школа.png"/>
          <p:cNvPicPr/>
          <p:nvPr/>
        </p:nvPicPr>
        <p:blipFill>
          <a:blip r:embed="rId3"/>
          <a:stretch/>
        </p:blipFill>
        <p:spPr>
          <a:xfrm rot="718800">
            <a:off x="4903920" y="45360"/>
            <a:ext cx="2083680" cy="1221120"/>
          </a:xfrm>
          <a:prstGeom prst="rect">
            <a:avLst/>
          </a:prstGeom>
          <a:ln w="0">
            <a:noFill/>
          </a:ln>
        </p:spPr>
      </p:pic>
      <p:sp>
        <p:nvSpPr>
          <p:cNvPr id="285" name="AutoShape 2"/>
          <p:cNvSpPr/>
          <p:nvPr/>
        </p:nvSpPr>
        <p:spPr>
          <a:xfrm>
            <a:off x="155520" y="-144360"/>
            <a:ext cx="304200" cy="30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86" name="AutoShape 4"/>
          <p:cNvSpPr/>
          <p:nvPr/>
        </p:nvSpPr>
        <p:spPr>
          <a:xfrm>
            <a:off x="307800" y="7920"/>
            <a:ext cx="304200" cy="30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87" name="AutoShape 6"/>
          <p:cNvSpPr/>
          <p:nvPr/>
        </p:nvSpPr>
        <p:spPr>
          <a:xfrm>
            <a:off x="460440" y="160200"/>
            <a:ext cx="304200" cy="30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88" name="AutoShape 8"/>
          <p:cNvSpPr/>
          <p:nvPr/>
        </p:nvSpPr>
        <p:spPr>
          <a:xfrm>
            <a:off x="612720" y="312840"/>
            <a:ext cx="304200" cy="30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289" name="Рисунок 10" descr=""/>
          <p:cNvPicPr/>
          <p:nvPr/>
        </p:nvPicPr>
        <p:blipFill>
          <a:blip r:embed="rId4"/>
          <a:stretch/>
        </p:blipFill>
        <p:spPr>
          <a:xfrm>
            <a:off x="4571280" y="2895480"/>
            <a:ext cx="3104280" cy="3158280"/>
          </a:xfrm>
          <a:prstGeom prst="rect">
            <a:avLst/>
          </a:prstGeom>
          <a:ln w="0">
            <a:noFill/>
          </a:ln>
        </p:spPr>
      </p:pic>
      <p:sp>
        <p:nvSpPr>
          <p:cNvPr id="290" name="Прямоугольник 13"/>
          <p:cNvSpPr/>
          <p:nvPr/>
        </p:nvSpPr>
        <p:spPr>
          <a:xfrm>
            <a:off x="4571280" y="6103440"/>
            <a:ext cx="3104280" cy="41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ru-RU" sz="2130" spc="-1" strike="noStrike">
                <a:solidFill>
                  <a:srgbClr val="002060"/>
                </a:solidFill>
                <a:latin typeface="Calibri"/>
                <a:ea typeface="DejaVu Sans"/>
              </a:rPr>
              <a:t>Наш канал в </a:t>
            </a:r>
            <a:r>
              <a:rPr b="1" lang="tt-RU" sz="2130" spc="-1" strike="noStrike">
                <a:solidFill>
                  <a:srgbClr val="002060"/>
                </a:solidFill>
                <a:latin typeface="Calibri"/>
                <a:ea typeface="DejaVu Sans"/>
              </a:rPr>
              <a:t>МАХ</a:t>
            </a:r>
            <a:endParaRPr b="0" lang="ru-RU" sz="213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Прямоугольник 20"/>
          <p:cNvSpPr/>
          <p:nvPr/>
        </p:nvSpPr>
        <p:spPr>
          <a:xfrm>
            <a:off x="-28440" y="0"/>
            <a:ext cx="12191400" cy="81576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1" lang="ru-RU" sz="1800" spc="-1" strike="noStrike">
              <a:solidFill>
                <a:srgbClr val="ffffff"/>
              </a:solidFill>
              <a:latin typeface="Century Gothic"/>
              <a:ea typeface="DejaVu Sans"/>
            </a:endParaRPr>
          </a:p>
        </p:txBody>
      </p:sp>
      <p:sp>
        <p:nvSpPr>
          <p:cNvPr id="129" name="PlaceHolder 1"/>
          <p:cNvSpPr>
            <a:spLocks noGrp="1"/>
          </p:cNvSpPr>
          <p:nvPr>
            <p:ph type="sldNum" idx="7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A670E3BD-2E02-4B62-B838-EADCA2B5035F}" type="slidenum"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0" name="Прямоугольник 7"/>
          <p:cNvSpPr/>
          <p:nvPr/>
        </p:nvSpPr>
        <p:spPr>
          <a:xfrm>
            <a:off x="911520" y="1412640"/>
            <a:ext cx="8544240" cy="349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380880" indent="-380880">
              <a:lnSpc>
                <a:spcPct val="100000"/>
              </a:lnSpc>
              <a:buClr>
                <a:srgbClr val="002060"/>
              </a:buClr>
              <a:buFont typeface="Wingdings" charset="2"/>
              <a:buChar char=""/>
            </a:pPr>
            <a:r>
              <a:rPr b="0" lang="ru-RU" sz="1600" spc="-1" strike="noStrike">
                <a:solidFill>
                  <a:srgbClr val="002060"/>
                </a:solidFill>
                <a:latin typeface="Calibri"/>
                <a:ea typeface="DejaVu Sans"/>
              </a:rPr>
              <a:t>порядок учета детей, подлежащих обучению по образовательным программам дошкольного, начального общего, основного общего и среднего общего образования, 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380880" indent="-380880">
              <a:lnSpc>
                <a:spcPct val="100000"/>
              </a:lnSpc>
              <a:buClr>
                <a:srgbClr val="002060"/>
              </a:buClr>
              <a:buFont typeface="Wingdings" charset="2"/>
              <a:buChar char=""/>
            </a:pPr>
            <a:r>
              <a:rPr b="0" lang="ru-RU" sz="1600" spc="-1" strike="noStrike">
                <a:solidFill>
                  <a:srgbClr val="002060"/>
                </a:solidFill>
                <a:latin typeface="Calibri"/>
                <a:ea typeface="DejaVu Sans"/>
              </a:rPr>
              <a:t>Порядок выдачи разрешения на приём детей и получение начального общего образования в образовательных организациях до достижении детьми возраста шести лет и шести месяцев при отсутствии противопоказаний по состоянию здоровья, но не позже достижения ими возраста восьми лет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380880" indent="-380880">
              <a:lnSpc>
                <a:spcPct val="100000"/>
              </a:lnSpc>
              <a:buClr>
                <a:srgbClr val="002060"/>
              </a:buClr>
              <a:buFont typeface="Wingdings" charset="2"/>
              <a:buChar char=""/>
            </a:pPr>
            <a:r>
              <a:rPr b="0" lang="ru-RU" sz="1600" spc="-1" strike="noStrike">
                <a:solidFill>
                  <a:srgbClr val="002060"/>
                </a:solidFill>
                <a:latin typeface="Calibri"/>
                <a:ea typeface="DejaVu Sans"/>
              </a:rPr>
              <a:t>Административный регламент предоставления муниципальной услуги «Прием заявлений о зачислении в образовательные организации, реализующие программы общего образования»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380880" indent="-380880">
              <a:lnSpc>
                <a:spcPct val="100000"/>
              </a:lnSpc>
              <a:buClr>
                <a:srgbClr val="002060"/>
              </a:buClr>
              <a:buFont typeface="Wingdings" charset="2"/>
              <a:buChar char=""/>
            </a:pPr>
            <a:r>
              <a:rPr b="0" lang="ru-RU" sz="1600" spc="-1" strike="noStrike">
                <a:solidFill>
                  <a:srgbClr val="002060"/>
                </a:solidFill>
                <a:latin typeface="Calibri"/>
                <a:ea typeface="DejaVu Sans"/>
              </a:rPr>
              <a:t>закрепление муниципальных образовательных организаций за конкретными территориями муниципального района, городского округа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Правая фигурная скобка 11"/>
          <p:cNvSpPr/>
          <p:nvPr/>
        </p:nvSpPr>
        <p:spPr>
          <a:xfrm>
            <a:off x="9456480" y="1412640"/>
            <a:ext cx="383400" cy="2015640"/>
          </a:xfrm>
          <a:prstGeom prst="rightBrace">
            <a:avLst>
              <a:gd name="adj1" fmla="val 43834"/>
              <a:gd name="adj2" fmla="val 50000"/>
            </a:avLst>
          </a:prstGeom>
          <a:noFill/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Calibri"/>
              <a:ea typeface="DejaVu Sans"/>
            </a:endParaRPr>
          </a:p>
        </p:txBody>
      </p:sp>
      <p:sp>
        <p:nvSpPr>
          <p:cNvPr id="132" name="Прямоугольник 12"/>
          <p:cNvSpPr/>
          <p:nvPr/>
        </p:nvSpPr>
        <p:spPr>
          <a:xfrm>
            <a:off x="9456480" y="4633200"/>
            <a:ext cx="2734920" cy="76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1470" spc="-1" strike="noStrike">
                <a:solidFill>
                  <a:srgbClr val="c00000"/>
                </a:solidFill>
                <a:latin typeface="PT Serif"/>
                <a:ea typeface="DejaVu Sans"/>
              </a:rPr>
              <a:t>Документ выложен на сайте</a:t>
            </a:r>
            <a:endParaRPr b="0" lang="ru-RU" sz="147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147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TextBox 13"/>
          <p:cNvSpPr/>
          <p:nvPr/>
        </p:nvSpPr>
        <p:spPr>
          <a:xfrm>
            <a:off x="9840240" y="1605600"/>
            <a:ext cx="2138760" cy="1306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1600" spc="-1" strike="noStrike">
                <a:solidFill>
                  <a:srgbClr val="002060"/>
                </a:solidFill>
                <a:latin typeface="Arial"/>
                <a:ea typeface="DejaVu Sans"/>
              </a:rPr>
              <a:t>Документы постоянного действия в рамках действующего законодательства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Прямоугольник 14"/>
          <p:cNvSpPr/>
          <p:nvPr/>
        </p:nvSpPr>
        <p:spPr>
          <a:xfrm>
            <a:off x="9456480" y="3525120"/>
            <a:ext cx="2591640" cy="761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1470" spc="-1" strike="noStrike">
                <a:solidFill>
                  <a:srgbClr val="c00000"/>
                </a:solidFill>
                <a:latin typeface="PT Serif"/>
                <a:ea typeface="DejaVu Sans"/>
              </a:rPr>
              <a:t>Внесены изменения в связи с изменениями в Приказе №458</a:t>
            </a:r>
            <a:endParaRPr b="0" lang="ru-RU" sz="147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35" name="Прямая соединительная линия 16"/>
          <p:cNvCxnSpPr/>
          <p:nvPr/>
        </p:nvCxnSpPr>
        <p:spPr>
          <a:xfrm>
            <a:off x="911160" y="5333760"/>
            <a:ext cx="10562040" cy="720"/>
          </a:xfrm>
          <a:prstGeom prst="straightConnector1">
            <a:avLst/>
          </a:prstGeom>
          <a:ln w="0">
            <a:solidFill>
              <a:srgbClr val="4472c4"/>
            </a:solidFill>
          </a:ln>
        </p:spPr>
      </p:cxnSp>
      <p:sp>
        <p:nvSpPr>
          <p:cNvPr id="136" name="Стрелка углом вверх 18"/>
          <p:cNvSpPr/>
          <p:nvPr/>
        </p:nvSpPr>
        <p:spPr>
          <a:xfrm rot="5400000">
            <a:off x="1125720" y="5732640"/>
            <a:ext cx="820080" cy="479160"/>
          </a:xfrm>
          <a:prstGeom prst="bentUpArrow">
            <a:avLst>
              <a:gd name="adj1" fmla="val 35241"/>
              <a:gd name="adj2" fmla="val 25000"/>
              <a:gd name="adj3" fmla="val 25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37" name="TextBox 19"/>
          <p:cNvSpPr/>
          <p:nvPr/>
        </p:nvSpPr>
        <p:spPr>
          <a:xfrm>
            <a:off x="1967400" y="5812920"/>
            <a:ext cx="5277960" cy="738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2130" spc="-1" strike="noStrike">
                <a:solidFill>
                  <a:srgbClr val="002060"/>
                </a:solidFill>
                <a:latin typeface="Arial"/>
                <a:ea typeface="DejaVu Sans"/>
              </a:rPr>
              <a:t>Локальный акт общеобразовательной организаци</a:t>
            </a:r>
            <a:r>
              <a:rPr b="1" lang="ru-RU" sz="2130" spc="-1" strike="noStrike">
                <a:solidFill>
                  <a:srgbClr val="222a35"/>
                </a:solidFill>
                <a:latin typeface="Arial"/>
                <a:ea typeface="DejaVu Sans"/>
              </a:rPr>
              <a:t>и</a:t>
            </a:r>
            <a:endParaRPr b="0" lang="ru-RU" sz="213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Стрелка вправо 2"/>
          <p:cNvSpPr/>
          <p:nvPr/>
        </p:nvSpPr>
        <p:spPr>
          <a:xfrm>
            <a:off x="9123480" y="3793680"/>
            <a:ext cx="370080" cy="16164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36360" bIns="3636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39" name="Стрелка вправо 15"/>
          <p:cNvSpPr/>
          <p:nvPr/>
        </p:nvSpPr>
        <p:spPr>
          <a:xfrm>
            <a:off x="9085320" y="4773240"/>
            <a:ext cx="370080" cy="18252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40" name="TextBox 17"/>
          <p:cNvSpPr/>
          <p:nvPr/>
        </p:nvSpPr>
        <p:spPr>
          <a:xfrm>
            <a:off x="7749720" y="6132600"/>
            <a:ext cx="4275720" cy="363960"/>
          </a:xfrm>
          <a:prstGeom prst="rect">
            <a:avLst/>
          </a:prstGeom>
          <a:solidFill>
            <a:srgbClr val="00336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b="1" lang="ru-RU" sz="1800" spc="-1" strike="noStrike">
                <a:solidFill>
                  <a:srgbClr val="ffffff"/>
                </a:solidFill>
                <a:latin typeface="Arial"/>
                <a:ea typeface="DejaVu Sans"/>
              </a:rPr>
              <a:t>Прием заявлений с 1.04.2026 в 8.00</a:t>
            </a:r>
            <a:endParaRPr b="0" lang="ru-RU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Овал 20"/>
          <p:cNvSpPr/>
          <p:nvPr/>
        </p:nvSpPr>
        <p:spPr>
          <a:xfrm>
            <a:off x="7186320" y="1842840"/>
            <a:ext cx="3961800" cy="2818800"/>
          </a:xfrm>
          <a:prstGeom prst="ellipse">
            <a:avLst/>
          </a:prstGeom>
          <a:noFill/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42" name="Номер слайда 3"/>
          <p:cNvSpPr/>
          <p:nvPr/>
        </p:nvSpPr>
        <p:spPr>
          <a:xfrm>
            <a:off x="9360000" y="6022080"/>
            <a:ext cx="2844000" cy="36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rIns="122040" tIns="60840" bIns="60840" anchor="ctr">
            <a:noAutofit/>
          </a:bodyPr>
          <a:p>
            <a:pPr algn="r">
              <a:lnSpc>
                <a:spcPct val="100000"/>
              </a:lnSpc>
            </a:pPr>
            <a:fld id="{B63CBDBF-BECD-4814-8723-397ACD93803F}" type="slidenum">
              <a:rPr b="0" lang="ru-RU" sz="1600" spc="-1" strike="noStrike">
                <a:solidFill>
                  <a:srgbClr val="898989"/>
                </a:solidFill>
                <a:latin typeface="Calibri"/>
                <a:ea typeface="DejaVu Sans"/>
              </a:rPr>
              <a:t>&lt;номер&gt;</a:t>
            </a:fld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AutoShape 2"/>
          <p:cNvSpPr/>
          <p:nvPr/>
        </p:nvSpPr>
        <p:spPr>
          <a:xfrm>
            <a:off x="207360" y="-192600"/>
            <a:ext cx="405720" cy="40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122040" rIns="122040" tIns="60840" bIns="6084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4" name="AutoShape 4"/>
          <p:cNvSpPr/>
          <p:nvPr/>
        </p:nvSpPr>
        <p:spPr>
          <a:xfrm>
            <a:off x="410760" y="10440"/>
            <a:ext cx="405720" cy="40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122040" rIns="122040" tIns="60840" bIns="6084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45" name="Прямоугольник 5"/>
          <p:cNvSpPr/>
          <p:nvPr/>
        </p:nvSpPr>
        <p:spPr>
          <a:xfrm>
            <a:off x="527400" y="1414800"/>
            <a:ext cx="5567760" cy="4544640"/>
          </a:xfrm>
          <a:prstGeom prst="rect">
            <a:avLst/>
          </a:prstGeom>
          <a:solidFill>
            <a:schemeClr val="bg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ru-RU" sz="2660" spc="-1" strike="noStrike">
                <a:solidFill>
                  <a:srgbClr val="c00000"/>
                </a:solidFill>
                <a:latin typeface="Calibri"/>
                <a:ea typeface="DejaVu Sans"/>
              </a:rPr>
              <a:t>1 этап</a:t>
            </a:r>
            <a:r>
              <a:rPr b="0" lang="ru-RU" sz="2660" spc="-1" strike="noStrike">
                <a:solidFill>
                  <a:srgbClr val="c00000"/>
                </a:solidFill>
                <a:latin typeface="Calibri"/>
                <a:ea typeface="DejaVu Sans"/>
              </a:rPr>
              <a:t> – </a:t>
            </a:r>
            <a:r>
              <a:rPr b="1" lang="ru-RU" sz="2660" spc="-1" strike="noStrike">
                <a:solidFill>
                  <a:srgbClr val="c00000"/>
                </a:solidFill>
                <a:latin typeface="Calibri"/>
                <a:ea typeface="DejaVu Sans"/>
              </a:rPr>
              <a:t>1.04. - 30.06 </a:t>
            </a:r>
            <a:endParaRPr b="0" lang="ru-RU" sz="266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2660" spc="-1" strike="noStrike">
                <a:solidFill>
                  <a:srgbClr val="002060"/>
                </a:solidFill>
                <a:latin typeface="Calibri"/>
                <a:ea typeface="DejaVu Sans"/>
              </a:rPr>
              <a:t>- для детей имеющих:</a:t>
            </a:r>
            <a:endParaRPr b="0" lang="ru-RU" sz="2660" spc="-1" strike="noStrike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002060"/>
              </a:buClr>
              <a:buFont typeface="Arial"/>
              <a:buChar char="•"/>
            </a:pPr>
            <a:r>
              <a:rPr b="0" lang="ru-RU" sz="2660" spc="-1" strike="noStrike">
                <a:solidFill>
                  <a:srgbClr val="002060"/>
                </a:solidFill>
                <a:latin typeface="Calibri"/>
                <a:ea typeface="DejaVu Sans"/>
              </a:rPr>
              <a:t>внеочередное право </a:t>
            </a:r>
            <a:endParaRPr b="0" lang="ru-RU" sz="2660" spc="-1" strike="noStrike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002060"/>
              </a:buClr>
              <a:buFont typeface="Arial"/>
              <a:buChar char="•"/>
            </a:pPr>
            <a:r>
              <a:rPr b="0" lang="ru-RU" sz="2660" spc="-1" strike="noStrike">
                <a:solidFill>
                  <a:srgbClr val="002060"/>
                </a:solidFill>
                <a:latin typeface="Calibri"/>
                <a:ea typeface="DejaVu Sans"/>
              </a:rPr>
              <a:t>первоочередное право</a:t>
            </a:r>
            <a:endParaRPr b="0" lang="ru-RU" sz="2660" spc="-1" strike="noStrike">
              <a:solidFill>
                <a:srgbClr val="000000"/>
              </a:solidFill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002060"/>
              </a:buClr>
              <a:buFont typeface="Arial"/>
              <a:buChar char="•"/>
            </a:pPr>
            <a:r>
              <a:rPr b="0" lang="ru-RU" sz="2660" spc="-1" strike="noStrike">
                <a:solidFill>
                  <a:srgbClr val="002060"/>
                </a:solidFill>
                <a:latin typeface="Calibri"/>
                <a:ea typeface="DejaVu Sans"/>
              </a:rPr>
              <a:t>преимущественное право;</a:t>
            </a:r>
            <a:endParaRPr b="0" lang="ru-RU" sz="266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2660" spc="-1" strike="noStrike">
                <a:solidFill>
                  <a:srgbClr val="002060"/>
                </a:solidFill>
                <a:latin typeface="Calibri"/>
                <a:ea typeface="DejaVu Sans"/>
              </a:rPr>
              <a:t>- проживающих на закрепленной территории.</a:t>
            </a:r>
            <a:endParaRPr b="0" lang="ru-RU" sz="266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66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2660" spc="-1" strike="noStrike">
                <a:solidFill>
                  <a:srgbClr val="c00000"/>
                </a:solidFill>
                <a:latin typeface="Calibri"/>
                <a:ea typeface="DejaVu Sans"/>
              </a:rPr>
              <a:t>2 этап</a:t>
            </a:r>
            <a:r>
              <a:rPr b="0" lang="ru-RU" sz="2660" spc="-1" strike="noStrike">
                <a:solidFill>
                  <a:srgbClr val="c00000"/>
                </a:solidFill>
                <a:latin typeface="Calibri"/>
                <a:ea typeface="DejaVu Sans"/>
              </a:rPr>
              <a:t> – </a:t>
            </a:r>
            <a:r>
              <a:rPr b="1" lang="ru-RU" sz="2660" spc="-1" strike="noStrike">
                <a:solidFill>
                  <a:srgbClr val="c00000"/>
                </a:solidFill>
                <a:latin typeface="Calibri"/>
                <a:ea typeface="DejaVu Sans"/>
              </a:rPr>
              <a:t>6.07-5.09</a:t>
            </a:r>
            <a:r>
              <a:rPr b="0" lang="ru-RU" sz="2660" spc="-1" strike="noStrike">
                <a:solidFill>
                  <a:srgbClr val="c00000"/>
                </a:solidFill>
                <a:latin typeface="Calibri"/>
                <a:ea typeface="DejaVu Sans"/>
              </a:rPr>
              <a:t> </a:t>
            </a:r>
            <a:r>
              <a:rPr b="0" lang="ru-RU" sz="2660" spc="-1" strike="noStrike">
                <a:solidFill>
                  <a:srgbClr val="002060"/>
                </a:solidFill>
                <a:latin typeface="Calibri"/>
                <a:ea typeface="DejaVu Sans"/>
              </a:rPr>
              <a:t>для детей:</a:t>
            </a:r>
            <a:endParaRPr b="0" lang="ru-RU" sz="266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2660" spc="-1" strike="noStrike">
                <a:solidFill>
                  <a:srgbClr val="002060"/>
                </a:solidFill>
                <a:latin typeface="Calibri"/>
                <a:ea typeface="DejaVu Sans"/>
              </a:rPr>
              <a:t>- не проживающих на закрепленной территории</a:t>
            </a:r>
            <a:endParaRPr b="0" lang="ru-RU" sz="266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Прямоугольник 8"/>
          <p:cNvSpPr/>
          <p:nvPr/>
        </p:nvSpPr>
        <p:spPr>
          <a:xfrm>
            <a:off x="0" y="16920"/>
            <a:ext cx="6247800" cy="100008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2660" spc="-1" strike="noStrike">
                <a:solidFill>
                  <a:srgbClr val="ffffff"/>
                </a:solidFill>
                <a:latin typeface="Calibri"/>
                <a:ea typeface="DejaVu Sans"/>
              </a:rPr>
              <a:t>СРОКИ ПРИЕМА ДОКУМЕНТОВ</a:t>
            </a:r>
            <a:endParaRPr b="0" lang="ru-RU" sz="266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47" name="Прямоугольник 10"/>
          <p:cNvSpPr/>
          <p:nvPr/>
        </p:nvSpPr>
        <p:spPr>
          <a:xfrm>
            <a:off x="6451560" y="6480"/>
            <a:ext cx="5673960" cy="101052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2660" spc="-1" strike="noStrike">
                <a:solidFill>
                  <a:srgbClr val="ffffff"/>
                </a:solidFill>
                <a:latin typeface="Calibri"/>
                <a:ea typeface="DejaVu Sans"/>
              </a:rPr>
              <a:t>СПОСОБЫ ПОДАЧИ ЗАЯВЛЕНИЯ</a:t>
            </a:r>
            <a:endParaRPr b="0" lang="ru-RU" sz="2660" spc="-1" strike="noStrike">
              <a:solidFill>
                <a:srgbClr val="ffffff"/>
              </a:solidFill>
              <a:latin typeface="Arial"/>
            </a:endParaRPr>
          </a:p>
        </p:txBody>
      </p:sp>
      <p:cxnSp>
        <p:nvCxnSpPr>
          <p:cNvPr id="148" name="Прямая соединительная линия 2"/>
          <p:cNvCxnSpPr/>
          <p:nvPr/>
        </p:nvCxnSpPr>
        <p:spPr>
          <a:xfrm>
            <a:off x="6324480" y="1226880"/>
            <a:ext cx="720" cy="4946040"/>
          </a:xfrm>
          <a:prstGeom prst="straightConnector1">
            <a:avLst/>
          </a:prstGeom>
          <a:ln w="0">
            <a:solidFill>
              <a:srgbClr val="4472c4"/>
            </a:solidFill>
          </a:ln>
        </p:spPr>
      </p:cxnSp>
      <p:sp>
        <p:nvSpPr>
          <p:cNvPr id="149" name="object 33"/>
          <p:cNvSpPr/>
          <p:nvPr/>
        </p:nvSpPr>
        <p:spPr>
          <a:xfrm>
            <a:off x="6476400" y="1108800"/>
            <a:ext cx="3065400" cy="317160"/>
          </a:xfrm>
          <a:prstGeom prst="rect">
            <a:avLst/>
          </a:prstGeom>
          <a:noFill/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720">
              <a:lnSpc>
                <a:spcPct val="100000"/>
              </a:lnSpc>
              <a:spcBef>
                <a:spcPts val="99"/>
              </a:spcBef>
            </a:pPr>
            <a:r>
              <a:rPr b="1" lang="ru-RU" sz="2000" spc="-1" strike="noStrike">
                <a:solidFill>
                  <a:srgbClr val="003366"/>
                </a:solidFill>
                <a:latin typeface="Arial"/>
                <a:ea typeface="DejaVu Sans"/>
              </a:rPr>
              <a:t>Для граждан РФ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0" name="Рисунок 6" descr=""/>
          <p:cNvPicPr/>
          <p:nvPr/>
        </p:nvPicPr>
        <p:blipFill>
          <a:blip r:embed="rId1"/>
          <a:stretch/>
        </p:blipFill>
        <p:spPr>
          <a:xfrm>
            <a:off x="7632360" y="1653840"/>
            <a:ext cx="2541600" cy="858960"/>
          </a:xfrm>
          <a:prstGeom prst="rect">
            <a:avLst/>
          </a:prstGeom>
          <a:ln w="0">
            <a:noFill/>
          </a:ln>
        </p:spPr>
      </p:pic>
      <p:sp>
        <p:nvSpPr>
          <p:cNvPr id="151" name="object 4"/>
          <p:cNvSpPr/>
          <p:nvPr/>
        </p:nvSpPr>
        <p:spPr>
          <a:xfrm>
            <a:off x="7868520" y="1810800"/>
            <a:ext cx="2028600" cy="41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1680" bIns="0" anchor="t">
            <a:spAutoFit/>
          </a:bodyPr>
          <a:p>
            <a:pPr marL="12600" algn="ctr">
              <a:lnSpc>
                <a:spcPct val="91000"/>
              </a:lnSpc>
              <a:spcBef>
                <a:spcPts val="252"/>
              </a:spcBef>
            </a:pPr>
            <a:r>
              <a:rPr b="0" lang="ru-RU" sz="1400" spc="-1" strike="noStrike">
                <a:solidFill>
                  <a:srgbClr val="ffffff"/>
                </a:solidFill>
                <a:latin typeface="Arial"/>
                <a:ea typeface="DejaVu Sans"/>
              </a:rPr>
              <a:t>электронной форме посредством ЕПГУ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object 17"/>
          <p:cNvSpPr/>
          <p:nvPr/>
        </p:nvSpPr>
        <p:spPr>
          <a:xfrm>
            <a:off x="6466320" y="3455280"/>
            <a:ext cx="2538720" cy="936720"/>
          </a:xfrm>
          <a:custGeom>
            <a:avLst/>
            <a:gdLst>
              <a:gd name="textAreaLeft" fmla="*/ 0 w 2538720"/>
              <a:gd name="textAreaRight" fmla="*/ 2539440 w 2538720"/>
              <a:gd name="textAreaTop" fmla="*/ 0 h 936720"/>
              <a:gd name="textAreaBottom" fmla="*/ 937440 h 936720"/>
            </a:gdLst>
            <a:ahLst/>
            <a:rect l="textAreaLeft" t="textAreaTop" r="textAreaRight" b="textAreaBottom"/>
            <a:pathLst>
              <a:path w="2539365" h="861060">
                <a:moveTo>
                  <a:pt x="2395473" y="0"/>
                </a:moveTo>
                <a:lnTo>
                  <a:pt x="143509" y="0"/>
                </a:lnTo>
                <a:lnTo>
                  <a:pt x="98153" y="7321"/>
                </a:lnTo>
                <a:lnTo>
                  <a:pt x="58759" y="27705"/>
                </a:lnTo>
                <a:lnTo>
                  <a:pt x="27692" y="58784"/>
                </a:lnTo>
                <a:lnTo>
                  <a:pt x="7317" y="98187"/>
                </a:lnTo>
                <a:lnTo>
                  <a:pt x="0" y="143548"/>
                </a:lnTo>
                <a:lnTo>
                  <a:pt x="0" y="717499"/>
                </a:lnTo>
                <a:lnTo>
                  <a:pt x="7317" y="762854"/>
                </a:lnTo>
                <a:lnTo>
                  <a:pt x="27692" y="802245"/>
                </a:lnTo>
                <a:lnTo>
                  <a:pt x="58759" y="833308"/>
                </a:lnTo>
                <a:lnTo>
                  <a:pt x="98153" y="853680"/>
                </a:lnTo>
                <a:lnTo>
                  <a:pt x="143509" y="860996"/>
                </a:lnTo>
                <a:lnTo>
                  <a:pt x="2395473" y="860996"/>
                </a:lnTo>
                <a:lnTo>
                  <a:pt x="2440830" y="853680"/>
                </a:lnTo>
                <a:lnTo>
                  <a:pt x="2480224" y="833308"/>
                </a:lnTo>
                <a:lnTo>
                  <a:pt x="2511291" y="802245"/>
                </a:lnTo>
                <a:lnTo>
                  <a:pt x="2531666" y="762854"/>
                </a:lnTo>
                <a:lnTo>
                  <a:pt x="2538984" y="717499"/>
                </a:lnTo>
                <a:lnTo>
                  <a:pt x="2538984" y="143548"/>
                </a:lnTo>
                <a:lnTo>
                  <a:pt x="2531666" y="98187"/>
                </a:lnTo>
                <a:lnTo>
                  <a:pt x="2511291" y="58784"/>
                </a:lnTo>
                <a:lnTo>
                  <a:pt x="2480224" y="27705"/>
                </a:lnTo>
                <a:lnTo>
                  <a:pt x="2440830" y="7321"/>
                </a:lnTo>
                <a:lnTo>
                  <a:pt x="2395473" y="0"/>
                </a:lnTo>
                <a:close/>
              </a:path>
            </a:pathLst>
          </a:custGeom>
          <a:solidFill>
            <a:srgbClr val="0070c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53" name="object 19"/>
          <p:cNvSpPr/>
          <p:nvPr/>
        </p:nvSpPr>
        <p:spPr>
          <a:xfrm>
            <a:off x="6362640" y="3642480"/>
            <a:ext cx="2538720" cy="388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28440" bIns="0" anchor="t">
            <a:spAutoFit/>
          </a:bodyPr>
          <a:p>
            <a:pPr marL="12600" algn="ctr">
              <a:lnSpc>
                <a:spcPct val="91000"/>
              </a:lnSpc>
              <a:spcBef>
                <a:spcPts val="224"/>
              </a:spcBef>
            </a:pPr>
            <a:r>
              <a:rPr b="0" lang="ru-RU" sz="1200" spc="-7" strike="noStrike">
                <a:solidFill>
                  <a:srgbClr val="ffffff"/>
                </a:solidFill>
                <a:latin typeface="Verdana"/>
                <a:ea typeface="DejaVu Sans"/>
              </a:rPr>
              <a:t>через операторов 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12600" algn="ctr">
              <a:lnSpc>
                <a:spcPct val="91000"/>
              </a:lnSpc>
              <a:spcBef>
                <a:spcPts val="224"/>
              </a:spcBef>
            </a:pPr>
            <a:r>
              <a:rPr b="0" lang="ru-RU" sz="1200" spc="-7" strike="noStrike">
                <a:solidFill>
                  <a:srgbClr val="ffffff"/>
                </a:solidFill>
                <a:latin typeface="Verdana"/>
                <a:ea typeface="DejaVu Sans"/>
              </a:rPr>
              <a:t>почтовой </a:t>
            </a:r>
            <a:r>
              <a:rPr b="0" lang="ru-RU" sz="1200" spc="-409" strike="noStrike">
                <a:solidFill>
                  <a:srgbClr val="ffffff"/>
                </a:solidFill>
                <a:latin typeface="Verdana"/>
                <a:ea typeface="DejaVu Sans"/>
              </a:rPr>
              <a:t> </a:t>
            </a:r>
            <a:r>
              <a:rPr b="0" lang="ru-RU" sz="1200" spc="-7" strike="noStrike">
                <a:solidFill>
                  <a:srgbClr val="ffffff"/>
                </a:solidFill>
                <a:latin typeface="Verdana"/>
                <a:ea typeface="DejaVu Sans"/>
              </a:rPr>
              <a:t>связи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54" name="object 5"/>
          <p:cNvGrpSpPr/>
          <p:nvPr/>
        </p:nvGrpSpPr>
        <p:grpSpPr>
          <a:xfrm>
            <a:off x="9623160" y="2919600"/>
            <a:ext cx="2502360" cy="860400"/>
            <a:chOff x="9623160" y="2919600"/>
            <a:chExt cx="2502360" cy="860400"/>
          </a:xfrm>
        </p:grpSpPr>
        <p:sp>
          <p:nvSpPr>
            <p:cNvPr id="155" name="object 7"/>
            <p:cNvSpPr/>
            <p:nvPr/>
          </p:nvSpPr>
          <p:spPr>
            <a:xfrm>
              <a:off x="9623160" y="2919600"/>
              <a:ext cx="2502360" cy="860400"/>
            </a:xfrm>
            <a:custGeom>
              <a:avLst/>
              <a:gdLst>
                <a:gd name="textAreaLeft" fmla="*/ 0 w 2502360"/>
                <a:gd name="textAreaRight" fmla="*/ 2503080 w 2502360"/>
                <a:gd name="textAreaTop" fmla="*/ 0 h 860400"/>
                <a:gd name="textAreaBottom" fmla="*/ 861120 h 860400"/>
              </a:gdLst>
              <a:ahLst/>
              <a:rect l="textAreaLeft" t="textAreaTop" r="textAreaRight" b="textAreaBottom"/>
              <a:pathLst>
                <a:path w="2503170" h="861060">
                  <a:moveTo>
                    <a:pt x="2359405" y="0"/>
                  </a:moveTo>
                  <a:lnTo>
                    <a:pt x="143509" y="0"/>
                  </a:lnTo>
                  <a:lnTo>
                    <a:pt x="98153" y="7304"/>
                  </a:lnTo>
                  <a:lnTo>
                    <a:pt x="58759" y="27647"/>
                  </a:lnTo>
                  <a:lnTo>
                    <a:pt x="27692" y="58677"/>
                  </a:lnTo>
                  <a:lnTo>
                    <a:pt x="7317" y="98039"/>
                  </a:lnTo>
                  <a:lnTo>
                    <a:pt x="0" y="143383"/>
                  </a:lnTo>
                  <a:lnTo>
                    <a:pt x="0" y="717423"/>
                  </a:lnTo>
                  <a:lnTo>
                    <a:pt x="7317" y="762779"/>
                  </a:lnTo>
                  <a:lnTo>
                    <a:pt x="27692" y="802173"/>
                  </a:lnTo>
                  <a:lnTo>
                    <a:pt x="58759" y="833240"/>
                  </a:lnTo>
                  <a:lnTo>
                    <a:pt x="98153" y="853615"/>
                  </a:lnTo>
                  <a:lnTo>
                    <a:pt x="143509" y="860933"/>
                  </a:lnTo>
                  <a:lnTo>
                    <a:pt x="2359405" y="860933"/>
                  </a:lnTo>
                  <a:lnTo>
                    <a:pt x="2404762" y="853615"/>
                  </a:lnTo>
                  <a:lnTo>
                    <a:pt x="2444156" y="833240"/>
                  </a:lnTo>
                  <a:lnTo>
                    <a:pt x="2475223" y="802173"/>
                  </a:lnTo>
                  <a:lnTo>
                    <a:pt x="2495598" y="762779"/>
                  </a:lnTo>
                  <a:lnTo>
                    <a:pt x="2502916" y="717423"/>
                  </a:lnTo>
                  <a:lnTo>
                    <a:pt x="2502916" y="143383"/>
                  </a:lnTo>
                  <a:lnTo>
                    <a:pt x="2495598" y="98039"/>
                  </a:lnTo>
                  <a:lnTo>
                    <a:pt x="2475223" y="58677"/>
                  </a:lnTo>
                  <a:lnTo>
                    <a:pt x="2444156" y="27647"/>
                  </a:lnTo>
                  <a:lnTo>
                    <a:pt x="2404762" y="7304"/>
                  </a:lnTo>
                  <a:lnTo>
                    <a:pt x="2359405" y="0"/>
                  </a:lnTo>
                  <a:close/>
                </a:path>
              </a:pathLst>
            </a:custGeom>
            <a:solidFill>
              <a:srgbClr val="9bba58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pc="-1" strike="noStrike">
                <a:solidFill>
                  <a:srgbClr val="000000"/>
                </a:solidFill>
                <a:latin typeface="Arial"/>
                <a:ea typeface="DejaVu Sans"/>
              </a:endParaRPr>
            </a:p>
          </p:txBody>
        </p:sp>
        <p:sp>
          <p:nvSpPr>
            <p:cNvPr id="156" name="object 8"/>
            <p:cNvSpPr/>
            <p:nvPr/>
          </p:nvSpPr>
          <p:spPr>
            <a:xfrm>
              <a:off x="9623160" y="2919600"/>
              <a:ext cx="2502360" cy="860400"/>
            </a:xfrm>
            <a:custGeom>
              <a:avLst/>
              <a:gdLst>
                <a:gd name="textAreaLeft" fmla="*/ 0 w 2502360"/>
                <a:gd name="textAreaRight" fmla="*/ 2503080 w 2502360"/>
                <a:gd name="textAreaTop" fmla="*/ 0 h 860400"/>
                <a:gd name="textAreaBottom" fmla="*/ 861120 h 860400"/>
              </a:gdLst>
              <a:ahLst/>
              <a:rect l="textAreaLeft" t="textAreaTop" r="textAreaRight" b="textAreaBottom"/>
              <a:pathLst>
                <a:path w="2503170" h="861060">
                  <a:moveTo>
                    <a:pt x="0" y="143383"/>
                  </a:moveTo>
                  <a:lnTo>
                    <a:pt x="7317" y="98039"/>
                  </a:lnTo>
                  <a:lnTo>
                    <a:pt x="27692" y="58677"/>
                  </a:lnTo>
                  <a:lnTo>
                    <a:pt x="58759" y="27647"/>
                  </a:lnTo>
                  <a:lnTo>
                    <a:pt x="98153" y="7304"/>
                  </a:lnTo>
                  <a:lnTo>
                    <a:pt x="143509" y="0"/>
                  </a:lnTo>
                  <a:lnTo>
                    <a:pt x="2359405" y="0"/>
                  </a:lnTo>
                  <a:lnTo>
                    <a:pt x="2404762" y="7304"/>
                  </a:lnTo>
                  <a:lnTo>
                    <a:pt x="2444156" y="27647"/>
                  </a:lnTo>
                  <a:lnTo>
                    <a:pt x="2475223" y="58677"/>
                  </a:lnTo>
                  <a:lnTo>
                    <a:pt x="2495598" y="98039"/>
                  </a:lnTo>
                  <a:lnTo>
                    <a:pt x="2502916" y="143383"/>
                  </a:lnTo>
                  <a:lnTo>
                    <a:pt x="2502916" y="717423"/>
                  </a:lnTo>
                  <a:lnTo>
                    <a:pt x="2495598" y="762779"/>
                  </a:lnTo>
                  <a:lnTo>
                    <a:pt x="2475223" y="802173"/>
                  </a:lnTo>
                  <a:lnTo>
                    <a:pt x="2444156" y="833240"/>
                  </a:lnTo>
                  <a:lnTo>
                    <a:pt x="2404762" y="853615"/>
                  </a:lnTo>
                  <a:lnTo>
                    <a:pt x="2359405" y="860933"/>
                  </a:lnTo>
                  <a:lnTo>
                    <a:pt x="143509" y="860933"/>
                  </a:lnTo>
                  <a:lnTo>
                    <a:pt x="98153" y="853615"/>
                  </a:lnTo>
                  <a:lnTo>
                    <a:pt x="58759" y="833240"/>
                  </a:lnTo>
                  <a:lnTo>
                    <a:pt x="27692" y="802173"/>
                  </a:lnTo>
                  <a:lnTo>
                    <a:pt x="7317" y="762779"/>
                  </a:lnTo>
                  <a:lnTo>
                    <a:pt x="0" y="717423"/>
                  </a:lnTo>
                  <a:lnTo>
                    <a:pt x="0" y="143383"/>
                  </a:lnTo>
                  <a:close/>
                </a:path>
              </a:pathLst>
            </a:custGeom>
            <a:solidFill>
              <a:srgbClr val="006600"/>
            </a:solidFill>
            <a:ln w="25399">
              <a:solidFill>
                <a:srgbClr val="ffff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>
                <a:lnSpc>
                  <a:spcPct val="100000"/>
                </a:lnSpc>
              </a:pPr>
              <a:endParaRPr b="0" lang="ru-RU" sz="1800" spc="-1" strike="noStrike">
                <a:solidFill>
                  <a:srgbClr val="ffffff"/>
                </a:solidFill>
                <a:latin typeface="Arial"/>
                <a:ea typeface="DejaVu Sans"/>
              </a:endParaRPr>
            </a:p>
          </p:txBody>
        </p:sp>
      </p:grpSp>
      <p:sp>
        <p:nvSpPr>
          <p:cNvPr id="157" name="object 9"/>
          <p:cNvSpPr/>
          <p:nvPr/>
        </p:nvSpPr>
        <p:spPr>
          <a:xfrm>
            <a:off x="10048680" y="3083400"/>
            <a:ext cx="1651680" cy="617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algn="ctr">
              <a:lnSpc>
                <a:spcPts val="1610"/>
              </a:lnSpc>
              <a:spcBef>
                <a:spcPts val="99"/>
              </a:spcBef>
            </a:pPr>
            <a:r>
              <a:rPr b="0" lang="ru-RU" sz="1400" spc="-1" strike="noStrike">
                <a:solidFill>
                  <a:srgbClr val="ffffff"/>
                </a:solidFill>
                <a:latin typeface="Verdana"/>
                <a:ea typeface="DejaVu Sans"/>
              </a:rPr>
              <a:t>лично</a:t>
            </a:r>
            <a:r>
              <a:rPr b="0" lang="ru-RU" sz="1400" spc="-72" strike="noStrike">
                <a:solidFill>
                  <a:srgbClr val="ffffff"/>
                </a:solidFill>
                <a:latin typeface="Verdana"/>
                <a:ea typeface="DejaVu Sans"/>
              </a:rPr>
              <a:t> </a:t>
            </a:r>
            <a:r>
              <a:rPr b="0" lang="ru-RU" sz="1400" spc="-1" strike="noStrike">
                <a:solidFill>
                  <a:srgbClr val="ffffff"/>
                </a:solidFill>
                <a:latin typeface="Verdana"/>
                <a:ea typeface="DejaVu Sans"/>
              </a:rPr>
              <a:t>в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marL="12600" algn="ctr">
              <a:lnSpc>
                <a:spcPts val="1519"/>
              </a:lnSpc>
              <a:spcBef>
                <a:spcPts val="116"/>
              </a:spcBef>
            </a:pPr>
            <a:r>
              <a:rPr b="0" lang="ru-RU" sz="1400" spc="-1" strike="noStrike">
                <a:solidFill>
                  <a:srgbClr val="ffffff"/>
                </a:solidFill>
                <a:latin typeface="Verdana"/>
                <a:ea typeface="DejaVu Sans"/>
              </a:rPr>
              <a:t>обра</a:t>
            </a:r>
            <a:r>
              <a:rPr b="0" lang="ru-RU" sz="1400" spc="-7" strike="noStrike">
                <a:solidFill>
                  <a:srgbClr val="ffffff"/>
                </a:solidFill>
                <a:latin typeface="Verdana"/>
                <a:ea typeface="DejaVu Sans"/>
              </a:rPr>
              <a:t>з</a:t>
            </a:r>
            <a:r>
              <a:rPr b="0" lang="ru-RU" sz="1400" spc="-1" strike="noStrike">
                <a:solidFill>
                  <a:srgbClr val="ffffff"/>
                </a:solidFill>
                <a:latin typeface="Verdana"/>
                <a:ea typeface="DejaVu Sans"/>
              </a:rPr>
              <a:t>ователь</a:t>
            </a:r>
            <a:r>
              <a:rPr b="0" lang="ru-RU" sz="1400" spc="-12" strike="noStrike">
                <a:solidFill>
                  <a:srgbClr val="ffffff"/>
                </a:solidFill>
                <a:latin typeface="Verdana"/>
                <a:ea typeface="DejaVu Sans"/>
              </a:rPr>
              <a:t>н</a:t>
            </a:r>
            <a:r>
              <a:rPr b="0" lang="ru-RU" sz="1400" spc="-1" strike="noStrike">
                <a:solidFill>
                  <a:srgbClr val="ffffff"/>
                </a:solidFill>
                <a:latin typeface="Verdana"/>
                <a:ea typeface="DejaVu Sans"/>
              </a:rPr>
              <a:t>ую  организацию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object 33"/>
          <p:cNvSpPr/>
          <p:nvPr/>
        </p:nvSpPr>
        <p:spPr>
          <a:xfrm>
            <a:off x="7368120" y="5706720"/>
            <a:ext cx="4061160" cy="921600"/>
          </a:xfrm>
          <a:prstGeom prst="rect">
            <a:avLst/>
          </a:prstGeom>
          <a:noFill/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720" algn="ctr">
              <a:lnSpc>
                <a:spcPct val="100000"/>
              </a:lnSpc>
              <a:spcBef>
                <a:spcPts val="99"/>
              </a:spcBef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marL="720" algn="ctr">
              <a:lnSpc>
                <a:spcPct val="100000"/>
              </a:lnSpc>
              <a:spcBef>
                <a:spcPts val="99"/>
              </a:spcBef>
            </a:pPr>
            <a:r>
              <a:rPr b="1" lang="ru-RU" sz="2000" spc="-1" strike="noStrike">
                <a:solidFill>
                  <a:srgbClr val="c00000"/>
                </a:solidFill>
                <a:latin typeface="Arial"/>
                <a:ea typeface="DejaVu Sans"/>
              </a:rPr>
              <a:t>Все</a:t>
            </a:r>
            <a:r>
              <a:rPr b="1" lang="ru-RU" sz="2000" spc="-52" strike="noStrike">
                <a:solidFill>
                  <a:srgbClr val="c00000"/>
                </a:solidFill>
                <a:latin typeface="Arial"/>
                <a:ea typeface="DejaVu Sans"/>
              </a:rPr>
              <a:t> </a:t>
            </a:r>
            <a:r>
              <a:rPr b="1" lang="ru-RU" sz="2000" spc="-7" strike="noStrike">
                <a:solidFill>
                  <a:srgbClr val="c00000"/>
                </a:solidFill>
                <a:latin typeface="Arial"/>
                <a:ea typeface="DejaVu Sans"/>
              </a:rPr>
              <a:t>способы равнозначны!!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marL="720" algn="ctr">
              <a:lnSpc>
                <a:spcPct val="100000"/>
              </a:lnSpc>
              <a:spcBef>
                <a:spcPts val="99"/>
              </a:spcBef>
            </a:pP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object 33"/>
          <p:cNvSpPr/>
          <p:nvPr/>
        </p:nvSpPr>
        <p:spPr>
          <a:xfrm>
            <a:off x="8610480" y="4978080"/>
            <a:ext cx="3515040" cy="320040"/>
          </a:xfrm>
          <a:prstGeom prst="rect">
            <a:avLst/>
          </a:prstGeom>
          <a:noFill/>
          <a:ln w="0"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720">
              <a:lnSpc>
                <a:spcPct val="100000"/>
              </a:lnSpc>
              <a:spcBef>
                <a:spcPts val="99"/>
              </a:spcBef>
            </a:pPr>
            <a:endParaRPr b="1" lang="ru-RU" sz="20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p:transition spd="slow">
    <p:wipe dir="l"/>
  </p:transition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Номер слайда 3"/>
          <p:cNvSpPr/>
          <p:nvPr/>
        </p:nvSpPr>
        <p:spPr>
          <a:xfrm>
            <a:off x="9360000" y="6022080"/>
            <a:ext cx="2844000" cy="36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rIns="122040" tIns="60840" bIns="60840" anchor="ctr">
            <a:noAutofit/>
          </a:bodyPr>
          <a:p>
            <a:pPr algn="r">
              <a:lnSpc>
                <a:spcPct val="100000"/>
              </a:lnSpc>
            </a:pPr>
            <a:fld id="{B03D4853-6180-4FB3-9444-4441FBA76A85}" type="slidenum">
              <a:rPr b="0" lang="ru-RU" sz="1600" spc="-1" strike="noStrike">
                <a:solidFill>
                  <a:srgbClr val="898989"/>
                </a:solidFill>
                <a:latin typeface="Calibri"/>
                <a:ea typeface="DejaVu Sans"/>
              </a:rPr>
              <a:t>&lt;номер&gt;</a:t>
            </a:fld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AutoShape 2"/>
          <p:cNvSpPr/>
          <p:nvPr/>
        </p:nvSpPr>
        <p:spPr>
          <a:xfrm>
            <a:off x="207360" y="-192600"/>
            <a:ext cx="405720" cy="40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122040" rIns="122040" tIns="60840" bIns="6084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2" name="AutoShape 4"/>
          <p:cNvSpPr/>
          <p:nvPr/>
        </p:nvSpPr>
        <p:spPr>
          <a:xfrm>
            <a:off x="410760" y="10440"/>
            <a:ext cx="405720" cy="40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122040" rIns="122040" tIns="60840" bIns="6084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3" name="Скругленный прямоугольник 6"/>
          <p:cNvSpPr/>
          <p:nvPr/>
        </p:nvSpPr>
        <p:spPr>
          <a:xfrm>
            <a:off x="594360" y="887400"/>
            <a:ext cx="3389400" cy="124128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2660" spc="-1" strike="noStrike">
                <a:solidFill>
                  <a:srgbClr val="002060"/>
                </a:solidFill>
                <a:latin typeface="Times New Roman"/>
                <a:ea typeface="DejaVu Sans"/>
              </a:rPr>
              <a:t>Во внеочередном порядке</a:t>
            </a:r>
            <a:endParaRPr b="0" lang="ru-RU" sz="266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Скругленный прямоугольник 9"/>
          <p:cNvSpPr/>
          <p:nvPr/>
        </p:nvSpPr>
        <p:spPr>
          <a:xfrm>
            <a:off x="4538160" y="910440"/>
            <a:ext cx="3551760" cy="124344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2660" spc="-1" strike="noStrike">
                <a:solidFill>
                  <a:srgbClr val="002060"/>
                </a:solidFill>
                <a:latin typeface="Times New Roman"/>
                <a:ea typeface="DejaVu Sans"/>
              </a:rPr>
              <a:t>Преимущественное право</a:t>
            </a:r>
            <a:endParaRPr b="0" lang="ru-RU" sz="266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Скругленный прямоугольник 10"/>
          <p:cNvSpPr/>
          <p:nvPr/>
        </p:nvSpPr>
        <p:spPr>
          <a:xfrm>
            <a:off x="8574480" y="951840"/>
            <a:ext cx="3180960" cy="120204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1" lang="ru-RU" sz="2660" spc="-1" strike="noStrike">
                <a:solidFill>
                  <a:srgbClr val="002060"/>
                </a:solidFill>
                <a:latin typeface="Times New Roman"/>
                <a:ea typeface="DejaVu Sans"/>
              </a:rPr>
              <a:t>В</a:t>
            </a:r>
            <a:r>
              <a:rPr b="0" lang="ru-RU" sz="2660" spc="-1" strike="noStrike">
                <a:solidFill>
                  <a:srgbClr val="002060"/>
                </a:solidFill>
                <a:latin typeface="Times New Roman"/>
                <a:ea typeface="DejaVu Sans"/>
              </a:rPr>
              <a:t> </a:t>
            </a:r>
            <a:r>
              <a:rPr b="1" lang="ru-RU" sz="2660" spc="-1" strike="noStrike">
                <a:solidFill>
                  <a:srgbClr val="002060"/>
                </a:solidFill>
                <a:latin typeface="Times New Roman"/>
                <a:ea typeface="DejaVu Sans"/>
              </a:rPr>
              <a:t>первоочередном порядке</a:t>
            </a:r>
            <a:endParaRPr b="0" lang="ru-RU" sz="266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" name="Скругленный прямоугольник 7"/>
          <p:cNvSpPr/>
          <p:nvPr/>
        </p:nvSpPr>
        <p:spPr>
          <a:xfrm>
            <a:off x="482400" y="2729520"/>
            <a:ext cx="3612600" cy="409212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34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134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134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ru-RU" sz="1340" spc="-1" strike="noStrike">
                <a:solidFill>
                  <a:srgbClr val="c00000"/>
                </a:solidFill>
                <a:latin typeface="Times New Roman"/>
                <a:ea typeface="DejaVu Sans"/>
              </a:rPr>
              <a:t>П.9.1 </a:t>
            </a:r>
            <a:r>
              <a:rPr b="1" lang="ru-RU" sz="1340" spc="-1" strike="noStrike" u="sng">
                <a:solidFill>
                  <a:srgbClr val="c00000"/>
                </a:solidFill>
                <a:uFillTx/>
                <a:latin typeface="Times New Roman"/>
                <a:ea typeface="DejaVu Sans"/>
              </a:rPr>
              <a:t>Детям военнослужащих</a:t>
            </a:r>
            <a:r>
              <a:rPr b="1" lang="ru-RU" sz="1340" spc="-1" strike="noStrike" u="sng">
                <a:solidFill>
                  <a:srgbClr val="000000"/>
                </a:solidFill>
                <a:uFillTx/>
                <a:latin typeface="Times New Roman"/>
                <a:ea typeface="DejaVu Sans"/>
              </a:rPr>
              <a:t> </a:t>
            </a:r>
            <a:r>
              <a:rPr b="0" lang="ru-RU" sz="13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и детям граждан, пребывавших в добровольческих формированиях, </a:t>
            </a:r>
            <a:r>
              <a:rPr b="1" lang="ru-RU" sz="1340" spc="-1" strike="noStrike" u="sng">
                <a:solidFill>
                  <a:srgbClr val="c00000"/>
                </a:solidFill>
                <a:uFillTx/>
                <a:latin typeface="Times New Roman"/>
                <a:ea typeface="DejaVu Sans"/>
              </a:rPr>
              <a:t>погибших</a:t>
            </a:r>
            <a:r>
              <a:rPr b="0" lang="ru-RU" sz="13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 (умерших) при выполнении задач </a:t>
            </a:r>
            <a:r>
              <a:rPr b="1" lang="ru-RU" sz="1340" spc="-1" strike="noStrike" u="sng">
                <a:solidFill>
                  <a:srgbClr val="c00000"/>
                </a:solidFill>
                <a:uFillTx/>
                <a:latin typeface="Times New Roman"/>
                <a:ea typeface="DejaVu Sans"/>
              </a:rPr>
              <a:t>в СВО </a:t>
            </a:r>
            <a:r>
              <a:rPr b="0" lang="ru-RU" sz="13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либо позднее указанного периода, но вследствие увечья (ранения, травмы, контузии) или заболевания, полученных при выполнении задач в ходе проведения СВО, в том числе усыновленным (удочеренным) или находящимся под опекой или попечительством в семье, включая приемную семью и патронатную семью.</a:t>
            </a:r>
            <a:r>
              <a:rPr b="0" lang="ru-RU" sz="1340" spc="-1" strike="noStrike">
                <a:solidFill>
                  <a:schemeClr val="lt1"/>
                </a:solidFill>
                <a:latin typeface="Calibri"/>
                <a:ea typeface="DejaVu Sans"/>
              </a:rPr>
              <a:t> </a:t>
            </a:r>
            <a:endParaRPr b="0" lang="ru-RU" sz="134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340" spc="-1" strike="noStrike">
                <a:solidFill>
                  <a:srgbClr val="c00000"/>
                </a:solidFill>
                <a:latin typeface="Times New Roman"/>
                <a:ea typeface="DejaVu Sans"/>
              </a:rPr>
              <a:t>По месту жительства их семей</a:t>
            </a:r>
            <a:endParaRPr b="0" lang="ru-RU" sz="134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13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ru-RU" sz="213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Скругленный прямоугольник 12"/>
          <p:cNvSpPr/>
          <p:nvPr/>
        </p:nvSpPr>
        <p:spPr>
          <a:xfrm>
            <a:off x="4538160" y="2763720"/>
            <a:ext cx="3647520" cy="406728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1200" spc="-1" strike="noStrike">
                <a:solidFill>
                  <a:srgbClr val="c00000"/>
                </a:solidFill>
                <a:latin typeface="Times New Roman"/>
                <a:ea typeface="DejaVu Sans"/>
              </a:rPr>
              <a:t>П.12</a:t>
            </a:r>
            <a:r>
              <a:rPr b="0" lang="ru-RU" sz="1200" spc="-1" strike="noStrike">
                <a:solidFill>
                  <a:srgbClr val="c00000"/>
                </a:solidFill>
                <a:latin typeface="Times New Roman"/>
                <a:ea typeface="DejaVu Sans"/>
              </a:rPr>
              <a:t> Порядка: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20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- </a:t>
            </a:r>
            <a:r>
              <a:rPr b="0" lang="ru-RU" sz="1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детям, в те образовательные организации, в которых обучаются их </a:t>
            </a:r>
            <a:r>
              <a:rPr b="0" lang="ru-RU" sz="1800" spc="-1" strike="noStrike">
                <a:solidFill>
                  <a:srgbClr val="c00000"/>
                </a:solidFill>
                <a:latin typeface="Times New Roman"/>
                <a:ea typeface="DejaVu Sans"/>
              </a:rPr>
              <a:t>полнородные и неполнородные братья и (или) </a:t>
            </a:r>
            <a:r>
              <a:rPr b="0" lang="ru-RU" sz="1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сестры, </a:t>
            </a:r>
            <a:r>
              <a:rPr b="0" i="1" lang="ru-RU" sz="16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усыновленных (удочеренных) или находящихся под опекой или попечительством в семье, включая приемные семьи</a:t>
            </a:r>
            <a:r>
              <a:rPr b="0" i="1" lang="ru-RU" sz="1600" spc="-1" strike="noStrike">
                <a:solidFill>
                  <a:srgbClr val="000000"/>
                </a:solidFill>
                <a:latin typeface="Times New Roman"/>
                <a:ea typeface="Calibri"/>
              </a:rPr>
              <a:t>)</a:t>
            </a:r>
            <a:r>
              <a:rPr b="0" i="1" lang="ru-RU" sz="2130" spc="-1" strike="noStrike">
                <a:solidFill>
                  <a:srgbClr val="000000"/>
                </a:solidFill>
                <a:latin typeface="Times New Roman"/>
                <a:ea typeface="Calibri"/>
              </a:rPr>
              <a:t>. </a:t>
            </a:r>
            <a:endParaRPr b="0" lang="ru-RU" sz="213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ru-RU" sz="213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Скругленный прямоугольник 13"/>
          <p:cNvSpPr/>
          <p:nvPr/>
        </p:nvSpPr>
        <p:spPr>
          <a:xfrm>
            <a:off x="8428320" y="2754360"/>
            <a:ext cx="3473280" cy="406728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0" lang="ru-RU" sz="1200" spc="-1" strike="noStrike">
                <a:solidFill>
                  <a:srgbClr val="c00000"/>
                </a:solidFill>
                <a:latin typeface="Times New Roman"/>
                <a:ea typeface="DejaVu Sans"/>
              </a:rPr>
              <a:t>П.10 Порядка</a:t>
            </a: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380880" indent="-38088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ru-RU" sz="1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детям военнослужащих </a:t>
            </a:r>
            <a:r>
              <a:rPr b="0" lang="ru-RU" sz="1340" spc="-1" strike="noStrike">
                <a:solidFill>
                  <a:srgbClr val="c00000"/>
                </a:solidFill>
                <a:latin typeface="Times New Roman"/>
                <a:ea typeface="DejaVu Sans"/>
              </a:rPr>
              <a:t>(внимание мобилизованные в СВО</a:t>
            </a:r>
            <a:r>
              <a:rPr b="0" lang="ru-RU" sz="1340" spc="-1" strike="noStrike">
                <a:solidFill>
                  <a:schemeClr val="lt1"/>
                </a:solidFill>
                <a:latin typeface="Calibri"/>
                <a:ea typeface="DejaVu Sans"/>
              </a:rPr>
              <a:t>, </a:t>
            </a:r>
            <a:r>
              <a:rPr b="0" lang="ru-RU" sz="134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в том числе усыновленным (удочеренным) или находящимся под опекой или попечительством в семье, включая приемную семью и патронатную семью)</a:t>
            </a:r>
            <a:r>
              <a:rPr b="0" lang="ru-RU" sz="1340" spc="-1" strike="noStrike">
                <a:solidFill>
                  <a:schemeClr val="lt1"/>
                </a:solidFill>
                <a:latin typeface="Times New Roman"/>
                <a:ea typeface="DejaVu Sans"/>
              </a:rPr>
              <a:t> </a:t>
            </a:r>
            <a:endParaRPr b="0" lang="ru-RU" sz="1340" spc="-1" strike="noStrike">
              <a:solidFill>
                <a:srgbClr val="000000"/>
              </a:solidFill>
              <a:latin typeface="Arial"/>
            </a:endParaRPr>
          </a:p>
          <a:p>
            <a:pPr marL="380880" indent="-380880">
              <a:lnSpc>
                <a:spcPct val="100000"/>
              </a:lnSpc>
              <a:buClr>
                <a:srgbClr val="000000"/>
              </a:buClr>
              <a:buFont typeface="OpenSymbol"/>
              <a:buChar char="-"/>
            </a:pPr>
            <a:r>
              <a:rPr b="0" lang="ru-RU" sz="1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детям сотрудников полиции</a:t>
            </a:r>
            <a:r>
              <a:rPr b="0" lang="en-US" sz="1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,</a:t>
            </a:r>
            <a:r>
              <a:rPr b="0" lang="ru-RU" sz="1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УФСИН, таможенных органов, пожарной службы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c00000"/>
                </a:solidFill>
                <a:latin typeface="Times New Roman"/>
                <a:ea typeface="DejaVu Sans"/>
              </a:rPr>
              <a:t>По месту жительства их семей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z="1800" spc="-1" strike="noStrike">
                <a:solidFill>
                  <a:srgbClr val="ff3300"/>
                </a:solidFill>
                <a:latin typeface="Times New Roman"/>
                <a:ea typeface="DejaVu Sans"/>
              </a:rPr>
              <a:t>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" name="Стрелка вниз 8"/>
          <p:cNvSpPr/>
          <p:nvPr/>
        </p:nvSpPr>
        <p:spPr>
          <a:xfrm>
            <a:off x="1752480" y="2203200"/>
            <a:ext cx="645480" cy="451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70" name="Стрелка вниз 15"/>
          <p:cNvSpPr/>
          <p:nvPr/>
        </p:nvSpPr>
        <p:spPr>
          <a:xfrm>
            <a:off x="5991480" y="2248560"/>
            <a:ext cx="645480" cy="451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71" name="Стрелка вниз 16"/>
          <p:cNvSpPr/>
          <p:nvPr/>
        </p:nvSpPr>
        <p:spPr>
          <a:xfrm>
            <a:off x="9818640" y="2277000"/>
            <a:ext cx="645480" cy="451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4472c4"/>
          </a:solidFill>
          <a:ln>
            <a:solidFill>
              <a:srgbClr val="32549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ru-RU" sz="1800" spc="-1" strike="noStrike">
              <a:solidFill>
                <a:schemeClr val="lt1"/>
              </a:solidFill>
              <a:latin typeface="Calibri"/>
              <a:ea typeface="DejaVu Sans"/>
            </a:endParaRPr>
          </a:p>
        </p:txBody>
      </p:sp>
      <p:sp>
        <p:nvSpPr>
          <p:cNvPr id="172" name="Прямоугольник 18"/>
          <p:cNvSpPr/>
          <p:nvPr/>
        </p:nvSpPr>
        <p:spPr>
          <a:xfrm>
            <a:off x="0" y="-21600"/>
            <a:ext cx="12191400" cy="78300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2660" spc="-1" strike="noStrike">
                <a:solidFill>
                  <a:srgbClr val="ffffff"/>
                </a:solidFill>
                <a:latin typeface="Calibri"/>
                <a:ea typeface="DejaVu Sans"/>
              </a:rPr>
              <a:t>МЕСТА В ОО ПРЕДОСТАВЛЯЮТСЯ</a:t>
            </a:r>
            <a:endParaRPr b="0" lang="ru-RU" sz="266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transition spd="slow">
    <p:wipe dir="l"/>
  </p:transition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Прямоугольник 1"/>
          <p:cNvSpPr/>
          <p:nvPr/>
        </p:nvSpPr>
        <p:spPr>
          <a:xfrm>
            <a:off x="0" y="-76320"/>
            <a:ext cx="12191400" cy="100008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2660" spc="-1" strike="noStrike">
                <a:solidFill>
                  <a:srgbClr val="ffffff"/>
                </a:solidFill>
                <a:latin typeface="Calibri"/>
                <a:ea typeface="DejaVu Sans"/>
              </a:rPr>
              <a:t>ОСОБЕННОСТИ ПРИЕМА В 1 КЛАСС</a:t>
            </a:r>
            <a:endParaRPr b="0" lang="ru-RU" sz="266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74" name="Прямоугольник 3"/>
          <p:cNvSpPr/>
          <p:nvPr/>
        </p:nvSpPr>
        <p:spPr>
          <a:xfrm>
            <a:off x="0" y="1143000"/>
            <a:ext cx="12191400" cy="60109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algn="ctr" blurRad="190440" dir="2700000" dist="228593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dir="t" rig="glow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/>
        </p:style>
        <p:txBody>
          <a:bodyPr lIns="90000" rIns="90000" tIns="45000" bIns="45000" anchor="t">
            <a:spAutoFit/>
          </a:bodyPr>
          <a:p>
            <a:pPr marL="457200" indent="-457200" algn="just">
              <a:lnSpc>
                <a:spcPct val="100000"/>
              </a:lnSpc>
              <a:buClr>
                <a:srgbClr val="002060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002060"/>
                </a:solidFill>
                <a:latin typeface="Arial"/>
                <a:ea typeface="DejaVu Sans"/>
              </a:rPr>
              <a:t>Обучение в начальной школе начинается с </a:t>
            </a:r>
            <a:r>
              <a:rPr b="0" lang="ru-RU" sz="2400" spc="-1" strike="noStrike">
                <a:solidFill>
                  <a:srgbClr val="c00000"/>
                </a:solidFill>
                <a:latin typeface="Arial"/>
                <a:ea typeface="DejaVu Sans"/>
              </a:rPr>
              <a:t>6 лет 6 месяцев </a:t>
            </a:r>
            <a:r>
              <a:rPr b="0" lang="ru-RU" sz="2400" spc="-1" strike="noStrike">
                <a:solidFill>
                  <a:srgbClr val="002060"/>
                </a:solidFill>
                <a:latin typeface="Arial"/>
                <a:ea typeface="DejaVu Sans"/>
              </a:rPr>
              <a:t>(при отсутствии противопоказаний по состоянию здоровья, но </a:t>
            </a:r>
            <a:r>
              <a:rPr b="0" lang="ru-RU" sz="2400" spc="-1" strike="noStrike">
                <a:solidFill>
                  <a:srgbClr val="c00000"/>
                </a:solidFill>
                <a:latin typeface="Arial"/>
                <a:ea typeface="DejaVu Sans"/>
              </a:rPr>
              <a:t>не позже 8 лет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2400" spc="-1" strike="noStrike">
                <a:solidFill>
                  <a:srgbClr val="c00000"/>
                </a:solidFill>
                <a:latin typeface="Arial"/>
                <a:ea typeface="DejaVu Sans"/>
              </a:rPr>
              <a:t>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-457200" algn="just">
              <a:lnSpc>
                <a:spcPct val="100000"/>
              </a:lnSpc>
              <a:buClr>
                <a:srgbClr val="002060"/>
              </a:buClr>
              <a:buFont typeface="Arial"/>
              <a:buChar char="•"/>
            </a:pPr>
            <a:r>
              <a:rPr b="1" lang="ru-RU" sz="2400" spc="-1" strike="noStrike">
                <a:solidFill>
                  <a:srgbClr val="002060"/>
                </a:solidFill>
                <a:latin typeface="Arial"/>
                <a:ea typeface="DejaVu Sans"/>
              </a:rPr>
              <a:t>Для обучения в более раннем или позднем возрасте требуется: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380880" algn="just">
              <a:lnSpc>
                <a:spcPct val="100000"/>
              </a:lnSpc>
              <a:buClr>
                <a:srgbClr val="002060"/>
              </a:buClr>
              <a:buFont typeface="Arial"/>
              <a:buChar char="-"/>
            </a:pPr>
            <a:r>
              <a:rPr b="0" lang="ru-RU" sz="2400" spc="-1" strike="noStrike">
                <a:solidFill>
                  <a:srgbClr val="002060"/>
                </a:solidFill>
                <a:latin typeface="Arial"/>
                <a:ea typeface="DejaVu Sans"/>
              </a:rPr>
              <a:t>письменное заявление родителей (законных представителей)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457200" indent="380880" algn="just">
              <a:lnSpc>
                <a:spcPct val="100000"/>
              </a:lnSpc>
              <a:buClr>
                <a:srgbClr val="002060"/>
              </a:buClr>
              <a:buFont typeface="Arial"/>
              <a:buChar char="-"/>
            </a:pPr>
            <a:r>
              <a:rPr b="0" lang="ru-RU" sz="2400" spc="-1" strike="noStrike">
                <a:solidFill>
                  <a:srgbClr val="002060"/>
                </a:solidFill>
                <a:latin typeface="Arial"/>
                <a:ea typeface="DejaVu Sans"/>
              </a:rPr>
              <a:t>разрешение учредителя школы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457200" indent="-457200" algn="just">
              <a:lnSpc>
                <a:spcPct val="100000"/>
              </a:lnSpc>
              <a:buClr>
                <a:srgbClr val="002060"/>
              </a:buClr>
              <a:buFont typeface="Arial"/>
              <a:buChar char="•"/>
            </a:pPr>
            <a:r>
              <a:rPr b="1" lang="ru-RU" sz="2400" spc="-1" strike="noStrike">
                <a:solidFill>
                  <a:srgbClr val="002060"/>
                </a:solidFill>
                <a:latin typeface="Arial"/>
                <a:ea typeface="DejaVu Sans"/>
              </a:rPr>
              <a:t>Запрещается проводить индивидуальный или конкурсный отбор </a:t>
            </a:r>
            <a:r>
              <a:rPr b="0" lang="ru-RU" sz="2400" spc="-1" strike="noStrike">
                <a:solidFill>
                  <a:srgbClr val="002060"/>
                </a:solidFill>
                <a:latin typeface="Arial"/>
                <a:ea typeface="DejaVu Sans"/>
              </a:rPr>
              <a:t>в любой форме </a:t>
            </a:r>
            <a:r>
              <a:rPr b="0" i="1" lang="ru-RU" sz="2400" spc="-1" strike="noStrike">
                <a:solidFill>
                  <a:srgbClr val="002060"/>
                </a:solidFill>
                <a:latin typeface="Arial"/>
                <a:ea typeface="DejaVu Sans"/>
              </a:rPr>
              <a:t>(статья 67 273-ФЗ «Об образовании в Российской Федерации)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marL="457200" indent="-457200" algn="just">
              <a:lnSpc>
                <a:spcPct val="100000"/>
              </a:lnSpc>
              <a:buClr>
                <a:srgbClr val="002060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002060"/>
                </a:solidFill>
                <a:latin typeface="Arial"/>
                <a:ea typeface="DejaVu Sans"/>
              </a:rPr>
              <a:t>Дети с ОВЗ принимаются на обучение  по адаптированным образовательным программам только с </a:t>
            </a:r>
            <a:r>
              <a:rPr b="1" lang="ru-RU" sz="2400" spc="-1" strike="noStrike">
                <a:solidFill>
                  <a:srgbClr val="c00000"/>
                </a:solidFill>
                <a:latin typeface="Arial"/>
                <a:ea typeface="DejaVu Sans"/>
              </a:rPr>
              <a:t>согласия родителей </a:t>
            </a:r>
            <a:r>
              <a:rPr b="0" lang="ru-RU" sz="2400" spc="-1" strike="noStrike">
                <a:solidFill>
                  <a:srgbClr val="002060"/>
                </a:solidFill>
                <a:latin typeface="Arial"/>
                <a:ea typeface="DejaVu Sans"/>
              </a:rPr>
              <a:t>(законных представителей) и </a:t>
            </a:r>
            <a:r>
              <a:rPr b="1" lang="ru-RU" sz="2400" spc="-1" strike="noStrike">
                <a:solidFill>
                  <a:srgbClr val="c00000"/>
                </a:solidFill>
                <a:latin typeface="Arial"/>
                <a:ea typeface="DejaVu Sans"/>
              </a:rPr>
              <a:t>на основании рекомендаций ПМПК (в заключении определяется вид АООП)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266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383040" y="0"/>
            <a:ext cx="11911320" cy="1324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indent="0" algn="ctr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ru-RU" sz="3600" spc="-1" strike="noStrike">
                <a:solidFill>
                  <a:srgbClr val="262626"/>
                </a:solidFill>
                <a:latin typeface="Arial Narrow"/>
              </a:rPr>
              <a:t>Специальные условия для ребенка, если ребенок ОВЗ</a:t>
            </a:r>
            <a:endParaRPr b="0" lang="ru-R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/>
          </p:nvPr>
        </p:nvSpPr>
        <p:spPr>
          <a:xfrm>
            <a:off x="5066640" y="1277640"/>
            <a:ext cx="6548760" cy="5299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 algn="just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ru-RU" sz="3200" spc="-1" strike="noStrike" u="sng">
                <a:solidFill>
                  <a:srgbClr val="262626"/>
                </a:solidFill>
                <a:uFillTx/>
                <a:latin typeface="Arial Narrow"/>
              </a:rPr>
              <a:t>ПМПК</a:t>
            </a:r>
            <a:r>
              <a:rPr b="0" lang="ru-RU" sz="3200" spc="-1" strike="noStrike">
                <a:solidFill>
                  <a:srgbClr val="262626"/>
                </a:solidFill>
                <a:latin typeface="Arial Narrow"/>
              </a:rPr>
              <a:t> – психолого-медико-педагогическая комиссия. Ее заключение подтверждает ограниченные возможности здоровья ребенка.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1" lang="ru-RU" sz="3200" spc="-1" strike="noStrike">
                <a:solidFill>
                  <a:srgbClr val="262626"/>
                </a:solidFill>
                <a:latin typeface="Arial Narrow"/>
              </a:rPr>
              <a:t>Заключение ПМПК нужно будет предоставить при зачислении. 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indent="0" algn="just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ru-RU" sz="3200" spc="-1" strike="noStrike">
                <a:solidFill>
                  <a:srgbClr val="262626"/>
                </a:solidFill>
                <a:latin typeface="Arial Narrow"/>
              </a:rPr>
              <a:t>Заключение ПМПК должно действовать к моменту начала обучения в школе.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77" name="Рисунок 3" descr=""/>
          <p:cNvPicPr/>
          <p:nvPr/>
        </p:nvPicPr>
        <p:blipFill>
          <a:blip r:embed="rId1"/>
          <a:stretch/>
        </p:blipFill>
        <p:spPr>
          <a:xfrm>
            <a:off x="1516320" y="1600560"/>
            <a:ext cx="2635560" cy="4976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Номер слайда 3"/>
          <p:cNvSpPr/>
          <p:nvPr/>
        </p:nvSpPr>
        <p:spPr>
          <a:xfrm>
            <a:off x="9360000" y="6022080"/>
            <a:ext cx="2844000" cy="36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rIns="122040" tIns="60840" bIns="60840" anchor="ctr">
            <a:noAutofit/>
          </a:bodyPr>
          <a:p>
            <a:pPr algn="r">
              <a:lnSpc>
                <a:spcPct val="100000"/>
              </a:lnSpc>
            </a:pPr>
            <a:fld id="{FA636389-9993-4D44-AE2C-F4BF036D3599}" type="slidenum">
              <a:rPr b="0" lang="ru-RU" sz="1600" spc="-1" strike="noStrike">
                <a:solidFill>
                  <a:srgbClr val="898989"/>
                </a:solidFill>
                <a:latin typeface="Calibri"/>
                <a:ea typeface="DejaVu Sans"/>
              </a:rPr>
              <a:t>&lt;номер&gt;</a:t>
            </a:fld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AutoShape 2"/>
          <p:cNvSpPr/>
          <p:nvPr/>
        </p:nvSpPr>
        <p:spPr>
          <a:xfrm>
            <a:off x="207360" y="-192600"/>
            <a:ext cx="405720" cy="40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122040" rIns="122040" tIns="60840" bIns="6084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80" name="AutoShape 4"/>
          <p:cNvSpPr/>
          <p:nvPr/>
        </p:nvSpPr>
        <p:spPr>
          <a:xfrm>
            <a:off x="410760" y="10440"/>
            <a:ext cx="405720" cy="40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122040" rIns="122040" tIns="60840" bIns="60840" anchor="t">
            <a:noAutofit/>
          </a:bodyPr>
          <a:p>
            <a:pPr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81" name="Прямоугольник 8"/>
          <p:cNvSpPr/>
          <p:nvPr/>
        </p:nvSpPr>
        <p:spPr>
          <a:xfrm>
            <a:off x="0" y="-76320"/>
            <a:ext cx="12191400" cy="769680"/>
          </a:xfrm>
          <a:prstGeom prst="rect">
            <a:avLst/>
          </a:prstGeom>
          <a:solidFill>
            <a:srgbClr val="1841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ru-RU" sz="2660" spc="-1" strike="noStrike">
                <a:solidFill>
                  <a:srgbClr val="ffffff"/>
                </a:solidFill>
                <a:latin typeface="Calibri"/>
                <a:ea typeface="DejaVu Sans"/>
              </a:rPr>
              <a:t>ПЕРЕЧЕНЬ ДОКУМЕНТОВ ДЛЯ ПРИЕМА</a:t>
            </a:r>
            <a:endParaRPr b="0" lang="ru-RU" sz="266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82" name="object 4"/>
          <p:cNvSpPr/>
          <p:nvPr/>
        </p:nvSpPr>
        <p:spPr>
          <a:xfrm>
            <a:off x="4848840" y="1560600"/>
            <a:ext cx="2028600" cy="41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1680" bIns="0" anchor="t">
            <a:spAutoFit/>
          </a:bodyPr>
          <a:p>
            <a:pPr marL="12600" algn="ctr">
              <a:lnSpc>
                <a:spcPct val="91000"/>
              </a:lnSpc>
              <a:spcBef>
                <a:spcPts val="252"/>
              </a:spcBef>
            </a:pPr>
            <a:r>
              <a:rPr b="0" lang="ru-RU" sz="1400" spc="-1" strike="noStrike">
                <a:solidFill>
                  <a:srgbClr val="ffffff"/>
                </a:solidFill>
                <a:latin typeface="Arial"/>
                <a:ea typeface="DejaVu Sans"/>
              </a:rPr>
              <a:t>электронной форме посредством ЕПГУ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" name="object 4"/>
          <p:cNvSpPr/>
          <p:nvPr/>
        </p:nvSpPr>
        <p:spPr>
          <a:xfrm>
            <a:off x="0" y="674280"/>
            <a:ext cx="12185280" cy="4941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3320" bIns="0" anchor="t">
            <a:spAutoFit/>
          </a:bodyPr>
          <a:p>
            <a:pPr marL="265320">
              <a:lnSpc>
                <a:spcPct val="100000"/>
              </a:lnSpc>
            </a:pPr>
            <a:r>
              <a:rPr b="1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Для</a:t>
            </a:r>
            <a:r>
              <a:rPr b="1" lang="ru-RU" sz="1600" spc="9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зачисления</a:t>
            </a:r>
            <a:r>
              <a:rPr b="1" lang="ru-RU" sz="1600" spc="-12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в</a:t>
            </a:r>
            <a:r>
              <a:rPr b="1" lang="ru-RU" sz="1600" spc="7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первый</a:t>
            </a:r>
            <a:r>
              <a:rPr b="1" lang="ru-RU" sz="1600" spc="-1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класс</a:t>
            </a:r>
            <a:r>
              <a:rPr b="1" lang="ru-RU" sz="1600" spc="9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образовательной</a:t>
            </a:r>
            <a:r>
              <a:rPr b="1" lang="ru-RU" sz="1600" spc="9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организации</a:t>
            </a:r>
            <a:r>
              <a:rPr b="1" lang="ru-RU" sz="1600" spc="9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на следующий</a:t>
            </a:r>
            <a:r>
              <a:rPr b="1" lang="ru-RU" sz="1600" spc="26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учебный</a:t>
            </a:r>
            <a:r>
              <a:rPr b="1" lang="ru-RU" sz="1600" spc="21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год</a:t>
            </a:r>
            <a:r>
              <a:rPr b="1" lang="ru-RU" sz="1600" spc="-1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заявителем представляются</a:t>
            </a:r>
            <a:r>
              <a:rPr b="1" lang="ru-RU" sz="1600" spc="1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копии</a:t>
            </a:r>
            <a:r>
              <a:rPr b="1" lang="ru-RU" sz="1600" spc="9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12" strike="noStrike">
                <a:solidFill>
                  <a:srgbClr val="001f5f"/>
                </a:solidFill>
                <a:latin typeface="Calibri"/>
                <a:ea typeface="DejaVu Sans"/>
              </a:rPr>
              <a:t>следующих</a:t>
            </a:r>
            <a:r>
              <a:rPr b="1" lang="ru-RU" sz="1600" spc="26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документов (</a:t>
            </a:r>
            <a:r>
              <a:rPr b="1" i="1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п.26 Порядка 458</a:t>
            </a:r>
            <a:r>
              <a:rPr b="1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):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marL="438120" indent="-173520">
              <a:lnSpc>
                <a:spcPct val="100000"/>
              </a:lnSpc>
              <a:buClr>
                <a:srgbClr val="001f5f"/>
              </a:buClr>
              <a:buFont typeface="Arial MT"/>
              <a:buChar char="•"/>
              <a:tabLst>
                <a:tab algn="l" pos="438840"/>
              </a:tabLst>
            </a:pPr>
            <a:r>
              <a:rPr b="1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заявление</a:t>
            </a:r>
            <a:r>
              <a:rPr b="0" lang="ru-RU" sz="1600" spc="21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0" lang="ru-RU" sz="1600" spc="-7" strike="noStrike">
                <a:solidFill>
                  <a:srgbClr val="222a35"/>
                </a:solidFill>
                <a:latin typeface="Calibri"/>
                <a:ea typeface="DejaVu Sans"/>
              </a:rPr>
              <a:t>по</a:t>
            </a:r>
            <a:r>
              <a:rPr b="0" lang="ru-RU" sz="1600" spc="1" strike="noStrike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b="0" lang="ru-RU" sz="1600" spc="-7" strike="noStrike">
                <a:solidFill>
                  <a:srgbClr val="222a35"/>
                </a:solidFill>
                <a:latin typeface="Calibri"/>
                <a:ea typeface="DejaVu Sans"/>
              </a:rPr>
              <a:t>форме, установленной образовательной организацией</a:t>
            </a:r>
            <a:r>
              <a:rPr b="0" lang="ru-RU" sz="1600" spc="-12" strike="noStrike">
                <a:solidFill>
                  <a:srgbClr val="222a35"/>
                </a:solidFill>
                <a:latin typeface="Calibri"/>
                <a:ea typeface="DejaVu Sans"/>
              </a:rPr>
              <a:t>;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438840"/>
              </a:tabLst>
            </a:pP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438120" indent="-173520">
              <a:lnSpc>
                <a:spcPct val="100000"/>
              </a:lnSpc>
              <a:buClr>
                <a:srgbClr val="001f5f"/>
              </a:buClr>
              <a:buFont typeface="Arial MT"/>
              <a:buChar char="•"/>
              <a:tabLst>
                <a:tab algn="l" pos="438840"/>
              </a:tabLst>
            </a:pPr>
            <a:r>
              <a:rPr b="1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свидетельство</a:t>
            </a:r>
            <a:r>
              <a:rPr b="1" lang="ru-RU" sz="1600" spc="46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о</a:t>
            </a:r>
            <a:r>
              <a:rPr b="1" lang="ru-RU" sz="1600" spc="-12" strike="noStrike">
                <a:solidFill>
                  <a:srgbClr val="001f5f"/>
                </a:solidFill>
                <a:latin typeface="Calibri"/>
                <a:ea typeface="DejaVu Sans"/>
              </a:rPr>
              <a:t> рождении</a:t>
            </a:r>
            <a:r>
              <a:rPr b="1" lang="ru-RU" sz="1600" spc="29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12" strike="noStrike">
                <a:solidFill>
                  <a:srgbClr val="001f5f"/>
                </a:solidFill>
                <a:latin typeface="Calibri"/>
                <a:ea typeface="DejaVu Sans"/>
              </a:rPr>
              <a:t>ребенка</a:t>
            </a:r>
            <a:r>
              <a:rPr b="0" lang="ru-RU" sz="1600" spc="-12" strike="noStrike">
                <a:solidFill>
                  <a:srgbClr val="001f5f"/>
                </a:solidFill>
                <a:latin typeface="Calibri"/>
                <a:ea typeface="DejaVu Sans"/>
              </a:rPr>
              <a:t>;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438840"/>
              </a:tabLst>
            </a:pP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438120" indent="-172800">
              <a:lnSpc>
                <a:spcPct val="100000"/>
              </a:lnSpc>
              <a:buClr>
                <a:srgbClr val="001f5f"/>
              </a:buClr>
              <a:buFont typeface="Arial MT"/>
              <a:buChar char="•"/>
              <a:tabLst>
                <a:tab algn="l" pos="438840"/>
              </a:tabLst>
            </a:pPr>
            <a:r>
              <a:rPr b="1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документ</a:t>
            </a:r>
            <a:r>
              <a:rPr b="1" lang="ru-RU" sz="1600" spc="46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о</a:t>
            </a:r>
            <a:r>
              <a:rPr b="1" lang="ru-RU" sz="1600" spc="7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12" strike="noStrike">
                <a:solidFill>
                  <a:srgbClr val="001f5f"/>
                </a:solidFill>
                <a:latin typeface="Calibri"/>
                <a:ea typeface="DejaVu Sans"/>
              </a:rPr>
              <a:t>регистрации</a:t>
            </a:r>
            <a:r>
              <a:rPr b="1" lang="ru-RU" sz="1600" spc="60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12" strike="noStrike">
                <a:solidFill>
                  <a:srgbClr val="001f5f"/>
                </a:solidFill>
                <a:latin typeface="Calibri"/>
                <a:ea typeface="DejaVu Sans"/>
              </a:rPr>
              <a:t>ребенка</a:t>
            </a:r>
            <a:r>
              <a:rPr b="1" lang="ru-RU" sz="1600" spc="41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по</a:t>
            </a:r>
            <a:r>
              <a:rPr b="1" lang="ru-RU" sz="1600" spc="-1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12" strike="noStrike">
                <a:solidFill>
                  <a:srgbClr val="001f5f"/>
                </a:solidFill>
                <a:latin typeface="Calibri"/>
                <a:ea typeface="DejaVu Sans"/>
              </a:rPr>
              <a:t>месту</a:t>
            </a:r>
            <a:r>
              <a:rPr b="1" lang="ru-RU" sz="1600" spc="35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жительства</a:t>
            </a:r>
            <a:r>
              <a:rPr b="1" lang="ru-RU" sz="1600" spc="35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12" strike="noStrike">
                <a:solidFill>
                  <a:srgbClr val="001f5f"/>
                </a:solidFill>
                <a:latin typeface="Calibri"/>
                <a:ea typeface="DejaVu Sans"/>
              </a:rPr>
              <a:t>или</a:t>
            </a:r>
            <a:r>
              <a:rPr b="1" lang="ru-RU" sz="1600" spc="29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по</a:t>
            </a:r>
            <a:r>
              <a:rPr b="1" lang="ru-RU" sz="1600" spc="9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12" strike="noStrike">
                <a:solidFill>
                  <a:srgbClr val="001f5f"/>
                </a:solidFill>
                <a:latin typeface="Calibri"/>
                <a:ea typeface="DejaVu Sans"/>
              </a:rPr>
              <a:t>месту</a:t>
            </a:r>
            <a:r>
              <a:rPr b="1" lang="ru-RU" sz="1600" spc="69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12" strike="noStrike">
                <a:solidFill>
                  <a:srgbClr val="001f5f"/>
                </a:solidFill>
                <a:latin typeface="Calibri"/>
                <a:ea typeface="DejaVu Sans"/>
              </a:rPr>
              <a:t>пребывания</a:t>
            </a:r>
            <a:r>
              <a:rPr b="1" lang="ru-RU" sz="1600" spc="41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0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на</a:t>
            </a:r>
            <a:r>
              <a:rPr b="0" lang="ru-RU" sz="1600" spc="1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0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закрепленной</a:t>
            </a:r>
            <a:r>
              <a:rPr b="0" lang="ru-RU" sz="1600" spc="35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0" lang="ru-RU" sz="1600" spc="-12" strike="noStrike">
                <a:solidFill>
                  <a:srgbClr val="001f5f"/>
                </a:solidFill>
                <a:latin typeface="Calibri"/>
                <a:ea typeface="DejaVu Sans"/>
              </a:rPr>
              <a:t>территории</a:t>
            </a:r>
            <a:r>
              <a:rPr b="0" lang="ru-RU" sz="1600" spc="69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0" lang="ru-RU" sz="1600" spc="-12" strike="noStrike">
                <a:solidFill>
                  <a:srgbClr val="001f5f"/>
                </a:solidFill>
                <a:latin typeface="Calibri"/>
                <a:ea typeface="DejaVu Sans"/>
              </a:rPr>
              <a:t>или</a:t>
            </a:r>
            <a:r>
              <a:rPr b="0" lang="ru-RU" sz="1600" spc="29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0" lang="ru-RU" sz="1600" spc="-12" strike="noStrike">
                <a:solidFill>
                  <a:srgbClr val="001f5f"/>
                </a:solidFill>
                <a:latin typeface="Calibri"/>
                <a:ea typeface="DejaVu Sans"/>
              </a:rPr>
              <a:t>справка</a:t>
            </a:r>
            <a:r>
              <a:rPr b="0" lang="ru-RU" sz="1600" spc="9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0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о </a:t>
            </a:r>
            <a:r>
              <a:rPr b="0" lang="ru-RU" sz="1600" spc="-440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0" lang="ru-RU" sz="1600" spc="-12" strike="noStrike">
                <a:solidFill>
                  <a:srgbClr val="001f5f"/>
                </a:solidFill>
                <a:latin typeface="Calibri"/>
                <a:ea typeface="DejaVu Sans"/>
              </a:rPr>
              <a:t>приеме</a:t>
            </a:r>
            <a:r>
              <a:rPr b="0" lang="ru-RU" sz="1600" spc="21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0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документов</a:t>
            </a:r>
            <a:r>
              <a:rPr b="0" lang="ru-RU" sz="1600" spc="29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0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для</a:t>
            </a:r>
            <a:r>
              <a:rPr b="0" lang="ru-RU" sz="1600" spc="9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0" lang="ru-RU" sz="1600" spc="-12" strike="noStrike">
                <a:solidFill>
                  <a:srgbClr val="001f5f"/>
                </a:solidFill>
                <a:latin typeface="Calibri"/>
                <a:ea typeface="DejaVu Sans"/>
              </a:rPr>
              <a:t>оформления</a:t>
            </a:r>
            <a:r>
              <a:rPr b="0" lang="ru-RU" sz="1600" spc="21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0" lang="ru-RU" sz="1600" spc="-12" strike="noStrike">
                <a:solidFill>
                  <a:srgbClr val="001f5f"/>
                </a:solidFill>
                <a:latin typeface="Calibri"/>
                <a:ea typeface="DejaVu Sans"/>
              </a:rPr>
              <a:t>регистрации</a:t>
            </a:r>
            <a:r>
              <a:rPr b="0" lang="ru-RU" sz="1600" spc="55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0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по</a:t>
            </a:r>
            <a:r>
              <a:rPr b="0" lang="ru-RU" sz="1600" spc="7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0" lang="ru-RU" sz="1600" spc="-12" strike="noStrike">
                <a:solidFill>
                  <a:srgbClr val="001f5f"/>
                </a:solidFill>
                <a:latin typeface="Calibri"/>
                <a:ea typeface="DejaVu Sans"/>
              </a:rPr>
              <a:t>месту</a:t>
            </a:r>
            <a:r>
              <a:rPr b="0" lang="ru-RU" sz="1600" spc="21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0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жительства</a:t>
            </a:r>
            <a:r>
              <a:rPr b="0" lang="ru-RU" sz="1600" spc="29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0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(в</a:t>
            </a:r>
            <a:r>
              <a:rPr b="0" lang="ru-RU" sz="1600" spc="7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0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случае</a:t>
            </a:r>
            <a:r>
              <a:rPr b="0" lang="ru-RU" sz="1600" spc="29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0" lang="ru-RU" sz="1600" spc="-12" strike="noStrike">
                <a:solidFill>
                  <a:srgbClr val="001f5f"/>
                </a:solidFill>
                <a:latin typeface="Calibri"/>
                <a:ea typeface="DejaVu Sans"/>
              </a:rPr>
              <a:t>приема</a:t>
            </a:r>
            <a:r>
              <a:rPr b="0" lang="ru-RU" sz="1600" spc="21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0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на</a:t>
            </a:r>
            <a:r>
              <a:rPr b="0" lang="ru-RU" sz="1600" spc="-1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0" lang="ru-RU" sz="1600" spc="-12" strike="noStrike">
                <a:solidFill>
                  <a:srgbClr val="001f5f"/>
                </a:solidFill>
                <a:latin typeface="Calibri"/>
                <a:ea typeface="DejaVu Sans"/>
              </a:rPr>
              <a:t>обучение</a:t>
            </a:r>
            <a:r>
              <a:rPr b="0" lang="ru-RU" sz="1600" spc="41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0" lang="ru-RU" sz="1600" spc="-12" strike="noStrike">
                <a:solidFill>
                  <a:srgbClr val="001f5f"/>
                </a:solidFill>
                <a:latin typeface="Calibri"/>
                <a:ea typeface="DejaVu Sans"/>
              </a:rPr>
              <a:t>ребенка, </a:t>
            </a:r>
            <a:r>
              <a:rPr b="0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проживающего</a:t>
            </a:r>
            <a:r>
              <a:rPr b="0" lang="ru-RU" sz="1600" spc="35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0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на</a:t>
            </a:r>
            <a:r>
              <a:rPr b="0" lang="ru-RU" sz="1600" spc="7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0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закрепленной</a:t>
            </a:r>
            <a:r>
              <a:rPr b="0" lang="ru-RU" sz="1600" spc="41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0" lang="ru-RU" sz="1600" spc="-12" strike="noStrike">
                <a:solidFill>
                  <a:srgbClr val="001f5f"/>
                </a:solidFill>
                <a:latin typeface="Calibri"/>
                <a:ea typeface="DejaVu Sans"/>
              </a:rPr>
              <a:t>территории);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438840"/>
              </a:tabLst>
            </a:pP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438120" indent="-173520">
              <a:lnSpc>
                <a:spcPct val="100000"/>
              </a:lnSpc>
              <a:buClr>
                <a:srgbClr val="001f5f"/>
              </a:buClr>
              <a:buFont typeface="Arial MT"/>
              <a:buChar char="•"/>
              <a:tabLst>
                <a:tab algn="l" pos="438840"/>
              </a:tabLst>
            </a:pPr>
            <a:r>
              <a:rPr b="1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документ,</a:t>
            </a:r>
            <a:r>
              <a:rPr b="1" lang="ru-RU" sz="1600" spc="35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подтверждающий</a:t>
            </a:r>
            <a:r>
              <a:rPr b="1" lang="ru-RU" sz="1600" spc="60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12" strike="noStrike">
                <a:solidFill>
                  <a:srgbClr val="001f5f"/>
                </a:solidFill>
                <a:latin typeface="Calibri"/>
                <a:ea typeface="DejaVu Sans"/>
              </a:rPr>
              <a:t>право</a:t>
            </a:r>
            <a:r>
              <a:rPr b="1" lang="ru-RU" sz="1600" spc="1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внеочередного,</a:t>
            </a:r>
            <a:r>
              <a:rPr b="1" lang="ru-RU" sz="1600" spc="46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12" strike="noStrike">
                <a:solidFill>
                  <a:srgbClr val="001f5f"/>
                </a:solidFill>
                <a:latin typeface="Calibri"/>
                <a:ea typeface="DejaVu Sans"/>
              </a:rPr>
              <a:t>первоочередного</a:t>
            </a:r>
            <a:r>
              <a:rPr b="1" lang="ru-RU" sz="1600" spc="60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12" strike="noStrike">
                <a:solidFill>
                  <a:srgbClr val="001f5f"/>
                </a:solidFill>
                <a:latin typeface="Calibri"/>
                <a:ea typeface="DejaVu Sans"/>
              </a:rPr>
              <a:t>или</a:t>
            </a:r>
            <a:r>
              <a:rPr b="1" lang="ru-RU" sz="1600" spc="29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12" strike="noStrike">
                <a:solidFill>
                  <a:srgbClr val="001f5f"/>
                </a:solidFill>
                <a:latin typeface="Calibri"/>
                <a:ea typeface="DejaVu Sans"/>
              </a:rPr>
              <a:t>преимущественного</a:t>
            </a:r>
            <a:r>
              <a:rPr b="1" lang="ru-RU" sz="1600" spc="60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12" strike="noStrike">
                <a:solidFill>
                  <a:srgbClr val="001f5f"/>
                </a:solidFill>
                <a:latin typeface="Calibri"/>
                <a:ea typeface="DejaVu Sans"/>
              </a:rPr>
              <a:t>приема</a:t>
            </a:r>
            <a:r>
              <a:rPr b="1" lang="ru-RU" sz="1600" spc="26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0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на</a:t>
            </a:r>
            <a:r>
              <a:rPr b="0" lang="ru-RU" sz="1600" spc="-1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0" lang="ru-RU" sz="1600" spc="-12" strike="noStrike">
                <a:solidFill>
                  <a:srgbClr val="001f5f"/>
                </a:solidFill>
                <a:latin typeface="Calibri"/>
                <a:ea typeface="DejaVu Sans"/>
              </a:rPr>
              <a:t>обучение</a:t>
            </a:r>
            <a:r>
              <a:rPr b="0" lang="ru-RU" sz="1600" spc="46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0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в государственные</a:t>
            </a:r>
            <a:r>
              <a:rPr b="0" lang="ru-RU" sz="1600" spc="49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0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образовательные</a:t>
            </a:r>
            <a:r>
              <a:rPr b="0" lang="ru-RU" sz="1600" spc="41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0" lang="ru-RU" sz="1600" spc="-12" strike="noStrike">
                <a:solidFill>
                  <a:srgbClr val="001f5f"/>
                </a:solidFill>
                <a:latin typeface="Calibri"/>
                <a:ea typeface="DejaVu Sans"/>
              </a:rPr>
              <a:t>организации</a:t>
            </a:r>
            <a:r>
              <a:rPr b="0" lang="ru-RU" sz="1600" spc="35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0" lang="ru-RU" sz="1600" spc="-12" strike="noStrike">
                <a:solidFill>
                  <a:srgbClr val="001f5f"/>
                </a:solidFill>
                <a:latin typeface="Calibri"/>
                <a:ea typeface="DejaVu Sans"/>
              </a:rPr>
              <a:t>(справку</a:t>
            </a:r>
            <a:r>
              <a:rPr b="0" lang="ru-RU" sz="1600" spc="29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0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с</a:t>
            </a:r>
            <a:r>
              <a:rPr b="0" lang="ru-RU" sz="1600" spc="21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0" lang="ru-RU" sz="1600" spc="-12" strike="noStrike">
                <a:solidFill>
                  <a:srgbClr val="001f5f"/>
                </a:solidFill>
                <a:latin typeface="Calibri"/>
                <a:ea typeface="DejaVu Sans"/>
              </a:rPr>
              <a:t>места</a:t>
            </a:r>
            <a:r>
              <a:rPr b="0" lang="ru-RU" sz="1600" spc="21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0" lang="ru-RU" sz="1600" spc="-12" strike="noStrike">
                <a:solidFill>
                  <a:srgbClr val="001f5f"/>
                </a:solidFill>
                <a:latin typeface="Calibri"/>
                <a:ea typeface="DejaVu Sans"/>
              </a:rPr>
              <a:t>работы</a:t>
            </a:r>
            <a:r>
              <a:rPr b="0" lang="ru-RU" sz="1600" spc="29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0" lang="ru-RU" sz="1600" spc="-12" strike="noStrike">
                <a:solidFill>
                  <a:srgbClr val="001f5f"/>
                </a:solidFill>
                <a:latin typeface="Calibri"/>
                <a:ea typeface="DejaVu Sans"/>
              </a:rPr>
              <a:t>родителя(ей)</a:t>
            </a:r>
            <a:r>
              <a:rPr b="0" lang="ru-RU" sz="1600" spc="66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0" lang="ru-RU" sz="1600" spc="-1" strike="noStrike">
                <a:solidFill>
                  <a:srgbClr val="001f5f"/>
                </a:solidFill>
                <a:latin typeface="Calibri"/>
                <a:ea typeface="DejaVu Sans"/>
              </a:rPr>
              <a:t>(законного(ых)</a:t>
            </a:r>
            <a:r>
              <a:rPr b="0" lang="ru-RU" sz="1600" spc="7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0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представителя(ей) </a:t>
            </a:r>
            <a:r>
              <a:rPr b="0" lang="ru-RU" sz="1600" spc="-440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0" lang="ru-RU" sz="1600" spc="-12" strike="noStrike">
                <a:solidFill>
                  <a:srgbClr val="001f5f"/>
                </a:solidFill>
                <a:latin typeface="Calibri"/>
                <a:ea typeface="DejaVu Sans"/>
              </a:rPr>
              <a:t>ребенка,</a:t>
            </a:r>
            <a:r>
              <a:rPr b="0" lang="ru-RU" sz="1600" spc="35" strike="noStrike">
                <a:solidFill>
                  <a:srgbClr val="001f5f"/>
                </a:solidFill>
                <a:latin typeface="Calibri"/>
                <a:ea typeface="DejaVu Sans"/>
              </a:rPr>
              <a:t> справку с военкомата, </a:t>
            </a:r>
            <a:r>
              <a:rPr b="0" lang="ru-RU" sz="1600" spc="-12" strike="noStrike">
                <a:solidFill>
                  <a:srgbClr val="001f5f"/>
                </a:solidFill>
                <a:latin typeface="Calibri"/>
                <a:ea typeface="DejaVu Sans"/>
              </a:rPr>
              <a:t>справку</a:t>
            </a:r>
            <a:r>
              <a:rPr b="0" lang="ru-RU" sz="1600" spc="9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0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уполномоченного</a:t>
            </a:r>
            <a:r>
              <a:rPr b="0" lang="ru-RU" sz="1600" spc="-1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0" lang="ru-RU" sz="1600" spc="-12" strike="noStrike">
                <a:solidFill>
                  <a:srgbClr val="001f5f"/>
                </a:solidFill>
                <a:latin typeface="Calibri"/>
                <a:ea typeface="DejaVu Sans"/>
              </a:rPr>
              <a:t>органа </a:t>
            </a:r>
            <a:r>
              <a:rPr b="0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и</a:t>
            </a:r>
            <a:r>
              <a:rPr b="0" lang="ru-RU" sz="1600" spc="1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0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т.д.);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438840"/>
              </a:tabLst>
            </a:pP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438120" indent="-173520">
              <a:lnSpc>
                <a:spcPct val="100000"/>
              </a:lnSpc>
              <a:buClr>
                <a:srgbClr val="001f5f"/>
              </a:buClr>
              <a:buFont typeface="Arial MT"/>
              <a:buChar char="•"/>
              <a:tabLst>
                <a:tab algn="l" pos="438840"/>
              </a:tabLst>
            </a:pPr>
            <a:r>
              <a:rPr b="1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заключение</a:t>
            </a:r>
            <a:r>
              <a:rPr b="1" lang="ru-RU" sz="1600" spc="29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психолого-медико-педагогической</a:t>
            </a:r>
            <a:r>
              <a:rPr b="1" lang="ru-RU" sz="1600" spc="49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комиссии</a:t>
            </a:r>
            <a:r>
              <a:rPr b="1" lang="ru-RU" sz="1600" spc="35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0" lang="ru-RU" sz="1600" spc="-12" strike="noStrike">
                <a:solidFill>
                  <a:srgbClr val="c00000"/>
                </a:solidFill>
                <a:latin typeface="Calibri"/>
                <a:ea typeface="DejaVu Sans"/>
              </a:rPr>
              <a:t>(при</a:t>
            </a:r>
            <a:r>
              <a:rPr b="0" lang="ru-RU" sz="1600" spc="9" strike="noStrike">
                <a:solidFill>
                  <a:srgbClr val="c00000"/>
                </a:solidFill>
                <a:latin typeface="Calibri"/>
                <a:ea typeface="DejaVu Sans"/>
              </a:rPr>
              <a:t> </a:t>
            </a:r>
            <a:r>
              <a:rPr b="0" lang="ru-RU" sz="1600" spc="-12" strike="noStrike">
                <a:solidFill>
                  <a:srgbClr val="c00000"/>
                </a:solidFill>
                <a:latin typeface="Calibri"/>
                <a:ea typeface="DejaVu Sans"/>
              </a:rPr>
              <a:t>наличии)</a:t>
            </a:r>
            <a:r>
              <a:rPr b="0" lang="ru-RU" sz="1600" spc="-12" strike="noStrike">
                <a:solidFill>
                  <a:srgbClr val="001f5f"/>
                </a:solidFill>
                <a:latin typeface="Calibri"/>
                <a:ea typeface="DejaVu Sans"/>
              </a:rPr>
              <a:t>;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438840"/>
              </a:tabLst>
            </a:pP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438120" indent="-172800">
              <a:lnSpc>
                <a:spcPct val="100000"/>
              </a:lnSpc>
              <a:buClr>
                <a:srgbClr val="001f5f"/>
              </a:buClr>
              <a:buFont typeface="Arial MT"/>
              <a:buChar char="•"/>
              <a:tabLst>
                <a:tab algn="l" pos="438840"/>
              </a:tabLst>
            </a:pPr>
            <a:r>
              <a:rPr b="1" lang="ru-RU" sz="1600" spc="-12" strike="noStrike">
                <a:solidFill>
                  <a:srgbClr val="001f5f"/>
                </a:solidFill>
                <a:latin typeface="Calibri"/>
                <a:ea typeface="DejaVu Sans"/>
              </a:rPr>
              <a:t>разрешение</a:t>
            </a:r>
            <a:r>
              <a:rPr b="1" lang="ru-RU" sz="1600" spc="41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о</a:t>
            </a:r>
            <a:r>
              <a:rPr b="1" lang="ru-RU" sz="1600" spc="7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12" strike="noStrike">
                <a:solidFill>
                  <a:srgbClr val="001f5f"/>
                </a:solidFill>
                <a:latin typeface="Calibri"/>
                <a:ea typeface="DejaVu Sans"/>
              </a:rPr>
              <a:t>приеме</a:t>
            </a:r>
            <a:r>
              <a:rPr b="1" lang="ru-RU" sz="1600" spc="26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в</a:t>
            </a:r>
            <a:r>
              <a:rPr b="1" lang="ru-RU" sz="1600" spc="9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12" strike="noStrike">
                <a:solidFill>
                  <a:srgbClr val="001f5f"/>
                </a:solidFill>
                <a:latin typeface="Calibri"/>
                <a:ea typeface="DejaVu Sans"/>
              </a:rPr>
              <a:t>первый</a:t>
            </a:r>
            <a:r>
              <a:rPr b="1" lang="ru-RU" sz="1600" spc="49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класс</a:t>
            </a:r>
            <a:r>
              <a:rPr b="1" lang="ru-RU" sz="1600" spc="21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0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образовательной</a:t>
            </a:r>
            <a:r>
              <a:rPr b="0" lang="ru-RU" sz="1600" spc="21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0" lang="ru-RU" sz="1600" spc="-12" strike="noStrike">
                <a:solidFill>
                  <a:srgbClr val="001f5f"/>
                </a:solidFill>
                <a:latin typeface="Calibri"/>
                <a:ea typeface="DejaVu Sans"/>
              </a:rPr>
              <a:t>организации</a:t>
            </a:r>
            <a:r>
              <a:rPr b="0" lang="ru-RU" sz="1600" spc="15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0" lang="ru-RU" sz="1600" spc="-12" strike="noStrike">
                <a:solidFill>
                  <a:srgbClr val="001f5f"/>
                </a:solidFill>
                <a:latin typeface="Calibri"/>
                <a:ea typeface="DejaVu Sans"/>
              </a:rPr>
              <a:t>ребенка</a:t>
            </a:r>
            <a:r>
              <a:rPr b="0" lang="ru-RU" sz="1600" spc="75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до</a:t>
            </a:r>
            <a:r>
              <a:rPr b="1" lang="ru-RU" sz="1600" spc="15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достижения</a:t>
            </a:r>
            <a:r>
              <a:rPr b="1" lang="ru-RU" sz="1600" spc="41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12" strike="noStrike">
                <a:solidFill>
                  <a:srgbClr val="001f5f"/>
                </a:solidFill>
                <a:latin typeface="Calibri"/>
                <a:ea typeface="DejaVu Sans"/>
              </a:rPr>
              <a:t>им</a:t>
            </a:r>
            <a:r>
              <a:rPr b="1" lang="ru-RU" sz="1600" spc="15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возраста</a:t>
            </a:r>
            <a:r>
              <a:rPr b="1" lang="ru-RU" sz="1600" spc="15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7" strike="noStrike">
                <a:solidFill>
                  <a:srgbClr val="c00000"/>
                </a:solidFill>
                <a:latin typeface="Calibri"/>
                <a:ea typeface="DejaVu Sans"/>
              </a:rPr>
              <a:t>шести</a:t>
            </a:r>
            <a:r>
              <a:rPr b="1" lang="ru-RU" sz="1600" spc="15" strike="noStrike">
                <a:solidFill>
                  <a:srgbClr val="c00000"/>
                </a:solidFill>
                <a:latin typeface="Calibri"/>
                <a:ea typeface="DejaVu Sans"/>
              </a:rPr>
              <a:t> </a:t>
            </a:r>
            <a:r>
              <a:rPr b="1" lang="ru-RU" sz="1600" spc="-7" strike="noStrike">
                <a:solidFill>
                  <a:srgbClr val="c00000"/>
                </a:solidFill>
                <a:latin typeface="Calibri"/>
                <a:ea typeface="DejaVu Sans"/>
              </a:rPr>
              <a:t>лет</a:t>
            </a:r>
            <a:r>
              <a:rPr b="1" lang="ru-RU" sz="1600" spc="29" strike="noStrike">
                <a:solidFill>
                  <a:srgbClr val="c00000"/>
                </a:solidFill>
                <a:latin typeface="Calibri"/>
                <a:ea typeface="DejaVu Sans"/>
              </a:rPr>
              <a:t> </a:t>
            </a:r>
            <a:r>
              <a:rPr b="1" lang="ru-RU" sz="1600" spc="-7" strike="noStrike">
                <a:solidFill>
                  <a:srgbClr val="c00000"/>
                </a:solidFill>
                <a:latin typeface="Calibri"/>
                <a:ea typeface="DejaVu Sans"/>
              </a:rPr>
              <a:t>и</a:t>
            </a:r>
            <a:r>
              <a:rPr b="1" lang="ru-RU" sz="1600" spc="21" strike="noStrike">
                <a:solidFill>
                  <a:srgbClr val="c00000"/>
                </a:solidFill>
                <a:latin typeface="Calibri"/>
                <a:ea typeface="DejaVu Sans"/>
              </a:rPr>
              <a:t> </a:t>
            </a:r>
            <a:r>
              <a:rPr b="1" lang="ru-RU" sz="1600" spc="-7" strike="noStrike">
                <a:solidFill>
                  <a:srgbClr val="c00000"/>
                </a:solidFill>
                <a:latin typeface="Calibri"/>
                <a:ea typeface="DejaVu Sans"/>
              </a:rPr>
              <a:t>шести </a:t>
            </a:r>
            <a:r>
              <a:rPr b="1" lang="ru-RU" sz="1600" spc="-446" strike="noStrike">
                <a:solidFill>
                  <a:srgbClr val="c00000"/>
                </a:solidFill>
                <a:latin typeface="Calibri"/>
                <a:ea typeface="DejaVu Sans"/>
              </a:rPr>
              <a:t> </a:t>
            </a:r>
            <a:r>
              <a:rPr b="1" lang="ru-RU" sz="1600" spc="-7" strike="noStrike">
                <a:solidFill>
                  <a:srgbClr val="001f5f"/>
                </a:solidFill>
                <a:latin typeface="Calibri"/>
                <a:ea typeface="DejaVu Sans"/>
              </a:rPr>
              <a:t>месяцев</a:t>
            </a:r>
            <a:r>
              <a:rPr b="1" lang="ru-RU" sz="1600" spc="9" strike="noStrike">
                <a:solidFill>
                  <a:srgbClr val="001f5f"/>
                </a:solidFill>
                <a:latin typeface="Calibri"/>
                <a:ea typeface="DejaVu Sans"/>
              </a:rPr>
              <a:t> </a:t>
            </a:r>
            <a:r>
              <a:rPr b="1" lang="ru-RU" sz="1600" spc="-12" strike="noStrike">
                <a:solidFill>
                  <a:srgbClr val="222a35"/>
                </a:solidFill>
                <a:latin typeface="Calibri"/>
                <a:ea typeface="DejaVu Sans"/>
              </a:rPr>
              <a:t>или</a:t>
            </a:r>
            <a:r>
              <a:rPr b="1" lang="ru-RU" sz="1600" spc="26" strike="noStrike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b="1" lang="ru-RU" sz="1600" spc="-7" strike="noStrike">
                <a:solidFill>
                  <a:srgbClr val="222a35"/>
                </a:solidFill>
                <a:latin typeface="Calibri"/>
                <a:ea typeface="DejaVu Sans"/>
              </a:rPr>
              <a:t>после</a:t>
            </a:r>
            <a:r>
              <a:rPr b="1" lang="ru-RU" sz="1600" spc="1" strike="noStrike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b="1" lang="ru-RU" sz="1600" spc="-7" strike="noStrike">
                <a:solidFill>
                  <a:srgbClr val="222a35"/>
                </a:solidFill>
                <a:latin typeface="Calibri"/>
                <a:ea typeface="DejaVu Sans"/>
              </a:rPr>
              <a:t>достижения</a:t>
            </a:r>
            <a:r>
              <a:rPr b="1" lang="ru-RU" sz="1600" spc="41" strike="noStrike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b="1" lang="ru-RU" sz="1600" spc="-12" strike="noStrike">
                <a:solidFill>
                  <a:srgbClr val="222a35"/>
                </a:solidFill>
                <a:latin typeface="Calibri"/>
                <a:ea typeface="DejaVu Sans"/>
              </a:rPr>
              <a:t>им</a:t>
            </a:r>
            <a:r>
              <a:rPr b="1" lang="ru-RU" sz="1600" spc="7" strike="noStrike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b="1" lang="ru-RU" sz="1600" spc="-7" strike="noStrike">
                <a:solidFill>
                  <a:srgbClr val="222a35"/>
                </a:solidFill>
                <a:latin typeface="Calibri"/>
                <a:ea typeface="DejaVu Sans"/>
              </a:rPr>
              <a:t>возраста</a:t>
            </a:r>
            <a:r>
              <a:rPr b="1" lang="ru-RU" sz="1600" spc="9" strike="noStrike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b="1" lang="ru-RU" sz="1600" spc="-7" strike="noStrike">
                <a:solidFill>
                  <a:srgbClr val="c00000"/>
                </a:solidFill>
                <a:latin typeface="Calibri"/>
                <a:ea typeface="DejaVu Sans"/>
              </a:rPr>
              <a:t>восьми</a:t>
            </a:r>
            <a:r>
              <a:rPr b="1" lang="ru-RU" sz="1600" spc="15" strike="noStrike">
                <a:solidFill>
                  <a:srgbClr val="c00000"/>
                </a:solidFill>
                <a:latin typeface="Calibri"/>
                <a:ea typeface="DejaVu Sans"/>
              </a:rPr>
              <a:t> </a:t>
            </a:r>
            <a:r>
              <a:rPr b="1" lang="ru-RU" sz="1600" spc="-7" strike="noStrike">
                <a:solidFill>
                  <a:srgbClr val="c00000"/>
                </a:solidFill>
                <a:latin typeface="Calibri"/>
                <a:ea typeface="DejaVu Sans"/>
              </a:rPr>
              <a:t>лет</a:t>
            </a:r>
            <a:r>
              <a:rPr b="1" lang="ru-RU" sz="1600" spc="21" strike="noStrike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b="0" i="1" lang="ru-RU" sz="1600" spc="-12" strike="noStrike">
                <a:solidFill>
                  <a:srgbClr val="222a35"/>
                </a:solidFill>
                <a:latin typeface="Calibri"/>
                <a:ea typeface="DejaVu Sans"/>
              </a:rPr>
              <a:t>(при</a:t>
            </a:r>
            <a:r>
              <a:rPr b="0" i="1" lang="ru-RU" sz="1600" spc="9" strike="noStrike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b="0" i="1" lang="ru-RU" sz="1600" spc="-7" strike="noStrike">
                <a:solidFill>
                  <a:srgbClr val="222a35"/>
                </a:solidFill>
                <a:latin typeface="Calibri"/>
                <a:ea typeface="DejaVu Sans"/>
              </a:rPr>
              <a:t>зачислении</a:t>
            </a:r>
            <a:r>
              <a:rPr b="0" i="1" lang="ru-RU" sz="1600" spc="46" strike="noStrike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b="0" i="1" lang="ru-RU" sz="1600" spc="-12" strike="noStrike">
                <a:solidFill>
                  <a:srgbClr val="222a35"/>
                </a:solidFill>
                <a:latin typeface="Calibri"/>
                <a:ea typeface="DejaVu Sans"/>
              </a:rPr>
              <a:t>ребенка</a:t>
            </a:r>
            <a:r>
              <a:rPr b="0" i="1" lang="ru-RU" sz="1600" spc="35" strike="noStrike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b="0" i="1" lang="ru-RU" sz="1600" spc="-7" strike="noStrike">
                <a:solidFill>
                  <a:srgbClr val="222a35"/>
                </a:solidFill>
                <a:latin typeface="Calibri"/>
                <a:ea typeface="DejaVu Sans"/>
              </a:rPr>
              <a:t>на</a:t>
            </a:r>
            <a:r>
              <a:rPr b="0" i="1" lang="ru-RU" sz="1600" spc="-1" strike="noStrike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b="0" i="1" lang="ru-RU" sz="1600" spc="-12" strike="noStrike">
                <a:solidFill>
                  <a:srgbClr val="222a35"/>
                </a:solidFill>
                <a:latin typeface="Calibri"/>
                <a:ea typeface="DejaVu Sans"/>
              </a:rPr>
              <a:t>обучение</a:t>
            </a:r>
            <a:r>
              <a:rPr b="0" i="1" lang="ru-RU" sz="1600" spc="35" strike="noStrike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b="0" i="1" lang="ru-RU" sz="1600" spc="-7" strike="noStrike">
                <a:solidFill>
                  <a:srgbClr val="222a35"/>
                </a:solidFill>
                <a:latin typeface="Calibri"/>
                <a:ea typeface="DejaVu Sans"/>
              </a:rPr>
              <a:t>в </a:t>
            </a:r>
            <a:r>
              <a:rPr b="0" i="1" lang="ru-RU" sz="1600" spc="-12" strike="noStrike">
                <a:solidFill>
                  <a:srgbClr val="222a35"/>
                </a:solidFill>
                <a:latin typeface="Calibri"/>
                <a:ea typeface="DejaVu Sans"/>
              </a:rPr>
              <a:t>первый</a:t>
            </a:r>
            <a:r>
              <a:rPr b="0" i="1" lang="ru-RU" sz="1600" spc="26" strike="noStrike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b="0" i="1" lang="ru-RU" sz="1600" spc="-7" strike="noStrike">
                <a:solidFill>
                  <a:srgbClr val="222a35"/>
                </a:solidFill>
                <a:latin typeface="Calibri"/>
                <a:ea typeface="DejaVu Sans"/>
              </a:rPr>
              <a:t>класс</a:t>
            </a:r>
            <a:r>
              <a:rPr b="0" i="1" lang="ru-RU" sz="1600" spc="500" strike="noStrike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b="0" i="1" lang="ru-RU" sz="1600" spc="-7" strike="noStrike">
                <a:solidFill>
                  <a:srgbClr val="222a35"/>
                </a:solidFill>
                <a:latin typeface="Calibri"/>
                <a:ea typeface="DejaVu Sans"/>
              </a:rPr>
              <a:t>до</a:t>
            </a:r>
            <a:r>
              <a:rPr b="0" i="1" lang="ru-RU" sz="1600" spc="9" strike="noStrike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b="0" i="1" lang="ru-RU" sz="1600" spc="-7" strike="noStrike">
                <a:solidFill>
                  <a:srgbClr val="222a35"/>
                </a:solidFill>
                <a:latin typeface="Calibri"/>
                <a:ea typeface="DejaVu Sans"/>
              </a:rPr>
              <a:t>достижения</a:t>
            </a:r>
            <a:r>
              <a:rPr b="0" i="1" lang="ru-RU" sz="1600" spc="29" strike="noStrike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b="0" i="1" lang="ru-RU" sz="1600" spc="-12" strike="noStrike">
                <a:solidFill>
                  <a:srgbClr val="222a35"/>
                </a:solidFill>
                <a:latin typeface="Calibri"/>
                <a:ea typeface="DejaVu Sans"/>
              </a:rPr>
              <a:t>им</a:t>
            </a:r>
            <a:r>
              <a:rPr b="0" i="1" lang="ru-RU" sz="1600" spc="15" strike="noStrike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b="0" i="1" lang="ru-RU" sz="1600" spc="-7" strike="noStrike">
                <a:solidFill>
                  <a:srgbClr val="222a35"/>
                </a:solidFill>
                <a:latin typeface="Calibri"/>
                <a:ea typeface="DejaVu Sans"/>
              </a:rPr>
              <a:t>возраста</a:t>
            </a:r>
            <a:r>
              <a:rPr b="0" i="1" lang="ru-RU" sz="1600" spc="9" strike="noStrike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b="0" i="1" lang="ru-RU" sz="1600" spc="-7" strike="noStrike">
                <a:solidFill>
                  <a:srgbClr val="222a35"/>
                </a:solidFill>
                <a:latin typeface="Calibri"/>
                <a:ea typeface="DejaVu Sans"/>
              </a:rPr>
              <a:t>шести</a:t>
            </a:r>
            <a:r>
              <a:rPr b="0" i="1" lang="ru-RU" sz="1600" spc="15" strike="noStrike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b="0" i="1" lang="ru-RU" sz="1600" spc="-7" strike="noStrike">
                <a:solidFill>
                  <a:srgbClr val="222a35"/>
                </a:solidFill>
                <a:latin typeface="Calibri"/>
                <a:ea typeface="DejaVu Sans"/>
              </a:rPr>
              <a:t>лет</a:t>
            </a:r>
            <a:r>
              <a:rPr b="0" i="1" lang="ru-RU" sz="1600" spc="21" strike="noStrike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b="0" i="1" lang="ru-RU" sz="1600" spc="-7" strike="noStrike">
                <a:solidFill>
                  <a:srgbClr val="222a35"/>
                </a:solidFill>
                <a:latin typeface="Calibri"/>
                <a:ea typeface="DejaVu Sans"/>
              </a:rPr>
              <a:t>и</a:t>
            </a:r>
            <a:r>
              <a:rPr b="0" i="1" lang="ru-RU" sz="1600" spc="15" strike="noStrike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b="0" i="1" lang="ru-RU" sz="1600" spc="-7" strike="noStrike">
                <a:solidFill>
                  <a:srgbClr val="222a35"/>
                </a:solidFill>
                <a:latin typeface="Calibri"/>
                <a:ea typeface="DejaVu Sans"/>
              </a:rPr>
              <a:t>шести</a:t>
            </a:r>
            <a:r>
              <a:rPr b="0" i="1" lang="ru-RU" sz="1600" spc="15" strike="noStrike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b="0" i="1" lang="ru-RU" sz="1600" spc="-7" strike="noStrike">
                <a:solidFill>
                  <a:srgbClr val="222a35"/>
                </a:solidFill>
                <a:latin typeface="Calibri"/>
                <a:ea typeface="DejaVu Sans"/>
              </a:rPr>
              <a:t>месяцев</a:t>
            </a:r>
            <a:r>
              <a:rPr b="0" i="1" lang="ru-RU" sz="1600" spc="9" strike="noStrike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b="0" i="1" lang="ru-RU" sz="1600" spc="-12" strike="noStrike">
                <a:solidFill>
                  <a:srgbClr val="222a35"/>
                </a:solidFill>
                <a:latin typeface="Calibri"/>
                <a:ea typeface="DejaVu Sans"/>
              </a:rPr>
              <a:t>или</a:t>
            </a:r>
            <a:r>
              <a:rPr b="0" i="1" lang="ru-RU" sz="1600" spc="26" strike="noStrike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b="0" i="1" lang="ru-RU" sz="1600" spc="-7" strike="noStrike">
                <a:solidFill>
                  <a:srgbClr val="222a35"/>
                </a:solidFill>
                <a:latin typeface="Calibri"/>
                <a:ea typeface="DejaVu Sans"/>
              </a:rPr>
              <a:t>после</a:t>
            </a:r>
            <a:r>
              <a:rPr b="0" i="1" lang="ru-RU" sz="1600" spc="1" strike="noStrike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b="0" i="1" lang="ru-RU" sz="1600" spc="-7" strike="noStrike">
                <a:solidFill>
                  <a:srgbClr val="222a35"/>
                </a:solidFill>
                <a:latin typeface="Calibri"/>
                <a:ea typeface="DejaVu Sans"/>
              </a:rPr>
              <a:t>достижения</a:t>
            </a:r>
            <a:r>
              <a:rPr b="0" i="1" lang="ru-RU" sz="1600" spc="35" strike="noStrike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b="0" i="1" lang="ru-RU" sz="1600" spc="-12" strike="noStrike">
                <a:solidFill>
                  <a:srgbClr val="222a35"/>
                </a:solidFill>
                <a:latin typeface="Calibri"/>
                <a:ea typeface="DejaVu Sans"/>
              </a:rPr>
              <a:t>им</a:t>
            </a:r>
            <a:r>
              <a:rPr b="0" i="1" lang="ru-RU" sz="1600" spc="9" strike="noStrike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b="0" i="1" lang="ru-RU" sz="1600" spc="-7" strike="noStrike">
                <a:solidFill>
                  <a:srgbClr val="222a35"/>
                </a:solidFill>
                <a:latin typeface="Calibri"/>
                <a:ea typeface="DejaVu Sans"/>
              </a:rPr>
              <a:t>возраста</a:t>
            </a:r>
            <a:r>
              <a:rPr b="0" i="1" lang="ru-RU" sz="1600" spc="9" strike="noStrike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b="0" i="1" lang="ru-RU" sz="1600" spc="-7" strike="noStrike">
                <a:solidFill>
                  <a:srgbClr val="222a35"/>
                </a:solidFill>
                <a:latin typeface="Calibri"/>
                <a:ea typeface="DejaVu Sans"/>
              </a:rPr>
              <a:t>восьми</a:t>
            </a:r>
            <a:r>
              <a:rPr b="0" i="1" lang="ru-RU" sz="1600" spc="15" strike="noStrike">
                <a:solidFill>
                  <a:srgbClr val="222a35"/>
                </a:solidFill>
                <a:latin typeface="Calibri"/>
                <a:ea typeface="DejaVu Sans"/>
              </a:rPr>
              <a:t> </a:t>
            </a:r>
            <a:r>
              <a:rPr b="0" i="1" lang="ru-RU" sz="1600" spc="7" strike="noStrike">
                <a:solidFill>
                  <a:srgbClr val="222a35"/>
                </a:solidFill>
                <a:latin typeface="Calibri"/>
                <a:ea typeface="DejaVu Sans"/>
              </a:rPr>
              <a:t>лет)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438840"/>
              </a:tabLst>
            </a:pP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algn="l" pos="438840"/>
              </a:tabLst>
            </a:pPr>
            <a:endParaRPr b="0" lang="ru-RU" sz="1200" spc="-1" strike="noStrike">
              <a:solidFill>
                <a:srgbClr val="000000"/>
              </a:solidFill>
              <a:latin typeface="Arial"/>
            </a:endParaRPr>
          </a:p>
          <a:p>
            <a:pPr marL="438120" indent="-172800">
              <a:lnSpc>
                <a:spcPct val="100000"/>
              </a:lnSpc>
              <a:buClr>
                <a:srgbClr val="c00000"/>
              </a:buClr>
              <a:buFont typeface="Arial MT"/>
              <a:buChar char="•"/>
              <a:tabLst>
                <a:tab algn="l" pos="438840"/>
              </a:tabLst>
            </a:pPr>
            <a:r>
              <a:rPr b="1" lang="ru-RU" sz="1600" spc="7" strike="noStrike">
                <a:solidFill>
                  <a:srgbClr val="c00000"/>
                </a:solidFill>
                <a:latin typeface="Calibri"/>
                <a:ea typeface="DejaVu Sans"/>
              </a:rPr>
              <a:t>Для иностранных граждан и лиц без гражданства дополнительные документы указанные в п.26.1!!!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transition spd="slow">
    <p:wipe dir="l"/>
  </p:transition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sldNum" idx="8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ru-RU" sz="1600" spc="-1" strike="noStrike">
                <a:solidFill>
                  <a:srgbClr val="8b8b8b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D2FAD69D-4BE8-4FAE-9E2C-49CF6FF0F1C7}" type="slidenum">
              <a:rPr b="0" lang="ru-RU" sz="1600" spc="-1" strike="noStrike">
                <a:solidFill>
                  <a:srgbClr val="8b8b8b"/>
                </a:solidFill>
                <a:latin typeface="Arial"/>
              </a:rPr>
              <a:t>&lt;номер&gt;</a:t>
            </a:fld>
            <a:endParaRPr b="0" lang="ru-RU" sz="16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5" name="TextBox 2"/>
          <p:cNvSpPr/>
          <p:nvPr/>
        </p:nvSpPr>
        <p:spPr>
          <a:xfrm>
            <a:off x="3834360" y="379080"/>
            <a:ext cx="4425480" cy="39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122040" rIns="122040" tIns="60840" bIns="60840" anchor="t">
            <a:spAutoFit/>
          </a:bodyPr>
          <a:p>
            <a:pPr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Срок действия временной регистрации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6" name="Прямоугольник 4"/>
          <p:cNvSpPr/>
          <p:nvPr/>
        </p:nvSpPr>
        <p:spPr>
          <a:xfrm>
            <a:off x="1295640" y="1253520"/>
            <a:ext cx="6095160" cy="669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rIns="122040" tIns="60840" bIns="60840" anchor="t">
            <a:spAutoFit/>
          </a:bodyPr>
          <a:p>
            <a:pPr algn="just"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Письмо Минпросвещения РФ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1" lang="ru-RU" sz="18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от 28.04.2022 № 03-571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7" name="TextBox 5"/>
          <p:cNvSpPr/>
          <p:nvPr/>
        </p:nvSpPr>
        <p:spPr>
          <a:xfrm>
            <a:off x="1375560" y="2487960"/>
            <a:ext cx="9685080" cy="377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rIns="122040" tIns="60840" bIns="60840" anchor="t">
            <a:spAutoFit/>
          </a:bodyPr>
          <a:p>
            <a:pPr algn="just">
              <a:lnSpc>
                <a:spcPct val="100000"/>
              </a:lnSpc>
            </a:pPr>
            <a:r>
              <a:rPr b="0" i="1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«При подаче заявления о зачислении ребенка,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i="1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проживающего на закрепленной территории, от момента подачи заявления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i="1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и до момента издания приказа о зачислении регистрация должна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i="1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i="1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быть действительна».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i="1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«Регистрация по месту жительства и регистрация по месту пребывания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i="1" lang="ru-RU" sz="2400" spc="-1" strike="noStrike">
                <a:solidFill>
                  <a:srgbClr val="000000"/>
                </a:solidFill>
                <a:latin typeface="Arial"/>
                <a:ea typeface="DejaVu Sans"/>
              </a:rPr>
              <a:t>имеют равную юридическую силу».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1637</TotalTime>
  <Application>LibreOffice/7.5.2.1$Linux_X86_64 LibreOffice_project/50$Build-1</Application>
  <AppVersion>15.0000</AppVersion>
  <Words>1140</Words>
  <Paragraphs>170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2025-03-17T06:45:18Z</dcterms:created>
  <dc:creator>User</dc:creator>
  <dc:description/>
  <dc:language>ru-RU</dc:language>
  <cp:lastModifiedBy/>
  <cp:lastPrinted>2025-03-18T05:26:41Z</cp:lastPrinted>
  <dcterms:modified xsi:type="dcterms:W3CDTF">2026-03-25T16:52:51Z</dcterms:modified>
  <cp:revision>96</cp:revision>
  <dc:subject/>
  <dc:title>Презентация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2025-01-14T00:00:00Z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2025-03-17T00:00:00Z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Microsoft® PowerPoint® 2010</vt:lpwstr>
  </property>
  <property fmtid="{D5CDD505-2E9C-101B-9397-08002B2CF9AE}" pid="7" name="Slides">
    <vt:i4>29</vt:i4>
  </property>
</Properties>
</file>