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7"/>
  </p:notesMasterIdLst>
  <p:sldIdLst>
    <p:sldId id="262" r:id="rId2"/>
    <p:sldId id="258" r:id="rId3"/>
    <p:sldId id="273" r:id="rId4"/>
    <p:sldId id="274" r:id="rId5"/>
    <p:sldId id="275" r:id="rId6"/>
    <p:sldId id="264" r:id="rId7"/>
    <p:sldId id="259" r:id="rId8"/>
    <p:sldId id="268" r:id="rId9"/>
    <p:sldId id="266" r:id="rId10"/>
    <p:sldId id="270" r:id="rId11"/>
    <p:sldId id="271" r:id="rId12"/>
    <p:sldId id="272" r:id="rId13"/>
    <p:sldId id="277" r:id="rId14"/>
    <p:sldId id="276" r:id="rId15"/>
    <p:sldId id="263" r:id="rId16"/>
  </p:sldIdLst>
  <p:sldSz cx="20104100" cy="11309350"/>
  <p:notesSz cx="20104100" cy="11309350"/>
  <p:embeddedFontLst>
    <p:embeddedFont>
      <p:font typeface="Bahnschrift SemiCondensed" panose="020B0502040204020203" pitchFamily="34" charset="0"/>
      <p:regular r:id="rId18"/>
      <p:bold r:id="rId19"/>
    </p:embeddedFont>
    <p:embeddedFont>
      <p:font typeface="Neue Machina" panose="020B0604020202020204" charset="-52"/>
      <p:regular r:id="rId20"/>
      <p:bold r:id="rId21"/>
    </p:embeddedFont>
    <p:embeddedFont>
      <p:font typeface="Calibri" panose="020F0502020204030204" pitchFamily="34" charset="0"/>
      <p:regular r:id="rId22"/>
      <p:bold r:id="rId23"/>
      <p:italic r:id="rId24"/>
      <p:boldItalic r:id="rId25"/>
    </p:embeddedFont>
    <p:embeddedFont>
      <p:font typeface="Bahnschrift SemiLight SemiConde" panose="020B0502040204020203" pitchFamily="34" charset="0"/>
      <p:regular r:id="rId26"/>
    </p:embeddedFont>
    <p:embeddedFont>
      <p:font typeface="Bahnschrift SemiBold SemiConden" panose="020B0502040204020203" pitchFamily="34" charset="0"/>
      <p:bold r:id="rId27"/>
    </p:embeddedFont>
    <p:embeddedFont>
      <p:font typeface="Druk Cyr" charset="-52"/>
      <p:regular r:id="rId28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1600"/>
    <a:srgbClr val="800000"/>
    <a:srgbClr val="CC3300"/>
    <a:srgbClr val="FF5C29"/>
    <a:srgbClr val="DDDDDD"/>
    <a:srgbClr val="5E5E5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3"/>
  </p:normalViewPr>
  <p:slideViewPr>
    <p:cSldViewPr>
      <p:cViewPr varScale="1">
        <p:scale>
          <a:sx n="45" d="100"/>
          <a:sy n="45" d="100"/>
        </p:scale>
        <p:origin x="546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958B-3B0D-4258-9775-75FB3BDE9737}" type="datetimeFigureOut">
              <a:rPr lang="ru-RU" smtClean="0"/>
              <a:t>19.04.2023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281738" y="847725"/>
            <a:ext cx="7540625" cy="42418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2009775" y="5372100"/>
            <a:ext cx="16084550" cy="5089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51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CE57F-A55E-418F-9BC7-583A75CD4D3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3672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ECE57F-A55E-418F-9BC7-583A75CD4D3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874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300118" y="3332182"/>
            <a:ext cx="803981" cy="2340158"/>
          </a:xfrm>
          <a:prstGeom prst="rect">
            <a:avLst/>
          </a:prstGeom>
        </p:spPr>
      </p:pic>
      <p:pic>
        <p:nvPicPr>
          <p:cNvPr id="17" name="bg object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56091"/>
            <a:ext cx="20014123" cy="10862064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11012607" cy="11277949"/>
          </a:xfrm>
          <a:prstGeom prst="rect">
            <a:avLst/>
          </a:prstGeom>
        </p:spPr>
      </p:pic>
      <p:pic>
        <p:nvPicPr>
          <p:cNvPr id="19" name="bg object 1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207251" y="973874"/>
            <a:ext cx="4690946" cy="2492062"/>
          </a:xfrm>
          <a:prstGeom prst="rect">
            <a:avLst/>
          </a:prstGeom>
        </p:spPr>
      </p:pic>
      <p:pic>
        <p:nvPicPr>
          <p:cNvPr id="20" name="bg 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9177458"/>
            <a:ext cx="20104099" cy="2131097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2" name="bg object 2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2476" y="831965"/>
            <a:ext cx="4690946" cy="249206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45450" y="955972"/>
            <a:ext cx="8013199" cy="16249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0" b="0" i="0">
                <a:solidFill>
                  <a:srgbClr val="524641"/>
                </a:solidFill>
                <a:latin typeface="Druk Cyr"/>
                <a:cs typeface="Druk Cy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5205" y="2601150"/>
            <a:ext cx="18093690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4/19/2023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.jpe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6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jpeg"/><Relationship Id="rId3" Type="http://schemas.openxmlformats.org/officeDocument/2006/relationships/image" Target="../media/image16.png"/><Relationship Id="rId7" Type="http://schemas.openxmlformats.org/officeDocument/2006/relationships/image" Target="../media/image29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Relationship Id="rId9" Type="http://schemas.openxmlformats.org/officeDocument/2006/relationships/image" Target="../media/image31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16.png"/><Relationship Id="rId7" Type="http://schemas.openxmlformats.org/officeDocument/2006/relationships/image" Target="../media/image3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5" Type="http://schemas.openxmlformats.org/officeDocument/2006/relationships/image" Target="../media/image38.png"/><Relationship Id="rId4" Type="http://schemas.openxmlformats.org/officeDocument/2006/relationships/image" Target="../media/image3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4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-1"/>
            <a:ext cx="20104100" cy="11309351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7050" y="967414"/>
            <a:ext cx="4690946" cy="24920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032250" y="7483475"/>
            <a:ext cx="14984567" cy="260481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 SemiCondensed" pitchFamily="34" charset="0"/>
              </a:rPr>
              <a:t>Мокеева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 SemiCondensed" pitchFamily="34" charset="0"/>
              </a:rPr>
              <a:t> </a:t>
            </a:r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 SemiCondensed" pitchFamily="34" charset="0"/>
              </a:rPr>
              <a:t>Ольга 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 SemiCondensed" pitchFamily="34" charset="0"/>
              </a:rPr>
              <a:t>Григорьевна</a:t>
            </a:r>
            <a:r>
              <a:rPr lang="ru-RU" sz="40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Bahnschrift SemiCondensed" pitchFamily="34" charset="0"/>
              </a:rPr>
              <a:t> 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– директор МБОУ «СОШ№24»          (2001-2010гг.)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Отличник </a:t>
            </a:r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народного образования 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РФ, </a:t>
            </a:r>
          </a:p>
          <a:p>
            <a:pPr marL="12700" marR="5080" algn="ctr">
              <a:lnSpc>
                <a:spcPct val="101299"/>
              </a:lnSpc>
              <a:spcBef>
                <a:spcPts val="90"/>
              </a:spcBef>
            </a:pP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Почётный </a:t>
            </a:r>
            <a:r>
              <a:rPr lang="ru-RU" sz="4000" b="1" cap="none" spc="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работник общего образования </a:t>
            </a:r>
            <a:r>
              <a:rPr lang="ru-RU" sz="4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Российской Федерации.</a:t>
            </a:r>
            <a:endParaRPr lang="ru-RU" sz="4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pic>
        <p:nvPicPr>
          <p:cNvPr id="6146" name="Picture 2" descr="C:\Users\user\Desktop\медалисты\директор 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45750" y="625475"/>
            <a:ext cx="10665249" cy="6313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063" y="10662858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81777" y="10362355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4650" y="2325125"/>
            <a:ext cx="10363200" cy="8029121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В 2004 за большие достижения в научно-практической деятельности по обучению и воспитанию учащихся школе присваивается звание Академической школы. </a:t>
            </a:r>
          </a:p>
          <a:p>
            <a:pPr algn="just"/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2004 году пришкольный участок занял 2 место в Республиканском смотре учебно-опытных участков</a:t>
            </a:r>
          </a:p>
          <a:p>
            <a:pPr algn="just"/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2005 году коллектив школы награжден Почетной грамотой Министерства образования и науки РТ за большую работу по озеленению, благоустройству и активное участие в конкурсе территорий и образовательных </a:t>
            </a:r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учреждений</a:t>
            </a:r>
            <a:endParaRPr lang="ru-RU" sz="2700" b="1" dirty="0">
              <a:solidFill>
                <a:srgbClr val="5C16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2005 году школьная столовая (заведующая </a:t>
            </a:r>
            <a:r>
              <a:rPr lang="ru-RU" sz="2700" b="1" dirty="0" err="1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Габдрахманова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Ф.А.) принимала участие в Республиканском смотре-конкурсе школьных столовых городских школ РТ, заняла 3 место.</a:t>
            </a:r>
          </a:p>
          <a:p>
            <a:pPr algn="just"/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2005 году школа принимала участие в конкурсе на «Лучший кабинет», </a:t>
            </a:r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проводимом 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Управлением образования. Среди городских и сельских школ заняли призовые места: 1 место- кабинет информатики, учитель </a:t>
            </a:r>
            <a:r>
              <a:rPr lang="ru-RU" sz="2700" b="1" dirty="0" err="1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Тимербаева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А.И.; 1 место - кабинет истории - учитель </a:t>
            </a:r>
            <a:r>
              <a:rPr lang="ru-RU" sz="2700" b="1" dirty="0" err="1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Хайдарова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А.З.; 2 место - кабинет начальных классов, учитель Костылева Н.А.</a:t>
            </a:r>
          </a:p>
          <a:p>
            <a:pPr algn="just"/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27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2005 году в школе были открыты спортивные </a:t>
            </a:r>
            <a:r>
              <a:rPr lang="ru-RU" sz="27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классы.</a:t>
            </a:r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sz="3000" b="1" dirty="0">
              <a:solidFill>
                <a:srgbClr val="5C1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1326" y="92075"/>
            <a:ext cx="3039257" cy="1981200"/>
          </a:xfrm>
          <a:prstGeom prst="rect">
            <a:avLst/>
          </a:prstGeom>
        </p:spPr>
      </p:pic>
      <p:pic>
        <p:nvPicPr>
          <p:cNvPr id="6145" name="Picture 1" descr="C:\Users\user\Desktop\медалисты\МОГ с детьми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95050" y="-27195"/>
            <a:ext cx="8640318" cy="5751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user\Desktop\фото учителей\S 9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08578" y="5253106"/>
            <a:ext cx="8626790" cy="5751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422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081776" y="10639770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3250" y="2326551"/>
            <a:ext cx="10735458" cy="835228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В 2006 году за активное участие в Республиканском конкурсе «Красивая школа – 2006» в рамках международного движения «Красивая школа» в номинации «Школа мира» награждена грамотой Министерства образования и науки РТ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	В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2006 году 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О. Г., директор СОШ № 24, была избрана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депутатом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Тургайского избирательного округа № 24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         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Альметьевска.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2007г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О. Г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награждена нагрудным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знаком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Почётный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работник общего образования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Российской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Федерации»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2007 году на базе школы, детского сада №36 и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Альметьевского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муниципального института создан муниципальный образовательный округ 21 века «Детский сад – Школа - Вуз».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2008 году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школа № 24 стала победителем Приоритетного национального проекта «Образование» (ПНПО) и была удостоена Президентского гранта.</a:t>
            </a:r>
          </a:p>
          <a:p>
            <a:pPr algn="just"/>
            <a:endParaRPr sz="3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54793" y="300107"/>
            <a:ext cx="3039257" cy="1981200"/>
          </a:xfrm>
          <a:prstGeom prst="rect">
            <a:avLst/>
          </a:prstGeom>
        </p:spPr>
      </p:pic>
      <p:pic>
        <p:nvPicPr>
          <p:cNvPr id="8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90791" y="10663652"/>
            <a:ext cx="9890985" cy="1291395"/>
          </a:xfrm>
          <a:prstGeom prst="rect">
            <a:avLst/>
          </a:prstGeom>
        </p:spPr>
      </p:pic>
      <p:pic>
        <p:nvPicPr>
          <p:cNvPr id="4099" name="Picture 3" descr="C:\Users\user\Desktop\медалисты\пнпо грамота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85650" y="1273693"/>
            <a:ext cx="7488237" cy="9359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01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8321" y="2050084"/>
            <a:ext cx="7382657" cy="739817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За эти годы почетными гостями школы стали: вице-премьер РТ </a:t>
            </a:r>
            <a:r>
              <a:rPr lang="ru-RU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З.Валеева</a:t>
            </a:r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зам. министра МЧС РТ </a:t>
            </a:r>
            <a:r>
              <a:rPr lang="ru-RU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Фенч</a:t>
            </a:r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министр МО РТ Ф.Ф. Харисов, заместители МО РТ </a:t>
            </a:r>
            <a:r>
              <a:rPr lang="ru-RU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В.Боговарова</a:t>
            </a:r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И.Г. </a:t>
            </a:r>
            <a:r>
              <a:rPr lang="ru-RU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Хадиуллин</a:t>
            </a:r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министр труда и занятости РТ Захаров Б.Ф., министр МО и Н РТ Р.Ф. </a:t>
            </a:r>
            <a:r>
              <a:rPr lang="ru-RU" sz="3200" dirty="0" err="1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Шайхелисламов</a:t>
            </a:r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, начальник отдела МО и Н РТ В.В. Медведев, представители Федерации профсоюзов РТ и многие другие.</a:t>
            </a:r>
          </a:p>
          <a:p>
            <a:pPr algn="just"/>
            <a:r>
              <a:rPr lang="ru-RU" sz="3200" dirty="0">
                <a:solidFill>
                  <a:srgbClr val="800000"/>
                </a:solidFill>
                <a:latin typeface="Times New Roman" pitchFamily="18" charset="0"/>
                <a:cs typeface="Times New Roman" pitchFamily="18" charset="0"/>
              </a:rPr>
              <a:t>Школу с целью обмена опытом посетили не только специалисты-соотечественники, но и специалисты зарубежных стран (США, Турция, Белоруссия).</a:t>
            </a:r>
            <a:endParaRPr sz="32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793" y="0"/>
            <a:ext cx="3039257" cy="1981200"/>
          </a:xfrm>
          <a:prstGeom prst="rect">
            <a:avLst/>
          </a:prstGeom>
        </p:spPr>
      </p:pic>
      <p:pic>
        <p:nvPicPr>
          <p:cNvPr id="4" name="Picture 2" descr="D:\Users\Лилия Варисовна\Desktop\фото  ацифровка\отзыв ШМ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74082" y="247098"/>
            <a:ext cx="7300477" cy="5929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Users\Лилия Варисовна\Desktop\фото  ацифровка\отзыв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99450" y="244475"/>
            <a:ext cx="6172200" cy="4425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234372">
            <a:off x="9965775" y="3745890"/>
            <a:ext cx="7840985" cy="5859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D:\Users\Лилия Варисовна\Desktop\фото  ацифровка\гости.jpg"/>
          <p:cNvPicPr>
            <a:picLocks noChangeAspect="1" noChangeArrowheads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74426" y="7082825"/>
            <a:ext cx="7052843" cy="41919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4787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326" y="1001716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68321" y="2050084"/>
            <a:ext cx="7382657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endParaRPr sz="3200" dirty="0">
              <a:solidFill>
                <a:srgbClr val="8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793" y="0"/>
            <a:ext cx="3039257" cy="1981200"/>
          </a:xfrm>
          <a:prstGeom prst="rect">
            <a:avLst/>
          </a:prstGeom>
        </p:spPr>
      </p:pic>
      <p:pic>
        <p:nvPicPr>
          <p:cNvPr id="1026" name="Picture 2" descr="C:\Users\user\Desktop\фото учителей\Уч-ля.jpg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97598" y="56598"/>
            <a:ext cx="9486900" cy="632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Users\Лилия Варисовна\Desktop\фото  ацифровка\фото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73604"/>
            <a:ext cx="9387324" cy="5785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user\Desktop\фото учителей\A 19.jpg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70850" y="5003018"/>
            <a:ext cx="9220199" cy="614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4113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object 2"/>
          <p:cNvGrpSpPr/>
          <p:nvPr/>
        </p:nvGrpSpPr>
        <p:grpSpPr>
          <a:xfrm>
            <a:off x="16841" y="794"/>
            <a:ext cx="20104100" cy="11321118"/>
            <a:chOff x="-1" y="0"/>
            <a:chExt cx="20104100" cy="11321118"/>
          </a:xfrm>
        </p:grpSpPr>
        <p:pic>
          <p:nvPicPr>
            <p:cNvPr id="8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" y="12562"/>
              <a:ext cx="20104099" cy="11308556"/>
            </a:xfrm>
            <a:prstGeom prst="rect">
              <a:avLst/>
            </a:prstGeom>
          </p:spPr>
        </p:pic>
        <p:pic>
          <p:nvPicPr>
            <p:cNvPr id="10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sp>
        <p:nvSpPr>
          <p:cNvPr id="4" name="object 4"/>
          <p:cNvSpPr txBox="1"/>
          <p:nvPr/>
        </p:nvSpPr>
        <p:spPr>
          <a:xfrm>
            <a:off x="10560033" y="5468026"/>
            <a:ext cx="7960359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lang="en-US" sz="3200" b="1" dirty="0" smtClean="0"/>
              <a:t>I</a:t>
            </a:r>
            <a:endParaRPr sz="2850" dirty="0">
              <a:solidFill>
                <a:schemeClr val="bg1"/>
              </a:solidFill>
              <a:latin typeface="Neue Machina"/>
              <a:cs typeface="Neue Machin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44797" y="3791480"/>
            <a:ext cx="154145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solidFill>
                  <a:schemeClr val="bg1"/>
                </a:solidFill>
              </a:rPr>
              <a:t>	</a:t>
            </a:r>
            <a:endParaRPr lang="ru-RU" sz="3600" dirty="0">
              <a:solidFill>
                <a:schemeClr val="bg1"/>
              </a:solidFill>
              <a:latin typeface="Bahnschrift SemiBold SemiConden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2250" y="3791480"/>
            <a:ext cx="10052050" cy="65864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01.02.2010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года принята переводом в Управление «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Татнефтегазпереработка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» ПАО «Татнефть». 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С 01.02.2010г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01.09.2019г.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работала редактором многотиражной газеты «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Газопереработчик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Татарстана» Управления «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Татнефтегазпереработка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just"/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За эти годы газета «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Газопереработчик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Татарстана» неоднократно занимала призовые места в конкурсах корпоративных СМИ ПАО «Татнефть» и Федерации профсоюзов РТ. 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2016г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за добросовестный труд 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О. Г. награждена Почётной грамотой ПАО «Татнефть».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2018г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за активную работу в профсоюзе </a:t>
            </a:r>
            <a:r>
              <a:rPr lang="ru-RU" sz="3000" b="1" dirty="0" err="1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 О. Г. награждена Почётной грамотой Федерации профсоюзов РТ.</a:t>
            </a:r>
          </a:p>
        </p:txBody>
      </p:sp>
      <p:pic>
        <p:nvPicPr>
          <p:cNvPr id="13314" name="Picture 2" descr="C:\Users\user\Desktop\медалисты\МОГ МГПЗ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78482" y="3813981"/>
            <a:ext cx="9469571" cy="6306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610647" y="777875"/>
            <a:ext cx="9935670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VI.</a:t>
            </a:r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Работа в ПАО «Татнефть»</a:t>
            </a:r>
            <a:endParaRPr lang="ru-RU" sz="60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3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74650" y="168907"/>
            <a:ext cx="3496457" cy="2154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13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-19325" y="-23536"/>
            <a:ext cx="20110449" cy="11332886"/>
            <a:chOff x="-6350" y="0"/>
            <a:chExt cx="20110449" cy="11332886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6350" y="24330"/>
              <a:ext cx="20104099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34739" y="0"/>
              <a:ext cx="8969360" cy="11308556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9061450" y="6873875"/>
            <a:ext cx="10666216" cy="34592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r"/>
            <a:r>
              <a:rPr lang="ru-RU" sz="3200" i="1" dirty="0" smtClean="0">
                <a:solidFill>
                  <a:schemeClr val="bg1"/>
                </a:solidFill>
                <a:latin typeface="Bahnschrift SemiLight SemiConde" pitchFamily="34" charset="0"/>
              </a:rPr>
              <a:t>«Самое </a:t>
            </a: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трудное в </a:t>
            </a:r>
            <a:r>
              <a:rPr lang="ru-RU" sz="3200" i="1" dirty="0" smtClean="0">
                <a:solidFill>
                  <a:schemeClr val="bg1"/>
                </a:solidFill>
                <a:latin typeface="Bahnschrift SemiLight SemiConde" pitchFamily="34" charset="0"/>
              </a:rPr>
              <a:t>учении </a:t>
            </a: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– научиться чтить учителя.</a:t>
            </a:r>
            <a: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</a:b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Но лишь чтя наставника, можешь перенять его правду.</a:t>
            </a:r>
            <a: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</a:b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И лишь перенимая правду, народ способен почитать</a:t>
            </a:r>
            <a: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</a:b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науки. Поэтому, согласно ритуалу, даже призванный</a:t>
            </a:r>
            <a: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</a:b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к государю учитель не совершает ему поклона – так</a:t>
            </a:r>
            <a: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</a:br>
            <a:r>
              <a:rPr lang="ru-RU" sz="3200" i="1" dirty="0">
                <a:solidFill>
                  <a:schemeClr val="bg1"/>
                </a:solidFill>
                <a:latin typeface="Bahnschrift SemiLight SemiConde" pitchFamily="34" charset="0"/>
              </a:rPr>
              <a:t>высоко древние чтили учителя».</a:t>
            </a:r>
            <a: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  <a:t/>
            </a:r>
            <a:br>
              <a:rPr lang="ru-RU" sz="3200" dirty="0">
                <a:solidFill>
                  <a:schemeClr val="bg1"/>
                </a:solidFill>
                <a:latin typeface="Bahnschrift SemiLight SemiConde" pitchFamily="34" charset="0"/>
              </a:rPr>
            </a:br>
            <a:r>
              <a:rPr lang="ru-RU" sz="3200" i="1" dirty="0" smtClean="0">
                <a:solidFill>
                  <a:schemeClr val="bg1"/>
                </a:solidFill>
                <a:latin typeface="Bahnschrift SemiLight SemiConde" pitchFamily="34" charset="0"/>
              </a:rPr>
              <a:t>Конфуций</a:t>
            </a:r>
            <a:endParaRPr sz="3200" spc="-5" dirty="0">
              <a:solidFill>
                <a:schemeClr val="bg1"/>
              </a:solidFill>
              <a:latin typeface="Bahnschrift SemiLight SemiConde" pitchFamily="34" charset="0"/>
            </a:endParaRPr>
          </a:p>
        </p:txBody>
      </p:sp>
      <p:pic>
        <p:nvPicPr>
          <p:cNvPr id="12290" name="Picture 2" descr="C:\Users\user\Desktop\медалисты\DSC01495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30023" y="383339"/>
            <a:ext cx="7828735" cy="5872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54672" y="385962"/>
            <a:ext cx="8806911" cy="58696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65450" y="6645275"/>
            <a:ext cx="635414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4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Григорьевна </a:t>
            </a:r>
            <a:r>
              <a:rPr lang="ru-RU" sz="4400" i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Мокеева</a:t>
            </a:r>
            <a:endParaRPr lang="ru-RU" sz="4400" i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является </a:t>
            </a:r>
            <a:r>
              <a:rPr lang="ru-RU" sz="4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нашим наставником, помощником и </a:t>
            </a:r>
            <a:r>
              <a:rPr lang="ru-RU" sz="4400" i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вдохновителем</a:t>
            </a:r>
            <a:r>
              <a:rPr lang="ru-RU" sz="4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br>
              <a:rPr lang="ru-RU" sz="4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4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54793" y="300107"/>
            <a:ext cx="3039257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560033" y="5468026"/>
            <a:ext cx="7960359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lang="en-US" sz="3200" b="1" dirty="0" smtClean="0"/>
              <a:t>I</a:t>
            </a:r>
            <a:endParaRPr sz="2850" dirty="0">
              <a:solidFill>
                <a:schemeClr val="bg1"/>
              </a:solidFill>
              <a:latin typeface="Neue Machina"/>
              <a:cs typeface="Neue Machina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50850" y="3216275"/>
            <a:ext cx="10109183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1983 году после окончания Московского Государственного педагогического института по специальности «Учитель биологии и химии»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по распределению 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была направлена учителем биологии в школу № 37 города Брежнев Республики Татарстан.</a:t>
            </a:r>
          </a:p>
          <a:p>
            <a:pPr lvl="0"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Первая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запись в Трудовой книжке молодого специалиста о поощрении появилась в феврале 1984 года – «Благодарность за подготовку и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проведение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городского семинара завучей».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 descr="C:\Users\user\Desktop\медалисты\МОГ учитель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950161" y="3216275"/>
            <a:ext cx="8982528" cy="60891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089650" y="854075"/>
            <a:ext cx="131625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Condensed" pitchFamily="34" charset="0"/>
              </a:rPr>
              <a:t>I</a:t>
            </a:r>
            <a:r>
              <a:rPr lang="ru-RU" sz="5400" b="1" i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Condensed" pitchFamily="34" charset="0"/>
              </a:rPr>
              <a:t>. Начало педагогической деятельности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10" name="object 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61853" y="320675"/>
            <a:ext cx="3306140" cy="24757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22915" y="-27195"/>
            <a:ext cx="20104099" cy="113085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560033" y="5468026"/>
            <a:ext cx="7960359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lang="en-US" sz="3200" b="1" dirty="0" smtClean="0"/>
              <a:t>I</a:t>
            </a:r>
            <a:endParaRPr sz="2850" dirty="0">
              <a:solidFill>
                <a:schemeClr val="bg1"/>
              </a:solidFill>
              <a:latin typeface="Neue Machina"/>
              <a:cs typeface="Neue Machin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0407" y="3302414"/>
            <a:ext cx="8263843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1985 году была принята учителем биологии и химии в школу № 3 города Альметьевск.</a:t>
            </a:r>
          </a:p>
          <a:p>
            <a:pPr algn="just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	С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 сентября 1991 года по 30.11.1993 года работала заместителем директора по учебно-воспитательной работе средней школы № 3.</a:t>
            </a:r>
          </a:p>
          <a:p>
            <a:pPr algn="just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	В 1993 году присвоена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1-я квалификационная категория «Учитель-методист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».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56250" y="691839"/>
            <a:ext cx="12115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Bold SemiConden" pitchFamily="34" charset="0"/>
              </a:rPr>
              <a:t>II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Bold SemiConden" pitchFamily="34" charset="0"/>
              </a:rPr>
              <a:t>. Работа в средней школе № 3 </a:t>
            </a:r>
            <a:endParaRPr lang="en-US" sz="5400" b="1" cap="none" spc="0" dirty="0" smtClean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ahnschrift SemiBold SemiConden" pitchFamily="34" charset="0"/>
            </a:endParaRP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Bold SemiConden" pitchFamily="34" charset="0"/>
              </a:rPr>
              <a:t>г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Bold SemiConden" pitchFamily="34" charset="0"/>
              </a:rPr>
              <a:t>. 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Bold SemiConden" pitchFamily="34" charset="0"/>
              </a:rPr>
              <a:t>Альметьевска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8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53" y="320675"/>
            <a:ext cx="3306140" cy="2475782"/>
          </a:xfrm>
          <a:prstGeom prst="rect">
            <a:avLst/>
          </a:prstGeom>
        </p:spPr>
      </p:pic>
      <p:sp>
        <p:nvSpPr>
          <p:cNvPr id="2" name="AutoShape 2" descr="https://mail.yandex.ru/message_part/IMG-20230418-WA0003.jpg?_uid=107105557&amp;name=IMG-20230418-WA0003.jpg&amp;hid=1.2&amp;ids=182395784908581497&amp;no_disposition=y&amp;exif_rotate=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https://mail.yandex.ru/message_part/IMG-20230418-WA0003.jpg?_uid=107105557&amp;name=IMG-20230418-WA0003.jpg&amp;hid=1.2&amp;ids=182395784908581497&amp;no_disposition=y&amp;exif_rotate=y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mail.yandex.ru/message_part/IMG-20230418-WA0003.jpg?_uid=107105557&amp;name=IMG-20230418-WA0003.jpg&amp;hid=1.2&amp;ids=182395784908581497&amp;no_disposition=y&amp;exif_rotate=y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https://mail.yandex.ru/message_part/IMG-20230418-WA0003.jpg?_uid=107105557&amp;name=IMG-20230418-WA0003.jpg&amp;hid=1.2&amp;ids=182395784908581497&amp;no_disposition=y&amp;exif_rotate=y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273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87212" y="3444875"/>
            <a:ext cx="9906000" cy="692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745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20104099" cy="11308556"/>
          </a:xfrm>
          <a:prstGeom prst="rect">
            <a:avLst/>
          </a:prstGeom>
        </p:spPr>
      </p:pic>
      <p:sp>
        <p:nvSpPr>
          <p:cNvPr id="4" name="object 4"/>
          <p:cNvSpPr txBox="1"/>
          <p:nvPr/>
        </p:nvSpPr>
        <p:spPr>
          <a:xfrm>
            <a:off x="10560033" y="5468026"/>
            <a:ext cx="7960359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lang="en-US" sz="3200" b="1" dirty="0" smtClean="0"/>
              <a:t>I</a:t>
            </a:r>
            <a:endParaRPr sz="2850" dirty="0">
              <a:solidFill>
                <a:schemeClr val="bg1"/>
              </a:solidFill>
              <a:latin typeface="Neue Machina"/>
              <a:cs typeface="Neue Machin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7051" y="3216275"/>
            <a:ext cx="9524999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01.12.1993г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– принята методистом-инспектором в Управление образования г. Альметьевска.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01.08.1994г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– переведена на должность «Специалист 1-й категории» Управления образования г. Альметьевска.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С 01.09.1995г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09.02.1997г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возглавляла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методический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кабинет Управления образования </a:t>
            </a:r>
            <a:r>
              <a:rPr lang="ru-RU" sz="3000" b="1" dirty="0" err="1" smtClean="0">
                <a:latin typeface="Times New Roman" pitchFamily="18" charset="0"/>
                <a:cs typeface="Times New Roman" pitchFamily="18" charset="0"/>
              </a:rPr>
              <a:t>г.Альметьевска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1996г. за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отличную организацию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методической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работы, высокое качество подготовки педагогических кадров была награждена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знаком 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«Отличник народного просвещения» РФ.</a:t>
            </a:r>
          </a:p>
          <a:p>
            <a:pPr algn="just"/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	В 1997г</a:t>
            </a:r>
            <a:r>
              <a:rPr lang="ru-RU" sz="3000" b="1" dirty="0">
                <a:latin typeface="Times New Roman" pitchFamily="18" charset="0"/>
                <a:cs typeface="Times New Roman" pitchFamily="18" charset="0"/>
              </a:rPr>
              <a:t>. возглавляла подготовку открытия инновационного учебного заведения – Милицейского лицея г. </a:t>
            </a:r>
            <a:r>
              <a:rPr lang="ru-RU" sz="3000" b="1" dirty="0" smtClean="0">
                <a:latin typeface="Times New Roman" pitchFamily="18" charset="0"/>
                <a:cs typeface="Times New Roman" pitchFamily="18" charset="0"/>
              </a:rPr>
              <a:t>Альметьевска.</a:t>
            </a:r>
            <a:endParaRPr lang="ru-RU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74648" y="376307"/>
            <a:ext cx="130302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III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. Работа в Управлении образования 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 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г</a:t>
            </a:r>
            <a:r>
              <a:rPr lang="ru-RU" sz="5400" b="1" cap="none" spc="0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. </a:t>
            </a:r>
            <a:r>
              <a:rPr lang="ru-RU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Альметьевск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  <p:pic>
        <p:nvPicPr>
          <p:cNvPr id="8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61853" y="320675"/>
            <a:ext cx="3306140" cy="2475782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556448" y="2684601"/>
            <a:ext cx="6248400" cy="833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773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318250" y="129830"/>
            <a:ext cx="12202142" cy="1050288"/>
          </a:xfrm>
          <a:prstGeom prst="rect">
            <a:avLst/>
          </a:prstGeom>
        </p:spPr>
        <p:txBody>
          <a:bodyPr vert="horz" wrap="square" lIns="0" tIns="125730" rIns="0" bIns="0" rtlCol="0">
            <a:spAutoFit/>
          </a:bodyPr>
          <a:lstStyle/>
          <a:p>
            <a:pPr algn="ctr"/>
            <a:r>
              <a:rPr lang="en-US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IV</a:t>
            </a:r>
            <a:r>
              <a:rPr lang="ru-RU" sz="60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. Работа в Милицейском </a:t>
            </a:r>
            <a:r>
              <a:rPr lang="ru-RU" sz="60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Bahnschrift SemiLight SemiConde" pitchFamily="34" charset="0"/>
              </a:rPr>
              <a:t>лицее</a:t>
            </a:r>
            <a:endParaRPr lang="ru-RU" sz="60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Bahnschrift SemiLight SemiConde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560033" y="5468026"/>
            <a:ext cx="7960359" cy="50398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r>
              <a:rPr lang="en-US" sz="3200" b="1" dirty="0" smtClean="0"/>
              <a:t>I</a:t>
            </a:r>
            <a:endParaRPr sz="2850" dirty="0">
              <a:latin typeface="Neue Machina"/>
              <a:cs typeface="Neue Machina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48472" y="8702675"/>
            <a:ext cx="184308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С 10.02.1997г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по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28.02.2001г.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работала заместителем начальника по учебной части Милицейского лицея.</a:t>
            </a:r>
          </a:p>
          <a:p>
            <a:pPr algn="just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	В 2000г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награждена Почётной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грамотой Администрации г.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Альметьевска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blob:https://web.whatsapp.com/1fc03f52-c795-4a8f-bf32-9b6951501e98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blob:https://web.whatsapp.com/1fc03f52-c795-4a8f-bf32-9b6951501e98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6" descr="blob:https://web.whatsapp.com/1fc03f52-c795-4a8f-bf32-9b6951501e98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8" descr="blob:https://web.whatsapp.com/1fc03f52-c795-4a8f-bf32-9b6951501e98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81" name="Picture 9" descr="C:\Users\user\Desktop\медалисты\МОГ лицей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5729" y="3035439"/>
            <a:ext cx="7158876" cy="5369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user\Desktop\медалисты\МОГ мил.лиц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27850" y="1425477"/>
            <a:ext cx="6740198" cy="4925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11564" y="221407"/>
            <a:ext cx="3306140" cy="2475782"/>
          </a:xfrm>
          <a:prstGeom prst="rect">
            <a:avLst/>
          </a:prstGeom>
        </p:spPr>
      </p:pic>
      <p:sp>
        <p:nvSpPr>
          <p:cNvPr id="9" name="AutoShape 2" descr="https://mail.yandex.ru/message_part/IMG-20230418-WA0009.jpg?_uid=107105557&amp;name=IMG-20230418-WA0009.jpg&amp;hid=1.2&amp;ids=182395784908581442&amp;no_disposition=y&amp;exif_rotate=y&amp;resize=y&amp;max_size=78x78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4" descr="https://mail.yandex.ru/message_part/IMG-20230418-WA0009.jpg?_uid=107105557&amp;name=IMG-20230418-WA0009.jpg&amp;hid=1.2&amp;ids=182395784908581442&amp;no_disposition=y&amp;exif_rotate=y&amp;resize=y&amp;max_size=78x78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https://mail.yandex.ru/message_part/IMG-20230418-WA0009.jpg?_uid=107105557&amp;name=IMG-20230418-WA0009.jpg&amp;hid=1.2&amp;ids=182395784908581442&amp;no_disposition=y&amp;exif_rotate=y&amp;resize=y&amp;max_size=78x78"/>
          <p:cNvSpPr>
            <a:spLocks noChangeAspect="1" noChangeArrowheads="1"/>
          </p:cNvSpPr>
          <p:nvPr/>
        </p:nvSpPr>
        <p:spPr bwMode="auto">
          <a:xfrm>
            <a:off x="1069975" y="769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19050" y="4144046"/>
            <a:ext cx="7119456" cy="4260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2969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1311" y="10665480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81777" y="10017160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603249" y="3018728"/>
            <a:ext cx="5562601" cy="7575407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just">
              <a:lnSpc>
                <a:spcPct val="101299"/>
              </a:lnSpc>
              <a:spcBef>
                <a:spcPts val="90"/>
              </a:spcBef>
            </a:pPr>
            <a:r>
              <a:rPr lang="en-US" sz="45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Приказом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УО </a:t>
            </a:r>
            <a:endParaRPr lang="en-US" sz="4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12700" marR="5080" algn="just">
              <a:lnSpc>
                <a:spcPct val="101299"/>
              </a:lnSpc>
              <a:spcBef>
                <a:spcPts val="90"/>
              </a:spcBef>
            </a:pP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№31К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от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21.01.2001г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 директором строящейся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школы №24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 01.03.2001 года была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назначена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Мокеева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Ольга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Григорьевна.           </a:t>
            </a:r>
          </a:p>
          <a:p>
            <a:pPr marL="12700" marR="5080" algn="just">
              <a:lnSpc>
                <a:spcPct val="101299"/>
              </a:lnSpc>
              <a:spcBef>
                <a:spcPts val="90"/>
              </a:spcBef>
            </a:pP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Она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создала коллектив педагогов, родителей и учащихся новой школы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  <a:endParaRPr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61853" y="320675"/>
            <a:ext cx="3306140" cy="2475782"/>
          </a:xfrm>
          <a:prstGeom prst="rect">
            <a:avLst/>
          </a:prstGeom>
        </p:spPr>
      </p:pic>
      <p:pic>
        <p:nvPicPr>
          <p:cNvPr id="3074" name="Picture 2" descr="C:\Users\user\Pictures\MP Navigator EX\2023_04_18\IMG_000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33243" y="1761228"/>
            <a:ext cx="13139519" cy="7575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20104099" cy="1130855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70050" y="6359525"/>
            <a:ext cx="16954927" cy="4443524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В сентябре 2000 года по инициативе генерального директора ОАО «Татнефть» </a:t>
            </a:r>
            <a:r>
              <a:rPr lang="ru-RU" sz="3200" b="1" dirty="0" err="1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Тахаутдинова</a:t>
            </a:r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Ш.Ф. было организовано строительство общеобразовательной школы в микрорайоне 3-В. В результате рациональных действий и совместных сил Заказчика- НГДУ «</a:t>
            </a:r>
            <a:r>
              <a:rPr lang="ru-RU" sz="3200" b="1" dirty="0" err="1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Альметьевнефть</a:t>
            </a:r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» и Генподрядчик - ОАО «Трест-3» </a:t>
            </a:r>
            <a:r>
              <a:rPr lang="ru-RU" sz="3200" b="1" dirty="0" err="1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г.Ульяновск</a:t>
            </a:r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строительство было завершено в июне 2001 года.</a:t>
            </a:r>
          </a:p>
          <a:p>
            <a:pPr algn="just"/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30 </a:t>
            </a:r>
            <a:r>
              <a:rPr lang="ru-RU" sz="32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июня 2001 года по адресу Шевченко,132 состоялось торжественное открытие общеобразовательной средней школы № 24. </a:t>
            </a:r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24 </a:t>
            </a:r>
            <a:r>
              <a:rPr lang="ru-RU" sz="32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августа 2001 года почетным гостем был президент РТ </a:t>
            </a:r>
            <a:r>
              <a:rPr lang="ru-RU" sz="3200" b="1" dirty="0" err="1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М.Ш.Шаймиев</a:t>
            </a:r>
            <a:r>
              <a:rPr lang="ru-RU" sz="32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. Он был восхищен оснащенностью кабинетов, соответствием школы требованиям современности</a:t>
            </a:r>
            <a:r>
              <a:rPr lang="ru-RU" sz="32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5C1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object 4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6050" y="0"/>
            <a:ext cx="3048000" cy="2073275"/>
          </a:xfrm>
          <a:prstGeom prst="rect">
            <a:avLst/>
          </a:prstGeom>
        </p:spPr>
      </p:pic>
      <p:pic>
        <p:nvPicPr>
          <p:cNvPr id="2051" name="Picture 3" descr="C:\Users\user\Desktop\медалисты\X 4.jpg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185926" y="1333776"/>
            <a:ext cx="7572375" cy="5048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user\Desktop\медалисты\МОГ Шайм  2.jpg"/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22650" y="79538"/>
            <a:ext cx="7456343" cy="6279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585450" y="99790"/>
            <a:ext cx="9518648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</a:t>
            </a:r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 Работа директором </a:t>
            </a:r>
            <a:r>
              <a:rPr lang="ru-RU" sz="48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 школе</a:t>
            </a:r>
            <a:r>
              <a:rPr lang="ru-RU" sz="48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№24</a:t>
            </a:r>
            <a:endParaRPr lang="ru-RU" sz="48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098" y="10478618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213115" y="10478619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8375650" y="310451"/>
            <a:ext cx="11381223" cy="10168168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0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МОУ </a:t>
            </a:r>
            <a:r>
              <a:rPr lang="ru-RU" sz="30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- СОШ № 24 построена в новом микрорайоне, созданном в 1996 году. Отсутствие (до 2001г.) школы в микрорайоне и социума со сложившейся системой работы подростковых клубов и СМС – всё это возлагало на школу-новостройку определенные обязательства.</a:t>
            </a:r>
          </a:p>
          <a:p>
            <a:pPr algn="just"/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Деятельность </a:t>
            </a:r>
            <a:r>
              <a:rPr lang="ru-RU" sz="30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школы началась с рождения своих традиций, поиска приоритетных направлений и конкретных форм внеклассной работы, работы с родителями. Определилась стратегия развития школы – личностно ориентированное обучение в условиях создания нового коллектива педагогов, учащихся и родителей.</a:t>
            </a:r>
          </a:p>
          <a:p>
            <a:pPr algn="just"/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	С </a:t>
            </a:r>
            <a:r>
              <a:rPr lang="ru-RU" sz="30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первых дней работы новой школы – МОУ СОШ № 24 все формы деятельности педагогического коллектива были подчинены личностному развитию ребенка, его самореализации, самоопределению, </a:t>
            </a:r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самосовершенствованию. В </a:t>
            </a:r>
            <a:r>
              <a:rPr lang="ru-RU" sz="30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школе регулярно проводились родительские лектории с приглашением психологов муниципального института, дни открытого расписания, работал консультационный пункт. Родители привлекались к дежурству на дискотеках, </a:t>
            </a:r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территории школы и микрорайона. </a:t>
            </a:r>
            <a:r>
              <a:rPr lang="ru-RU" sz="3000" b="1" dirty="0" smtClean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Ежегодно </a:t>
            </a:r>
            <a:r>
              <a:rPr lang="ru-RU" sz="3000" b="1" dirty="0">
                <a:solidFill>
                  <a:srgbClr val="5C1600"/>
                </a:solidFill>
                <a:latin typeface="Times New Roman" pitchFamily="18" charset="0"/>
                <a:cs typeface="Times New Roman" pitchFamily="18" charset="0"/>
              </a:rPr>
              <a:t>проводился конкурс на лучший рисунок, запечатленный в подъезде дома данного микрорайона. Не один подъезд был украшен детскими рисунками. </a:t>
            </a:r>
            <a:endParaRPr sz="3000" b="1" dirty="0">
              <a:solidFill>
                <a:srgbClr val="5C1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14706" y="0"/>
            <a:ext cx="3324178" cy="2057400"/>
          </a:xfrm>
          <a:prstGeom prst="rect">
            <a:avLst/>
          </a:prstGeom>
        </p:spPr>
      </p:pic>
      <p:pic>
        <p:nvPicPr>
          <p:cNvPr id="7169" name="Picture 1" descr="C:\Users\user\Desktop\медалисты\МОГ Шайм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835275"/>
            <a:ext cx="8250768" cy="6188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71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0104099" cy="11308556"/>
          </a:xfrm>
          <a:prstGeom prst="rect">
            <a:avLst/>
          </a:prstGeom>
        </p:spPr>
      </p:pic>
      <p:pic>
        <p:nvPicPr>
          <p:cNvPr id="2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4793" y="10455275"/>
            <a:ext cx="9890986" cy="12913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081777" y="10455275"/>
            <a:ext cx="9890985" cy="129139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74650" y="2280712"/>
            <a:ext cx="9067798" cy="886217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algn="just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Летом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2002 г. открылся пришкольный лагерь «Солнышко», создаются трудовые бригады.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2002 г. был создан Попечительский Совет школы.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2003 г. за педагогическое мастерство, творческий поиск, успешность обучения и воспитания Министерством образования РФ школа была отмечена дипломом «Школа года – 2003». </a:t>
            </a:r>
          </a:p>
          <a:p>
            <a:pPr algn="just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	В 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2004 за большие достижения в научно-практической деятельности по обучению и воспитанию учащихся школе присваивается звание Академической школы.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12700" marR="5080" algn="just">
              <a:lnSpc>
                <a:spcPct val="101299"/>
              </a:lnSpc>
              <a:spcBef>
                <a:spcPts val="90"/>
              </a:spcBef>
            </a:pP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object 7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54793" y="320675"/>
            <a:ext cx="3039257" cy="1981200"/>
          </a:xfrm>
          <a:prstGeom prst="rect">
            <a:avLst/>
          </a:prstGeom>
        </p:spPr>
      </p:pic>
      <p:pic>
        <p:nvPicPr>
          <p:cNvPr id="9217" name="Picture 1" descr="C:\Users\user\Desktop\медалисты\МОГ учителя+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022313" y="316672"/>
            <a:ext cx="9249938" cy="685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user\Desktop\медалисты\8.jpg"/>
          <p:cNvPicPr>
            <a:picLocks noChangeAspect="1" noChangeArrowheads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46744" y="5689341"/>
            <a:ext cx="8601075" cy="5734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2717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517</TotalTime>
  <Words>99</Words>
  <Application>Microsoft Office PowerPoint</Application>
  <PresentationFormat>Произвольный</PresentationFormat>
  <Paragraphs>63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Bahnschrift SemiCondensed</vt:lpstr>
      <vt:lpstr>Neue Machina</vt:lpstr>
      <vt:lpstr>Calibri</vt:lpstr>
      <vt:lpstr>Bahnschrift SemiLight SemiConde</vt:lpstr>
      <vt:lpstr>Bahnschrift SemiBold SemiConden</vt:lpstr>
      <vt:lpstr>Times New Roman</vt:lpstr>
      <vt:lpstr>Druk Cyr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IV. Работа в Милицейском лицее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«Самое трудное в учении – научиться чтить учителя. Но лишь чтя наставника, можешь перенять его правду. И лишь перенимая правду, народ способен почитать науки. Поэтому, согласно ритуалу, даже призванный к государю учитель не совершает ему поклона – так высоко древние чтили учителя». Конфуций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user</dc:creator>
  <cp:lastModifiedBy>User1</cp:lastModifiedBy>
  <cp:revision>40</cp:revision>
  <dcterms:created xsi:type="dcterms:W3CDTF">2023-01-13T17:17:54Z</dcterms:created>
  <dcterms:modified xsi:type="dcterms:W3CDTF">2023-04-19T16:14:29Z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2023-01-13T00:00:00Z</vt:filetime>
  </property>
  <property fmtid="{D5CDD505-2E9C-101B-9397-08002B2CF9AE}" pid="3" name="Creator">
    <vt:lpwstr>Adobe Illustrator 26.4 (Macintosh)</vt:lpwstr>
  </property>
  <property fmtid="{D5CDD505-2E9C-101B-9397-08002B2CF9AE}" pid="4" name="LastSaved">
    <vt:filetime>2023-01-13T00:00:00Z</vt:filetime>
  </property>
</Properties>
</file>