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6" r:id="rId4"/>
    <p:sldId id="281" r:id="rId5"/>
    <p:sldId id="282" r:id="rId6"/>
    <p:sldId id="265" r:id="rId7"/>
    <p:sldId id="280" r:id="rId8"/>
    <p:sldId id="267" r:id="rId9"/>
    <p:sldId id="279" r:id="rId10"/>
    <p:sldId id="266" r:id="rId11"/>
    <p:sldId id="283" r:id="rId12"/>
    <p:sldId id="268" r:id="rId13"/>
    <p:sldId id="269" r:id="rId14"/>
    <p:sldId id="284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3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55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2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406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95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24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21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44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93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39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CD253-949F-417D-8741-04A86A6BFB1D}" type="datetimeFigureOut">
              <a:rPr lang="ru-RU" smtClean="0"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447E4-35B4-45E4-99A4-9822ED46A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70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E%D1%81%D1%81%D0%B8%D0%B9%D1%81%D0%BA%D0%B8%D0%B9_%D0%B8%D0%BD%D0%B4%D0%B5%D0%BA%D1%81_%D0%BD%D0%B0%D1%83%D1%87%D0%BD%D0%BE%D0%B3%D0%BE_%D1%86%D0%B8%D1%82%D0%B8%D1%80%D0%BE%D0%B2%D0%B0%D0%BD%D0%B8%D1%8F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2;&#1077;&#1090;&#1086;&#1076;&#1080;&#1095;&#1077;&#1089;&#1082;&#1080;&#1077;%20&#1088;&#1077;&#1082;&#1086;&#1084;&#1077;&#1085;&#1076;&#1072;&#1094;&#1080;&#1080;.doc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1254" y="850590"/>
            <a:ext cx="9144000" cy="23876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Использование </a:t>
            </a:r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интернет ресурсов при подготовке к аттестации педагогических работников</a:t>
            </a:r>
            <a:endParaRPr lang="ru-RU" sz="40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42997" y="4776691"/>
            <a:ext cx="3885063" cy="165576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Мулеева</a:t>
            </a:r>
            <a:r>
              <a:rPr lang="ru-RU" dirty="0" smtClean="0"/>
              <a:t> Анастасия Юрьевна,</a:t>
            </a:r>
          </a:p>
          <a:p>
            <a:r>
              <a:rPr lang="ru-RU" dirty="0" smtClean="0"/>
              <a:t>зам. директора по информатизации образования,</a:t>
            </a:r>
          </a:p>
          <a:p>
            <a:r>
              <a:rPr lang="ru-RU" dirty="0" smtClean="0"/>
              <a:t>учитель </a:t>
            </a:r>
            <a:r>
              <a:rPr lang="ru-RU" dirty="0" smtClean="0"/>
              <a:t>высшей квалификационной </a:t>
            </a:r>
            <a:r>
              <a:rPr lang="ru-RU" dirty="0" smtClean="0"/>
              <a:t>категории</a:t>
            </a:r>
          </a:p>
          <a:p>
            <a:r>
              <a:rPr lang="ru-RU" dirty="0" smtClean="0"/>
              <a:t>МБОО «Лицей №2 города Буинска РТ»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424" y="3513821"/>
            <a:ext cx="6387152" cy="2918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4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28" t="9991" r="14993" b="29445"/>
          <a:stretch/>
        </p:blipFill>
        <p:spPr>
          <a:xfrm>
            <a:off x="334851" y="141669"/>
            <a:ext cx="7637172" cy="3259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9779" t="20906" r="31226" b="26629"/>
          <a:stretch/>
        </p:blipFill>
        <p:spPr>
          <a:xfrm>
            <a:off x="2189408" y="2163096"/>
            <a:ext cx="8917129" cy="43793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2245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19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05" y="532398"/>
            <a:ext cx="9096777" cy="60497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2245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79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https://elibrary.ru/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953815" y="3546114"/>
            <a:ext cx="3148320" cy="3148320"/>
          </a:xfrm>
        </p:spPr>
      </p:pic>
      <p:sp>
        <p:nvSpPr>
          <p:cNvPr id="5" name="Прямоугольник 4"/>
          <p:cNvSpPr/>
          <p:nvPr/>
        </p:nvSpPr>
        <p:spPr>
          <a:xfrm>
            <a:off x="536811" y="1554655"/>
            <a:ext cx="7406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eLIBRARY.ru</a:t>
            </a:r>
            <a:r>
              <a:rPr lang="en-US" dirty="0"/>
              <a:t> </a:t>
            </a:r>
            <a:r>
              <a:rPr lang="ru-RU" dirty="0" smtClean="0"/>
              <a:t>-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российская научная электронная библиотека, интегрированная с </a:t>
            </a:r>
            <a:r>
              <a:rPr lang="ru-RU" b="0" i="0" u="none" strike="noStrike" dirty="0" smtClean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Российский индекс научного цитирования"/>
              </a:rPr>
              <a:t>Российским индексом научного цитирования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(РИНЦ).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277" y="2758817"/>
            <a:ext cx="98081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Научная электронная библиотека eLIBRARY.RU представляет крупнейшую в России полнотекстовую базу данных научных журналов от ведущих российских академических, университетских, отраслевых и коммерческих издателей. Всего на платформе eLIBRARY.RU сейчас размещено более 3900 российских изданий, из которых 1100 доступно по подписке.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-1588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34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Что такое ISBN?</a:t>
            </a:r>
          </a:p>
          <a:p>
            <a:r>
              <a:rPr lang="ru-RU" dirty="0"/>
              <a:t>Международный стандартный книжный номер (англ. </a:t>
            </a: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Standard</a:t>
            </a:r>
            <a:r>
              <a:rPr lang="ru-RU" dirty="0"/>
              <a:t> </a:t>
            </a:r>
            <a:r>
              <a:rPr lang="ru-RU" dirty="0" err="1"/>
              <a:t>Book</a:t>
            </a:r>
            <a:r>
              <a:rPr lang="ru-RU" dirty="0"/>
              <a:t> </a:t>
            </a:r>
            <a:r>
              <a:rPr lang="ru-RU" dirty="0" err="1"/>
              <a:t>Number</a:t>
            </a:r>
            <a:r>
              <a:rPr lang="ru-RU" dirty="0"/>
              <a:t>, сокращённо — англ. ISBN) — уникальный номер книжного издания, необходимый для распространения книги в торговых сетях и автоматизации работы с изданием. Существует также подобный стандарт ISSN (</a:t>
            </a: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Standard</a:t>
            </a:r>
            <a:r>
              <a:rPr lang="ru-RU" dirty="0"/>
              <a:t> </a:t>
            </a:r>
            <a:r>
              <a:rPr lang="ru-RU" dirty="0" err="1"/>
              <a:t>Serial</a:t>
            </a:r>
            <a:r>
              <a:rPr lang="ru-RU" dirty="0"/>
              <a:t> </a:t>
            </a:r>
            <a:r>
              <a:rPr lang="ru-RU" dirty="0" err="1"/>
              <a:t>Number</a:t>
            </a:r>
            <a:r>
              <a:rPr lang="ru-RU" dirty="0"/>
              <a:t>) для периодических изданий.</a:t>
            </a:r>
          </a:p>
          <a:p>
            <a:r>
              <a:rPr lang="ru-RU" b="1" dirty="0"/>
              <a:t>Что такое ISSN?</a:t>
            </a:r>
          </a:p>
          <a:p>
            <a:r>
              <a:rPr lang="ru-RU" dirty="0"/>
              <a:t>Международный стандартный серийный номер (англ. </a:t>
            </a: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Standard</a:t>
            </a:r>
            <a:r>
              <a:rPr lang="ru-RU" dirty="0"/>
              <a:t> </a:t>
            </a:r>
            <a:r>
              <a:rPr lang="ru-RU" dirty="0" err="1"/>
              <a:t>Serial</a:t>
            </a:r>
            <a:r>
              <a:rPr lang="ru-RU" dirty="0"/>
              <a:t> </a:t>
            </a:r>
            <a:r>
              <a:rPr lang="ru-RU" dirty="0" err="1"/>
              <a:t>Number</a:t>
            </a:r>
            <a:r>
              <a:rPr lang="ru-RU" dirty="0"/>
              <a:t> — ISSN) — уникальный номер, позволяющий идентифицировать любое периодическое издание независимо от того, где оно издано, на каком языке, на каком носителе. Состоит из 8 цифр. Восьмая цифра — контрольное число, рассчитываемое по предыдущим 7 и модулю 11. Для </a:t>
            </a:r>
            <a:r>
              <a:rPr lang="ru-RU" dirty="0" err="1"/>
              <a:t>транслитерирования</a:t>
            </a:r>
            <a:r>
              <a:rPr lang="ru-RU" dirty="0"/>
              <a:t> кириллических букв в латинские используется международный стандарт ISO 9 1995 года.</a:t>
            </a:r>
          </a:p>
          <a:p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2666" y="-3155997"/>
            <a:ext cx="105156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33454" y="95534"/>
            <a:ext cx="56180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NeueRegular"/>
              </a:rPr>
              <a:t>ISBN И ISSN. В ЧЕМ РАЗНИЦА?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066" y="17202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1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49" y="506793"/>
            <a:ext cx="9000968" cy="59068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-1588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1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2109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959" y="5152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МЕТОДИЧЕСКИЕ РЕКОМЕНДАЦИИ </a:t>
            </a:r>
            <a:br>
              <a:rPr lang="ru-RU" sz="3200" b="1" dirty="0"/>
            </a:br>
            <a:r>
              <a:rPr lang="ru-RU" sz="3200" b="1" dirty="0"/>
              <a:t>ПО СОЗДАНИЮ И РАЗВИТИЮ САЙТОВ И (ИЛИ) СТРАНИЦ САЙТОВ ПЕДАГОГИЧЕСКИХ РАБОТНИКОВ В СЕТИ «ИНТЕРНЕТ»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7" r="3505" b="37197"/>
          <a:stretch/>
        </p:blipFill>
        <p:spPr>
          <a:xfrm>
            <a:off x="7933387" y="5999746"/>
            <a:ext cx="4121239" cy="858254"/>
          </a:xfrm>
        </p:spPr>
      </p:pic>
      <p:sp>
        <p:nvSpPr>
          <p:cNvPr id="5" name="TextBox 4"/>
          <p:cNvSpPr txBox="1"/>
          <p:nvPr/>
        </p:nvSpPr>
        <p:spPr>
          <a:xfrm>
            <a:off x="701967" y="2160250"/>
            <a:ext cx="1117158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К</a:t>
            </a:r>
            <a:r>
              <a:rPr lang="ru-RU" sz="2000" dirty="0" smtClean="0"/>
              <a:t>омиссия </a:t>
            </a:r>
            <a:r>
              <a:rPr lang="ru-RU" sz="2000" dirty="0"/>
              <a:t>Совета Федерации по развитию информационного </a:t>
            </a:r>
            <a:r>
              <a:rPr lang="ru-RU" sz="2000" dirty="0" smtClean="0"/>
              <a:t>общества 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Рекомендации парламентских слушании </a:t>
            </a:r>
            <a:r>
              <a:rPr lang="ru-RU" sz="2000" dirty="0"/>
              <a:t>«Актуальные вопросы обеспечения безопасности и развития детей в информационном пространстве</a:t>
            </a:r>
            <a:r>
              <a:rPr lang="ru-RU" sz="2000" dirty="0" smtClean="0"/>
              <a:t>» прошедшая </a:t>
            </a:r>
            <a:r>
              <a:rPr lang="ru-RU" sz="2000" dirty="0"/>
              <a:t>в Совете Федерации 17 апреля 2017 года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</a:t>
            </a:r>
            <a:r>
              <a:rPr lang="ru-RU" sz="2000" dirty="0" smtClean="0"/>
              <a:t>добрены </a:t>
            </a:r>
            <a:r>
              <a:rPr lang="ru-RU" sz="2000" dirty="0"/>
              <a:t>и рекомендованы Министерством просвещения Российской </a:t>
            </a:r>
            <a:r>
              <a:rPr lang="ru-RU" sz="2000" dirty="0" smtClean="0"/>
              <a:t>Федерации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Адресованы </a:t>
            </a:r>
            <a:r>
              <a:rPr lang="ru-RU" sz="2000" dirty="0"/>
              <a:t>педагогическим работникам общеобразовательных организаций и профессиональных образовательных </a:t>
            </a:r>
            <a:r>
              <a:rPr lang="ru-RU" sz="2000" dirty="0" smtClean="0"/>
              <a:t>организаций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Приказ </a:t>
            </a:r>
            <a:r>
              <a:rPr lang="ru-RU" sz="2000" dirty="0"/>
              <a:t>Минтруда России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от «18» октября 2013 г. № 544н (далее – профессиональный стандарт).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29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Единый </a:t>
            </a:r>
            <a:r>
              <a:rPr lang="ru-RU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урок.рф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9382"/>
            <a:ext cx="10806993" cy="48071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На сайте Экспертного совета по информатизации системы образования и воспитания при Временной комиссии Совета Федерации по развитию информационного общества педагогические работники образовательных организаций могут:</a:t>
            </a:r>
          </a:p>
          <a:p>
            <a:pPr lvl="0"/>
            <a:r>
              <a:rPr lang="ru-RU" dirty="0"/>
              <a:t>Пройти бесплатно программу повышения квалификации «Создание и развитие сайтов и (или) страниц сайтов педагогических работников в сети «Интернет»», разработанную на основе данных методических рекомендаций;</a:t>
            </a:r>
          </a:p>
          <a:p>
            <a:pPr lvl="0"/>
            <a:r>
              <a:rPr lang="ru-RU" dirty="0"/>
              <a:t>Пройти мониторинг сайта и (или) страницы сайта в соответствии с критериями и положениями данных методических рекомендаций;</a:t>
            </a:r>
          </a:p>
          <a:p>
            <a:pPr lvl="0"/>
            <a:r>
              <a:rPr lang="ru-RU" dirty="0"/>
              <a:t>Включить сайт и (или) страницу сайта в Электронную библиотеку образования (ЭБО).</a:t>
            </a:r>
          </a:p>
          <a:p>
            <a:r>
              <a:rPr lang="ru-RU" dirty="0"/>
              <a:t>Педагогические работники могут также выдвигать свои сайты и (или) страницы сайта на Национальную премию за заслуги компаний и организаций в сфере информационного контента для детей, подростков и молодежи «Премия </a:t>
            </a:r>
            <a:r>
              <a:rPr lang="ru-RU" dirty="0" err="1"/>
              <a:t>Сетевичок</a:t>
            </a:r>
            <a:r>
              <a:rPr lang="ru-RU" dirty="0"/>
              <a:t>», организованную Временной комиссией Совета Федерации по развитию информационного общества и включенную в план мероприятий по реализации Концепции информационной безопасности детей на 2018-2020 годы.</a:t>
            </a:r>
          </a:p>
          <a:p>
            <a:pPr marL="0" indent="0">
              <a:buNone/>
            </a:pPr>
            <a:r>
              <a:rPr lang="ru-RU" dirty="0"/>
              <a:t>Вышеуказанные мероприятия для педагогических работников носят некоммерческий характер и предполагают получение электронных документов бесплатно.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7" r="3505" b="37197"/>
          <a:stretch/>
        </p:blipFill>
        <p:spPr>
          <a:xfrm>
            <a:off x="1270396" y="5856569"/>
            <a:ext cx="4121239" cy="858254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8447964" y="5898592"/>
            <a:ext cx="3357350" cy="8171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hlinkClick r:id="rId3" action="ppaction://hlinkfile"/>
              </a:rPr>
              <a:t>МЕТОДИЧЕСКИЕ РЕКОМЕНДАЦИИ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-11442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6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5" y="16410"/>
            <a:ext cx="9775065" cy="6841590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2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49" t="40741" r="42733" b="5984"/>
          <a:stretch/>
        </p:blipFill>
        <p:spPr>
          <a:xfrm>
            <a:off x="244698" y="1906074"/>
            <a:ext cx="6279739" cy="3554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119" t="18870" r="33107" b="5839"/>
          <a:stretch/>
        </p:blipFill>
        <p:spPr>
          <a:xfrm>
            <a:off x="5961845" y="506792"/>
            <a:ext cx="4553755" cy="6066699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11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https://egrul.nalog.ru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47" t="16857" r="27861" b="6558"/>
          <a:stretch/>
        </p:blipFill>
        <p:spPr>
          <a:xfrm>
            <a:off x="264016" y="1690687"/>
            <a:ext cx="7881871" cy="491910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663" y="1027904"/>
            <a:ext cx="4208137" cy="13255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32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0"/>
            <a:ext cx="1676400" cy="73342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098" t="15801" r="6164" b="39524"/>
          <a:stretch/>
        </p:blipFill>
        <p:spPr>
          <a:xfrm>
            <a:off x="323046" y="1525854"/>
            <a:ext cx="11545908" cy="326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4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691" t="10058" r="12220" b="38424"/>
          <a:stretch/>
        </p:blipFill>
        <p:spPr>
          <a:xfrm>
            <a:off x="450761" y="181164"/>
            <a:ext cx="8822028" cy="32309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661" t="44388" r="12617" b="5611"/>
          <a:stretch/>
        </p:blipFill>
        <p:spPr>
          <a:xfrm>
            <a:off x="2933308" y="3173738"/>
            <a:ext cx="8435277" cy="31315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385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60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3583"/>
            <a:ext cx="1676400" cy="73342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272" t="9284" r="2542" b="6055"/>
          <a:stretch/>
        </p:blipFill>
        <p:spPr>
          <a:xfrm>
            <a:off x="450761" y="90153"/>
            <a:ext cx="7881870" cy="40697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4451" r="26923" b="11275"/>
          <a:stretch/>
        </p:blipFill>
        <p:spPr>
          <a:xfrm>
            <a:off x="4993760" y="2125015"/>
            <a:ext cx="6888073" cy="446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14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494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BebasNeueRegular</vt:lpstr>
      <vt:lpstr>Calibri</vt:lpstr>
      <vt:lpstr>Calibri Light</vt:lpstr>
      <vt:lpstr>Tahoma</vt:lpstr>
      <vt:lpstr>Тема Office</vt:lpstr>
      <vt:lpstr>Использование интернет ресурсов при подготовке к аттестации педагогических работников</vt:lpstr>
      <vt:lpstr>МЕТОДИЧЕСКИЕ РЕКОМЕНДАЦИИ  ПО СОЗДАНИЮ И РАЗВИТИЮ САЙТОВ И (ИЛИ) СТРАНИЦ САЙТОВ ПЕДАГОГИЧЕСКИХ РАБОТНИКОВ В СЕТИ «ИНТЕРНЕТ»</vt:lpstr>
      <vt:lpstr>Единый урок.рф</vt:lpstr>
      <vt:lpstr>Презентация PowerPoint</vt:lpstr>
      <vt:lpstr>Презентация PowerPoint</vt:lpstr>
      <vt:lpstr>https://egrul.nalog.ru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https://elibrary.ru/</vt:lpstr>
      <vt:lpstr>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интернет ресурсов при подготовке к аттестации педагогических работников</dc:title>
  <dc:creator>Руслан</dc:creator>
  <cp:lastModifiedBy>Руслан</cp:lastModifiedBy>
  <cp:revision>42</cp:revision>
  <dcterms:created xsi:type="dcterms:W3CDTF">2019-09-13T05:22:05Z</dcterms:created>
  <dcterms:modified xsi:type="dcterms:W3CDTF">2019-09-29T16:36:35Z</dcterms:modified>
</cp:coreProperties>
</file>