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4" r:id="rId3"/>
    <p:sldId id="265" r:id="rId4"/>
    <p:sldId id="280" r:id="rId5"/>
    <p:sldId id="281" r:id="rId6"/>
    <p:sldId id="271" r:id="rId7"/>
    <p:sldId id="273" r:id="rId8"/>
    <p:sldId id="284" r:id="rId9"/>
    <p:sldId id="276" r:id="rId10"/>
    <p:sldId id="275" r:id="rId11"/>
    <p:sldId id="277" r:id="rId12"/>
    <p:sldId id="266" r:id="rId13"/>
    <p:sldId id="274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0099"/>
    <a:srgbClr val="FFCCFF"/>
    <a:srgbClr val="170CA4"/>
    <a:srgbClr val="660033"/>
    <a:srgbClr val="007434"/>
    <a:srgbClr val="990000"/>
    <a:srgbClr val="33CC33"/>
    <a:srgbClr val="FF0066"/>
    <a:srgbClr val="004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первая категория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rgbClr val="660033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2014-2015гг</c:v>
                </c:pt>
                <c:pt idx="1">
                  <c:v>2015-2016гг</c:v>
                </c:pt>
                <c:pt idx="2">
                  <c:v>2016-2017гг</c:v>
                </c:pt>
                <c:pt idx="3">
                  <c:v>2017-2018гг</c:v>
                </c:pt>
                <c:pt idx="4">
                  <c:v>2018-2019гг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8</c:v>
                </c:pt>
                <c:pt idx="2">
                  <c:v>11</c:v>
                </c:pt>
                <c:pt idx="3">
                  <c:v>11</c:v>
                </c:pt>
                <c:pt idx="4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высшая категория</c:v>
                </c:pt>
              </c:strCache>
            </c:strRef>
          </c:tx>
          <c:spPr>
            <a:solidFill>
              <a:srgbClr val="33CC33"/>
            </a:solidFill>
          </c:spPr>
          <c:invertIfNegative val="0"/>
          <c:dLbls>
            <c:spPr>
              <a:solidFill>
                <a:srgbClr val="33CC33"/>
              </a:solidFill>
            </c:spPr>
            <c:txPr>
              <a:bodyPr/>
              <a:lstStyle/>
              <a:p>
                <a:pPr>
                  <a:defRPr b="1">
                    <a:solidFill>
                      <a:srgbClr val="660033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2014-2015гг</c:v>
                </c:pt>
                <c:pt idx="1">
                  <c:v>2015-2016гг</c:v>
                </c:pt>
                <c:pt idx="2">
                  <c:v>2016-2017гг</c:v>
                </c:pt>
                <c:pt idx="3">
                  <c:v>2017-2018гг</c:v>
                </c:pt>
                <c:pt idx="4">
                  <c:v>2018-2019гг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3913728"/>
        <c:axId val="83919616"/>
      </c:barChart>
      <c:catAx>
        <c:axId val="839137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660033"/>
                </a:solidFill>
              </a:defRPr>
            </a:pPr>
            <a:endParaRPr lang="ru-RU"/>
          </a:p>
        </c:txPr>
        <c:crossAx val="83919616"/>
        <c:crosses val="autoZero"/>
        <c:auto val="1"/>
        <c:lblAlgn val="ctr"/>
        <c:lblOffset val="100"/>
        <c:noMultiLvlLbl val="0"/>
      </c:catAx>
      <c:valAx>
        <c:axId val="839196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rgbClr val="660033"/>
                </a:solidFill>
              </a:defRPr>
            </a:pPr>
            <a:endParaRPr lang="ru-RU"/>
          </a:p>
        </c:txPr>
        <c:crossAx val="8391372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b="1">
                <a:solidFill>
                  <a:srgbClr val="660033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>
                <a:solidFill>
                  <a:srgbClr val="660033"/>
                </a:solidFill>
              </a:defRPr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12" Type="http://schemas.microsoft.com/office/2007/relationships/hdphoto" Target="../media/hdphoto2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1.wdp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5" Type="http://schemas.openxmlformats.org/officeDocument/2006/relationships/image" Target="../media/image3.png"/><Relationship Id="rId10" Type="http://schemas.microsoft.com/office/2007/relationships/hdphoto" Target="../media/hdphoto23.wdp"/><Relationship Id="rId4" Type="http://schemas.microsoft.com/office/2007/relationships/hdphoto" Target="../media/hdphoto20.wdp"/><Relationship Id="rId9" Type="http://schemas.openxmlformats.org/officeDocument/2006/relationships/image" Target="../media/image30.jpeg"/><Relationship Id="rId14" Type="http://schemas.microsoft.com/office/2007/relationships/hdphoto" Target="../media/hdphoto2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5" Type="http://schemas.openxmlformats.org/officeDocument/2006/relationships/image" Target="../media/image34.png"/><Relationship Id="rId4" Type="http://schemas.microsoft.com/office/2007/relationships/hdphoto" Target="../media/hdphoto2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36.jpeg"/><Relationship Id="rId4" Type="http://schemas.microsoft.com/office/2007/relationships/hdphoto" Target="../media/hdphoto2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1.wdp"/><Relationship Id="rId5" Type="http://schemas.openxmlformats.org/officeDocument/2006/relationships/image" Target="../media/image38.jpeg"/><Relationship Id="rId4" Type="http://schemas.microsoft.com/office/2007/relationships/hdphoto" Target="../media/hdphoto30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microsoft.com/office/2007/relationships/hdphoto" Target="../media/hdphoto3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11.jpeg"/><Relationship Id="rId15" Type="http://schemas.microsoft.com/office/2007/relationships/hdphoto" Target="../media/hdphoto9.wdp"/><Relationship Id="rId10" Type="http://schemas.openxmlformats.org/officeDocument/2006/relationships/image" Target="../media/image14.png"/><Relationship Id="rId4" Type="http://schemas.microsoft.com/office/2007/relationships/hdphoto" Target="../media/hdphoto4.wdp"/><Relationship Id="rId9" Type="http://schemas.openxmlformats.org/officeDocument/2006/relationships/image" Target="../media/image13.jpe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3.pn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12" Type="http://schemas.microsoft.com/office/2007/relationships/hdphoto" Target="../media/hdphoto1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21.jpeg"/><Relationship Id="rId5" Type="http://schemas.openxmlformats.org/officeDocument/2006/relationships/image" Target="../media/image18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3.png"/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12" Type="http://schemas.microsoft.com/office/2007/relationships/hdphoto" Target="../media/hdphoto19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26.jpeg"/><Relationship Id="rId5" Type="http://schemas.openxmlformats.org/officeDocument/2006/relationships/image" Target="../media/image23.jpe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04392" y="68431"/>
            <a:ext cx="5991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 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«Детский </a:t>
            </a: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</a:t>
            </a: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«</a:t>
            </a:r>
            <a:r>
              <a:rPr lang="ru-RU" alt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АБВГДЕЙКа</a:t>
            </a: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Буинска </a:t>
            </a:r>
            <a:r>
              <a:rPr lang="ru-RU" alt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Буинского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Республики Татарстан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40152" y="5077633"/>
            <a:ext cx="30243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</a:p>
          <a:p>
            <a:pPr>
              <a:spcBef>
                <a:spcPct val="0"/>
              </a:spcBef>
            </a:pP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АБВГДЕЙКа</a:t>
            </a: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spcBef>
                <a:spcPct val="0"/>
              </a:spcBef>
            </a:pPr>
            <a:r>
              <a:rPr lang="ru-RU" alt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Абидулина</a:t>
            </a:r>
            <a:r>
              <a:rPr lang="ru-RU" alt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Р.М.</a:t>
            </a:r>
            <a:endParaRPr lang="ru-RU" alt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988840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Инновационная деятельность как один из факторов повышения профессиональной компетентности педагога ДОУ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F:\АБВГДЕЙКа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000"/>
          <a:stretch>
            <a:fillRect/>
          </a:stretch>
        </p:blipFill>
        <p:spPr bwMode="auto">
          <a:xfrm>
            <a:off x="0" y="7937"/>
            <a:ext cx="1244196" cy="1086792"/>
          </a:xfrm>
          <a:prstGeom prst="rect">
            <a:avLst/>
          </a:prstGeom>
          <a:noFill/>
          <a:ln w="1270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1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7616" y="-84876"/>
            <a:ext cx="7368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Призеры муниципального этапа конкурса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профессионального </a:t>
            </a:r>
            <a:r>
              <a:rPr lang="ru-RU" sz="2400" b="1" dirty="0">
                <a:solidFill>
                  <a:srgbClr val="002060"/>
                </a:solidFill>
              </a:rPr>
              <a:t>мастерства</a:t>
            </a:r>
          </a:p>
          <a:p>
            <a:pPr algn="ctr"/>
            <a:r>
              <a:rPr lang="ru-RU" altLang="ru-RU" sz="2400" b="1" i="1" dirty="0">
                <a:solidFill>
                  <a:srgbClr val="002060"/>
                </a:solidFill>
                <a:cs typeface="Times New Roman" pitchFamily="18" charset="0"/>
              </a:rPr>
              <a:t>«Я говорю и работаю на татарском</a:t>
            </a:r>
            <a:r>
              <a:rPr lang="ru-RU" altLang="ru-RU" sz="2400" b="1" i="1" dirty="0" smtClean="0">
                <a:solidFill>
                  <a:srgbClr val="002060"/>
                </a:solidFill>
                <a:cs typeface="Times New Roman" pitchFamily="18" charset="0"/>
              </a:rPr>
              <a:t>»,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rgbClr val="002060"/>
                </a:solidFill>
                <a:cs typeface="Times New Roman" panose="02020603050405020304" pitchFamily="18" charset="0"/>
              </a:rPr>
              <a:t>Воспитатель года»</a:t>
            </a:r>
          </a:p>
        </p:txBody>
      </p:sp>
      <p:pic>
        <p:nvPicPr>
          <p:cNvPr id="1026" name="Picture 2" descr="D:\Desktop\Новая папка\IMG-20190920-WA00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711" y="1388969"/>
            <a:ext cx="2237049" cy="2500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ая папка\IMG-20190920-WA0035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399" y="1449022"/>
            <a:ext cx="2177143" cy="2457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Новая папка\IMG-20190920-WA0036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399" y="4049902"/>
            <a:ext cx="2177143" cy="2548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Новая папка\IMG-20190924-WA0003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50105" y="1449022"/>
            <a:ext cx="2179620" cy="2457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Новая папка\IMG-20190924-WA0005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50104" y="4005063"/>
            <a:ext cx="2179620" cy="2593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40873" y="3377993"/>
            <a:ext cx="2251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Хасанова </a:t>
            </a:r>
          </a:p>
          <a:p>
            <a:pPr algn="ctr"/>
            <a:r>
              <a:rPr lang="ru-RU" sz="1600" b="1" dirty="0" err="1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Гузялия</a:t>
            </a:r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Абраровна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7589" y="3377993"/>
            <a:ext cx="2662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Чикилева</a:t>
            </a:r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Викторовна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56" y="3314563"/>
            <a:ext cx="2237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Антипова </a:t>
            </a:r>
          </a:p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Наталия Сергеевна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0563" y="6079536"/>
            <a:ext cx="244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Филипова</a:t>
            </a:r>
            <a:endParaRPr lang="ru-RU" sz="1600" b="1" dirty="0" smtClean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Валерьевна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78103" y="6023161"/>
            <a:ext cx="2177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Назарова Ольга </a:t>
            </a:r>
            <a:r>
              <a:rPr lang="ru-RU" sz="1600" b="1" dirty="0" err="1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Ровиковна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0427" y="2204864"/>
            <a:ext cx="789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1954" y="2204864"/>
            <a:ext cx="74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11954" y="4725144"/>
            <a:ext cx="747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9786" y="4725144"/>
            <a:ext cx="789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646" y="4018694"/>
            <a:ext cx="2221114" cy="2635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3013" y="6093296"/>
            <a:ext cx="2294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660033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Горшкова Людмила Александровна</a:t>
            </a:r>
            <a:endParaRPr lang="ru-RU" sz="1600" b="1" dirty="0">
              <a:solidFill>
                <a:srgbClr val="660033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74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79912" y="1413351"/>
            <a:ext cx="52920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САФИНА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ЛИЛИЯ АЛЕКСАНДРОВНА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конкурса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– 2016» </a:t>
            </a:r>
            <a:endParaRPr lang="ru-RU" sz="3200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Desktop\Новая папка\IMG-20190923-WA00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5620"/>
            <a:ext cx="3155123" cy="3481515"/>
          </a:xfrm>
          <a:prstGeom prst="rect">
            <a:avLst/>
          </a:prstGeom>
          <a:noFill/>
          <a:ln w="28575">
            <a:solidFill>
              <a:srgbClr val="FFCC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555\Desktop\грамоты 2016\SCAN_20160809_163225132_02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488972"/>
            <a:ext cx="2088232" cy="314382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65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51920" y="1382866"/>
            <a:ext cx="52920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ЁЛЧИЕВА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АНДРЕЕВНА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Лауреат 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профессионального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мастерства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 – 2019» </a:t>
            </a:r>
            <a:endParaRPr lang="ru-RU" sz="3200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88640"/>
            <a:ext cx="3456384" cy="3609128"/>
          </a:xfrm>
          <a:prstGeom prst="rect">
            <a:avLst/>
          </a:prstGeom>
          <a:noFill/>
          <a:ln w="28575">
            <a:solidFill>
              <a:srgbClr val="FF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d:\Desktop\1 0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2376264" cy="3267363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9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171797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РЕСПУБЛИКАНСКОГО КОНКУРСА «ДЕТСКИЙ САД ГОДА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– 2016»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Desktop\Новая папка\IMG-20190816-WA001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5" y="1628800"/>
            <a:ext cx="6033764" cy="4608512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C:\Users\555\Desktop\Новая папка\001 (4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60" y="1809584"/>
            <a:ext cx="3059832" cy="4246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6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lonske.ru/wp-content/uploads/2015/11/anna-losnke-mudry-e-my-sli-17.jpg"/>
          <p:cNvPicPr/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19448" y="1700808"/>
            <a:ext cx="6032872" cy="3384376"/>
          </a:xfrm>
          <a:prstGeom prst="rect">
            <a:avLst/>
          </a:prstGeom>
          <a:solidFill>
            <a:srgbClr val="FF6600"/>
          </a:solidFill>
          <a:ln>
            <a:noFill/>
          </a:ln>
        </p:spPr>
      </p:pic>
      <p:pic>
        <p:nvPicPr>
          <p:cNvPr id="1028" name="Picture 4" descr="ÐÑÑÐºÐ¾-ÑÐ°Ð·Ð½Ð¾ ÐÐ°Ð¿Ð¸ÑÐ¸ Ð² ÑÑÐ±ÑÐ¸ÐºÐµ ÐÑÑÐºÐ¾-ÑÐ°Ð·Ð½Ð¾ ÐÐ½ÐµÐ²Ð½Ð¸Ðº Olgaily : 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9328" y="260648"/>
            <a:ext cx="924825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82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48478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нововведения в какой-либо области человеческой жизни.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неизменный атрибут прогрессивного развития общества.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(нововведение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социально-педагогическом аспекте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внедрение различного вида новшеств, порождающих значимые изменения в социальной практике.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494" y="1939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отличает лидера </a:t>
            </a:r>
          </a:p>
          <a:p>
            <a:r>
              <a:rPr lang="ru-RU" sz="2400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догоняющего</a:t>
            </a:r>
          </a:p>
          <a:p>
            <a:r>
              <a:rPr lang="ru-RU" sz="2400" i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Стив Джобс</a:t>
            </a:r>
            <a:endParaRPr lang="ru-RU" sz="24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4479" y="3032284"/>
            <a:ext cx="64087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ИННОВАЦИОННОЙ ДЕЯТЕЛЬНОСТИ</a:t>
            </a:r>
            <a:endParaRPr lang="ru-RU" sz="24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67544" y="3966699"/>
            <a:ext cx="2326261" cy="28896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педагога как творческой личности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275856" y="3782531"/>
            <a:ext cx="2520278" cy="2958837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Переключение его с репродуктивного типа деятельности на самостоятельный поиск методических решений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300192" y="3311652"/>
            <a:ext cx="2592288" cy="314168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Превращение педагога в разработчика и автора инновационных методик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35703"/>
            <a:ext cx="1676400" cy="1086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50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28093713"/>
              </p:ext>
            </p:extLst>
          </p:nvPr>
        </p:nvGraphicFramePr>
        <p:xfrm>
          <a:off x="189495" y="764704"/>
          <a:ext cx="5437112" cy="413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520" y="44624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ПОТЕНЦИАЛ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4128" y="1268760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– 1 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Воспитателей – 14 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– 4ч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 – 17 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Средне-специальное – 2 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кв. категория – 2 ч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кв. категория – 15 ч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Desktop\Новая папка\IMG-20190924-WA001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21883" y="3480864"/>
            <a:ext cx="4542605" cy="3063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318677" y="3104198"/>
            <a:ext cx="2572138" cy="28896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203848" y="2901732"/>
            <a:ext cx="2916324" cy="316835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Экспериментальная площадка ФИРО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ООП «Мозаика» </a:t>
            </a:r>
            <a:b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 ПМК «Мозаичный ПАРК»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3671841"/>
            <a:ext cx="198637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площадка по </a:t>
            </a: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внерению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УМК по обучению татарскому (родному) языку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6345719" y="2919736"/>
            <a:ext cx="2592288" cy="288961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0232" y="3437457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площадка МБУ ДО «ЦВР» организация робототехнического кружка для дошкольников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6717728">
            <a:off x="1244785" y="2347255"/>
            <a:ext cx="1051393" cy="18250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1601" y="810097"/>
            <a:ext cx="7272807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88723" y="851798"/>
            <a:ext cx="642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ИННОВАЦИОННОЙ ДЕЯТЕЛЬНОСТИ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4027059" y="2487249"/>
            <a:ext cx="1051393" cy="18250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4702703">
            <a:off x="6601480" y="2430890"/>
            <a:ext cx="1051393" cy="182505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3547" y="77238"/>
            <a:ext cx="1130452" cy="73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62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6768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БАЗОВАЯ ПЛОЩАДКА ПО ВНЕДРЕНИЮ УЧЕБНО-МЕТОДИЧЕСКОГО КОМПЛЕКТА ПО ОБУЧЕНИЮ ДЕТЕЙ ДВУМ ГОСУДАРСТВЕННЫМ ЯЗЫКАМ РЕСПУБЛИКИ ТАТАРСТАН</a:t>
            </a:r>
          </a:p>
          <a:p>
            <a:pPr algn="ctr"/>
            <a:r>
              <a:rPr lang="ru-RU" alt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alt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РТ №17985/13 от 18.12.2013г «О создании базовых площадок по апробации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учебно-методического </a:t>
            </a:r>
            <a:r>
              <a:rPr lang="ru-RU" alt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по обучению детей двум государственным языкам </a:t>
            </a:r>
            <a:r>
              <a:rPr lang="ru-RU" alt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alt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в ДОУ»</a:t>
            </a:r>
          </a:p>
        </p:txBody>
      </p:sp>
      <p:pic>
        <p:nvPicPr>
          <p:cNvPr id="7" name="Picture 8" descr="C:\Users\555\AppData\Local\Temp\Rar$DRa0.844\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3125140"/>
            <a:ext cx="2432620" cy="3488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1" y="2132856"/>
            <a:ext cx="91085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«ЛУЧШИЙ БИЛИНВАЛЬНЫЙ </a:t>
            </a:r>
            <a:b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– 2017»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7" descr="C:\Users\555\AppData\Local\Temp\Rar$DRa0.311\IMG-20170421-WA000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9484" y="3125140"/>
            <a:ext cx="4320480" cy="3526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8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40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070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Все папки\банер робототехника\2 0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737085" y="3675993"/>
            <a:ext cx="1753617" cy="2411760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616" y="-35616"/>
            <a:ext cx="1412776" cy="148400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D:\Desktop\Все папки\банер робототехника\IMG-20190218-WA003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00" y="4436609"/>
            <a:ext cx="2892292" cy="1900843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33494" y="69592"/>
            <a:ext cx="61348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7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</a:p>
          <a:p>
            <a:pPr algn="ctr"/>
            <a:r>
              <a:rPr lang="ru-RU" sz="2000" b="1" dirty="0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</a:t>
            </a:r>
            <a:r>
              <a:rPr lang="ru-RU" sz="2000" b="1" dirty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Роботкиндс</a:t>
            </a:r>
            <a:r>
              <a:rPr lang="ru-RU" sz="2000" b="1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</a:t>
            </a:r>
            <a:r>
              <a:rPr lang="ru-RU" sz="2000" b="1" dirty="0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</a:t>
            </a:r>
          </a:p>
          <a:p>
            <a:pPr algn="ctr"/>
            <a:r>
              <a:rPr lang="ru-RU" b="1" i="1" dirty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b="1" i="1" dirty="0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азовая площадка «Центра внешкольной работы </a:t>
            </a:r>
            <a:r>
              <a:rPr lang="ru-RU" b="1" i="1" dirty="0" err="1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г.Буинска</a:t>
            </a:r>
            <a:r>
              <a:rPr lang="ru-RU" b="1" i="1" dirty="0" smtClean="0">
                <a:solidFill>
                  <a:srgbClr val="0046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РТ»</a:t>
            </a:r>
            <a:endParaRPr lang="ru-RU" b="1" i="1" dirty="0">
              <a:solidFill>
                <a:srgbClr val="0046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Desktop\Все папки\банер робототехника\1 00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87734" y="1936854"/>
            <a:ext cx="1557120" cy="2141517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7430" y="1824076"/>
            <a:ext cx="2921298" cy="1914454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9156" y="1895771"/>
            <a:ext cx="2484276" cy="222368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C:\Users\555\Downloads\IMG-20180415-WA0002.jp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4962" y="4653136"/>
            <a:ext cx="2392468" cy="1737300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43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-1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08520" y="116632"/>
            <a:ext cx="7576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РАЗВИВАЮЩЕЙ </a:t>
            </a:r>
          </a:p>
          <a:p>
            <a:pPr algn="ctr"/>
            <a:r>
              <a:rPr lang="ru-RU" sz="24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СРЕДЫ</a:t>
            </a:r>
            <a:endParaRPr lang="ru-RU" sz="24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https://af12.mail.ru/cgi-bin/readmsg?id=15694785510036278263;0;1;1&amp;mode=attachment&amp;email=abvgdeika-bua@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575" y="3658947"/>
            <a:ext cx="2101679" cy="3047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88094" y="3688638"/>
            <a:ext cx="2132856" cy="3047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5570" y="3933056"/>
            <a:ext cx="3924828" cy="2207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951110"/>
            <a:ext cx="3768353" cy="2582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032136"/>
            <a:ext cx="3730246" cy="2521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66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ÐÐ¤ÐÐ ÐÐÐ¦ÐÐÐÐÐ«Ð ÐÐÐ Ð¢ÐÐ ÐÐÐ¡Ð£ÐÐÐ Ð¡Ð¢ÐÐÐÐÐÐÐ ÐÐ®ÐÐÐÐ¢ÐÐÐÐ ÐÐÐ©ÐÐÐÐ ÐÐÐ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169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C:\Users\555\Desktop\весь материал\фото ватсап\IMG-20161117-WA000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14022" y="3933056"/>
            <a:ext cx="2844315" cy="2343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SER\Desktop\гузель абр\20170620_14325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218" y="716335"/>
            <a:ext cx="3572686" cy="2291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Наталия\Desktop\IMG-20180522-WA001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218" y="3717032"/>
            <a:ext cx="2772307" cy="237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E:\ватсап март\IMG-20171214-WA0003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2826" y="4149080"/>
            <a:ext cx="2831451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SAM_2058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0410" y="713626"/>
            <a:ext cx="3747492" cy="2493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107921"/>
            <a:ext cx="7668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ДЕЯТЕЛЬНОСТЬ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3255367"/>
            <a:ext cx="9008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4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ВОСПИТАТЕЛЬНО-ОБРАЗОВАТЕЛЬНАЯ ДЕЯТЕЛЬНОСТЬ</a:t>
            </a:r>
            <a:endParaRPr lang="ru-RU" sz="2400" b="1" dirty="0">
              <a:solidFill>
                <a:srgbClr val="00743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522" y="77237"/>
            <a:ext cx="1389477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46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304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82</cp:revision>
  <dcterms:created xsi:type="dcterms:W3CDTF">2019-09-10T16:41:03Z</dcterms:created>
  <dcterms:modified xsi:type="dcterms:W3CDTF">2019-10-01T10:34:35Z</dcterms:modified>
</cp:coreProperties>
</file>