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33" r:id="rId2"/>
    <p:sldId id="298" r:id="rId3"/>
    <p:sldId id="335" r:id="rId4"/>
    <p:sldId id="329" r:id="rId5"/>
    <p:sldId id="334" r:id="rId6"/>
    <p:sldId id="331" r:id="rId7"/>
    <p:sldId id="338" r:id="rId8"/>
    <p:sldId id="332" r:id="rId9"/>
    <p:sldId id="341" r:id="rId10"/>
    <p:sldId id="345" r:id="rId11"/>
    <p:sldId id="342" r:id="rId12"/>
    <p:sldId id="34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4" autoAdjust="0"/>
    <p:restoredTop sz="92168" autoAdjust="0"/>
  </p:normalViewPr>
  <p:slideViewPr>
    <p:cSldViewPr>
      <p:cViewPr>
        <p:scale>
          <a:sx n="75" d="100"/>
          <a:sy n="75" d="100"/>
        </p:scale>
        <p:origin x="-2028" y="-9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8.6273180396891733E-2"/>
          <c:w val="0.58107397719149645"/>
          <c:h val="0.8274539487941550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7"/>
          <c:dPt>
            <c:idx val="0"/>
            <c:bubble3D val="0"/>
            <c:explosion val="14"/>
            <c:spPr>
              <a:solidFill>
                <a:srgbClr val="00B050"/>
              </a:solidFill>
            </c:spPr>
          </c:dPt>
          <c:dPt>
            <c:idx val="1"/>
            <c:bubble3D val="0"/>
            <c:explosion val="34"/>
            <c:spPr>
              <a:solidFill>
                <a:srgbClr val="FF0000"/>
              </a:solidFill>
            </c:spPr>
          </c:dPt>
          <c:cat>
            <c:strRef>
              <c:f>Лист1!$A$2:$A$5</c:f>
              <c:strCache>
                <c:ptCount val="2"/>
                <c:pt idx="0">
                  <c:v>94 % - высшее профессиональное педагогическое образование</c:v>
                </c:pt>
                <c:pt idx="1">
                  <c:v>6% - среднее-специальное профессиональное педагогическое образование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0.94</c:v>
                </c:pt>
                <c:pt idx="1">
                  <c:v>0.06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6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5690509878061295"/>
          <c:y val="0.11025067778092502"/>
          <c:w val="0.42827513518308197"/>
          <c:h val="0.77949864443814998"/>
        </c:manualLayout>
      </c:layout>
      <c:overlay val="0"/>
      <c:txPr>
        <a:bodyPr/>
        <a:lstStyle/>
        <a:p>
          <a:pPr>
            <a:defRPr sz="16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3.2334370255156834E-2"/>
          <c:w val="0.59443164526739289"/>
          <c:h val="0.8853599600044440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explosion val="15"/>
            <c:spPr>
              <a:solidFill>
                <a:srgbClr val="92D050"/>
              </a:solidFill>
            </c:spPr>
          </c:dPt>
          <c:dPt>
            <c:idx val="1"/>
            <c:bubble3D val="0"/>
            <c:explosion val="17"/>
            <c:spPr>
              <a:solidFill>
                <a:schemeClr val="accent5">
                  <a:lumMod val="75000"/>
                </a:schemeClr>
              </a:solidFill>
            </c:spPr>
          </c:dPt>
          <c:cat>
            <c:strRef>
              <c:f>Лист1!$A$2:$A$5</c:f>
              <c:strCache>
                <c:ptCount val="2"/>
                <c:pt idx="0">
                  <c:v>13 % - высшая квалификационная категория</c:v>
                </c:pt>
                <c:pt idx="1">
                  <c:v>  71 % - первая квалификационная категория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0.13</c:v>
                </c:pt>
                <c:pt idx="1">
                  <c:v>0.71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51870164672845909"/>
          <c:y val="0.16415027959856313"/>
          <c:w val="0.47846976483962128"/>
          <c:h val="0.6502486960908247"/>
        </c:manualLayout>
      </c:layout>
      <c:overlay val="0"/>
      <c:txPr>
        <a:bodyPr/>
        <a:lstStyle/>
        <a:p>
          <a:pPr>
            <a:defRPr sz="1600" b="1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0.00897</cdr:x>
      <cdr:y>0</cdr:y>
    </cdr:from>
    <cdr:to>
      <cdr:x>0.1969</cdr:x>
      <cdr:y>0.12637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7808" y="0"/>
          <a:ext cx="792094" cy="34978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6%</a:t>
          </a:r>
          <a:endParaRPr lang="ru-RU" sz="2400" b="1" dirty="0">
            <a:solidFill>
              <a:srgbClr val="7030A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0.41818</cdr:x>
      <cdr:y>0.83251</cdr:y>
    </cdr:from>
    <cdr:to>
      <cdr:x>0.67526</cdr:x>
      <cdr:y>1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762562" y="2304268"/>
          <a:ext cx="1083557" cy="4635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94</a:t>
          </a:r>
          <a:r>
            <a:rPr lang="ru-RU" sz="2400" b="1" dirty="0" smtClean="0">
              <a:solidFill>
                <a:srgbClr val="7030A0"/>
              </a:solidFill>
            </a:rPr>
            <a:t>%</a:t>
          </a:r>
          <a:endParaRPr lang="ru-RU" sz="2400" b="1" dirty="0">
            <a:solidFill>
              <a:srgbClr val="7030A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0.27826</cdr:x>
      <cdr:y>0.18627</cdr:y>
    </cdr:from>
    <cdr:to>
      <cdr:x>0.53037</cdr:x>
      <cdr:y>0.31373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249362" y="804790"/>
          <a:ext cx="1131938" cy="55066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3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13</a:t>
          </a:r>
          <a:r>
            <a:rPr lang="ru-RU" sz="2400" b="1" dirty="0" smtClean="0">
              <a:solidFill>
                <a:srgbClr val="7030A0"/>
              </a:solidFill>
            </a:rPr>
            <a:t>%</a:t>
          </a:r>
          <a:endParaRPr lang="ru-RU" sz="2400" b="1" dirty="0">
            <a:solidFill>
              <a:srgbClr val="7030A0"/>
            </a:solidFill>
          </a:endParaRPr>
        </a:p>
      </cdr:txBody>
    </cdr:sp>
  </cdr:relSizeAnchor>
  <cdr:relSizeAnchor xmlns:cdr="http://schemas.openxmlformats.org/drawingml/2006/chartDrawing">
    <cdr:from>
      <cdr:x>0.25661</cdr:x>
      <cdr:y>0.7</cdr:y>
    </cdr:from>
    <cdr:to>
      <cdr:x>0.4651</cdr:x>
      <cdr:y>0.8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152128" y="3024336"/>
          <a:ext cx="936104" cy="4320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71</a:t>
          </a:r>
          <a:r>
            <a:rPr lang="ru-RU" sz="2400" b="1" dirty="0" smtClean="0">
              <a:solidFill>
                <a:srgbClr val="7030A0"/>
              </a:solidFill>
            </a:rPr>
            <a:t>%</a:t>
          </a:r>
          <a:endParaRPr lang="ru-RU" sz="2400" b="1" dirty="0">
            <a:solidFill>
              <a:srgbClr val="7030A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4710E1-9781-447E-81C3-ADBF19693C89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3A49D-E9FF-4D1E-A4B5-3FB3EC03DA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0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1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grpSp>
        <p:nvGrpSpPr>
          <p:cNvPr id="3107" name="Group 35"/>
          <p:cNvGrpSpPr>
            <a:grpSpLocks/>
          </p:cNvGrpSpPr>
          <p:nvPr/>
        </p:nvGrpSpPr>
        <p:grpSpPr bwMode="auto">
          <a:xfrm>
            <a:off x="2286000" y="0"/>
            <a:ext cx="2287588" cy="4960938"/>
            <a:chOff x="1440" y="0"/>
            <a:chExt cx="1441" cy="3125"/>
          </a:xfrm>
        </p:grpSpPr>
        <p:sp>
          <p:nvSpPr>
            <p:cNvPr id="3080" name="Rectangle 8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7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3086" name="Rectangle 14"/>
            <p:cNvSpPr>
              <a:spLocks noChangeArrowheads="1"/>
            </p:cNvSpPr>
            <p:nvPr userDrawn="1"/>
          </p:nvSpPr>
          <p:spPr bwMode="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30000"/>
                  </a:schemeClr>
                </a:gs>
                <a:gs pos="50000">
                  <a:schemeClr val="accent2">
                    <a:alpha val="7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3091" name="Rectangle 19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5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111" name="Group 39"/>
          <p:cNvGrpSpPr>
            <a:grpSpLocks/>
          </p:cNvGrpSpPr>
          <p:nvPr/>
        </p:nvGrpSpPr>
        <p:grpSpPr bwMode="auto">
          <a:xfrm>
            <a:off x="4575175" y="0"/>
            <a:ext cx="2286000" cy="3716338"/>
            <a:chOff x="2882" y="0"/>
            <a:chExt cx="1440" cy="2341"/>
          </a:xfrm>
        </p:grpSpPr>
        <p:sp>
          <p:nvSpPr>
            <p:cNvPr id="3084" name="Rectangle 12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7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3085" name="Rectangle 13"/>
            <p:cNvSpPr>
              <a:spLocks noChangeArrowheads="1"/>
            </p:cNvSpPr>
            <p:nvPr userDrawn="1"/>
          </p:nvSpPr>
          <p:spPr bwMode="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30000"/>
                  </a:schemeClr>
                </a:gs>
                <a:gs pos="50000">
                  <a:schemeClr val="hlink">
                    <a:alpha val="7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3092" name="Rectangle 20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5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112" name="Group 40"/>
          <p:cNvGrpSpPr>
            <a:grpSpLocks/>
          </p:cNvGrpSpPr>
          <p:nvPr/>
        </p:nvGrpSpPr>
        <p:grpSpPr bwMode="auto">
          <a:xfrm>
            <a:off x="6858000" y="0"/>
            <a:ext cx="2286000" cy="4941888"/>
            <a:chOff x="4320" y="0"/>
            <a:chExt cx="1440" cy="3113"/>
          </a:xfrm>
        </p:grpSpPr>
        <p:sp>
          <p:nvSpPr>
            <p:cNvPr id="3083" name="Rectangle 11"/>
            <p:cNvSpPr>
              <a:spLocks noChangeArrowheads="1"/>
            </p:cNvSpPr>
            <p:nvPr userDrawn="1"/>
          </p:nvSpPr>
          <p:spPr bwMode="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7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grpSp>
          <p:nvGrpSpPr>
            <p:cNvPr id="3110" name="Group 38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3081" name="Rectangle 9"/>
              <p:cNvSpPr>
                <a:spLocks noChangeArrowheads="1"/>
              </p:cNvSpPr>
              <p:nvPr userDrawn="1"/>
            </p:nvSpPr>
            <p:spPr bwMode="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7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82" name="Rectangle 10"/>
              <p:cNvSpPr>
                <a:spLocks noChangeArrowheads="1"/>
              </p:cNvSpPr>
              <p:nvPr userDrawn="1"/>
            </p:nvSpPr>
            <p:spPr bwMode="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7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93" name="Rectangle 21"/>
              <p:cNvSpPr>
                <a:spLocks noChangeArrowheads="1"/>
              </p:cNvSpPr>
              <p:nvPr userDrawn="1"/>
            </p:nvSpPr>
            <p:spPr bwMode="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5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3106" name="Group 34"/>
          <p:cNvGrpSpPr>
            <a:grpSpLocks/>
          </p:cNvGrpSpPr>
          <p:nvPr/>
        </p:nvGrpSpPr>
        <p:grpSpPr bwMode="auto">
          <a:xfrm>
            <a:off x="0" y="0"/>
            <a:ext cx="2286000" cy="3714750"/>
            <a:chOff x="0" y="0"/>
            <a:chExt cx="1440" cy="2340"/>
          </a:xfrm>
        </p:grpSpPr>
        <p:sp>
          <p:nvSpPr>
            <p:cNvPr id="3079" name="Rectangle 7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3087" name="Rectangle 15"/>
            <p:cNvSpPr>
              <a:spLocks noChangeArrowheads="1"/>
            </p:cNvSpPr>
            <p:nvPr userDrawn="1"/>
          </p:nvSpPr>
          <p:spPr bwMode="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30000"/>
                  </a:schemeClr>
                </a:gs>
                <a:gs pos="5000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3088" name="Rectangle 16"/>
            <p:cNvSpPr>
              <a:spLocks noChangeArrowheads="1"/>
            </p:cNvSpPr>
            <p:nvPr userDrawn="1"/>
          </p:nvSpPr>
          <p:spPr bwMode="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30000"/>
                  </a:schemeClr>
                </a:gs>
                <a:gs pos="50000">
                  <a:schemeClr val="accent1">
                    <a:alpha val="7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3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3094" name="Rectangle 22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113" name="Group 41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3096" name="Rectangle 24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3097" name="Rectangle 25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3098" name="Rectangle 26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3099" name="Rectangle 27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</p:grpSp>
      <p:pic>
        <p:nvPicPr>
          <p:cNvPr id="3100" name="Picture 28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7164388" y="908050"/>
            <a:ext cx="1979612" cy="388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Picture 29" descr="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5062538" y="1268413"/>
            <a:ext cx="1795462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314325" y="692150"/>
            <a:ext cx="1973263" cy="364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Picture 31" descr="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2497138" y="374650"/>
            <a:ext cx="2071687" cy="499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5334000"/>
            <a:ext cx="8686800" cy="863600"/>
          </a:xfrm>
        </p:spPr>
        <p:txBody>
          <a:bodyPr/>
          <a:lstStyle>
            <a:lvl1pPr algn="ctr">
              <a:defRPr sz="46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6159500"/>
            <a:ext cx="6400800" cy="342900"/>
          </a:xfrm>
        </p:spPr>
        <p:txBody>
          <a:bodyPr/>
          <a:lstStyle>
            <a:lvl1pPr marL="0" indent="0" algn="ctr">
              <a:buFontTx/>
              <a:buNone/>
              <a:defRPr sz="1800">
                <a:latin typeface="Times New Roman" pitchFamily="18" charset="0"/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1676400" cy="244475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6629400" y="6477000"/>
            <a:ext cx="1219200" cy="244475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001000" y="6477000"/>
            <a:ext cx="685800" cy="244475"/>
          </a:xfrm>
        </p:spPr>
        <p:txBody>
          <a:bodyPr/>
          <a:lstStyle>
            <a:lvl1pPr>
              <a:defRPr/>
            </a:lvl1pPr>
          </a:lstStyle>
          <a:p>
            <a:fld id="{A4F61E67-F231-4519-AF34-6381EE19FF6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104" name="Text Box 32"/>
          <p:cNvSpPr txBox="1">
            <a:spLocks noChangeArrowheads="1"/>
          </p:cNvSpPr>
          <p:nvPr/>
        </p:nvSpPr>
        <p:spPr bwMode="gray">
          <a:xfrm>
            <a:off x="7847013" y="239713"/>
            <a:ext cx="1196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FFFFFF"/>
                </a:solidFill>
                <a:latin typeface="Arial Black" pitchFamily="34" charset="0"/>
              </a:rPr>
              <a:t>L/O/G/O</a:t>
            </a:r>
          </a:p>
        </p:txBody>
      </p:sp>
    </p:spTree>
    <p:extLst>
      <p:ext uri="{BB962C8B-B14F-4D97-AF65-F5344CB8AC3E}">
        <p14:creationId xmlns:p14="http://schemas.microsoft.com/office/powerpoint/2010/main" val="115348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52A0F3-6AE3-49C9-B0B9-3B1EB42AFEA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232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E1079-4571-486C-B393-7C6F6CC01D3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057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03E791E-72D8-438E-8FD3-353563540B8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011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r>
              <a:rPr lang="ru-RU" dirty="0" smtClean="0"/>
              <a:t>Вставка диаграммы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424A991-9F4E-41D0-857F-67CE75450F5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849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r>
              <a:rPr lang="ru-RU" dirty="0" smtClean="0"/>
              <a:t>Вставка рисунка </a:t>
            </a:r>
            <a:r>
              <a:rPr lang="ru-RU" dirty="0" err="1" smtClean="0"/>
              <a:t>SmartArt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C6AEA58-E1C2-421B-BCD6-1D9BC4F0970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78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0E6BF-B772-41B8-835F-85088CBBDB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55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5063E-195B-4354-AF96-02DA1AC213C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240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B7319-F0A9-4843-A26B-871801F584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199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93F13F-A84F-4E37-BAD3-9E5EB592E51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958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5350DB-1ED5-4789-A25F-842AB791DD0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296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7E8995-FACB-478E-8E0A-231D8F15736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265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1C727F-5D32-42AF-9CCD-AA21B0A3C5C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644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852D0-9969-46AC-B83A-87ED435A846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279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1036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grpSp>
          <p:nvGrpSpPr>
            <p:cNvPr id="1041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dirty="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D1654A6-8214-4993-AD58-F959801416F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1070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grpSp>
          <p:nvGrpSpPr>
            <p:cNvPr id="1068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87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microsoft.com/office/2007/relationships/hdphoto" Target="../media/hdphoto38.wdp"/><Relationship Id="rId3" Type="http://schemas.microsoft.com/office/2007/relationships/hdphoto" Target="../media/hdphoto33.wdp"/><Relationship Id="rId7" Type="http://schemas.microsoft.com/office/2007/relationships/hdphoto" Target="../media/hdphoto35.wdp"/><Relationship Id="rId12" Type="http://schemas.openxmlformats.org/officeDocument/2006/relationships/image" Target="../media/image47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microsoft.com/office/2007/relationships/hdphoto" Target="../media/hdphoto37.wdp"/><Relationship Id="rId5" Type="http://schemas.microsoft.com/office/2007/relationships/hdphoto" Target="../media/hdphoto34.wdp"/><Relationship Id="rId15" Type="http://schemas.openxmlformats.org/officeDocument/2006/relationships/image" Target="../media/image48.png"/><Relationship Id="rId10" Type="http://schemas.openxmlformats.org/officeDocument/2006/relationships/image" Target="../media/image46.png"/><Relationship Id="rId4" Type="http://schemas.openxmlformats.org/officeDocument/2006/relationships/image" Target="../media/image43.jpeg"/><Relationship Id="rId9" Type="http://schemas.microsoft.com/office/2007/relationships/hdphoto" Target="../media/hdphoto36.wdp"/><Relationship Id="rId1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microsoft.com/office/2007/relationships/hdphoto" Target="../media/hdphoto39.wdp"/><Relationship Id="rId7" Type="http://schemas.microsoft.com/office/2007/relationships/hdphoto" Target="../media/hdphoto41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11" Type="http://schemas.openxmlformats.org/officeDocument/2006/relationships/image" Target="../media/image48.png"/><Relationship Id="rId5" Type="http://schemas.microsoft.com/office/2007/relationships/hdphoto" Target="../media/hdphoto40.wdp"/><Relationship Id="rId10" Type="http://schemas.openxmlformats.org/officeDocument/2006/relationships/image" Target="../media/image10.jpeg"/><Relationship Id="rId4" Type="http://schemas.openxmlformats.org/officeDocument/2006/relationships/image" Target="../media/image50.png"/><Relationship Id="rId9" Type="http://schemas.microsoft.com/office/2007/relationships/hdphoto" Target="../media/hdphoto42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3.wdp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1.png"/><Relationship Id="rId5" Type="http://schemas.microsoft.com/office/2007/relationships/hdphoto" Target="../media/hdphoto5.wdp"/><Relationship Id="rId10" Type="http://schemas.openxmlformats.org/officeDocument/2006/relationships/image" Target="../media/image10.jpeg"/><Relationship Id="rId4" Type="http://schemas.openxmlformats.org/officeDocument/2006/relationships/image" Target="../media/image13.jpeg"/><Relationship Id="rId9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11" Type="http://schemas.openxmlformats.org/officeDocument/2006/relationships/image" Target="../media/image11.png"/><Relationship Id="rId5" Type="http://schemas.microsoft.com/office/2007/relationships/hdphoto" Target="../media/hdphoto9.wdp"/><Relationship Id="rId10" Type="http://schemas.openxmlformats.org/officeDocument/2006/relationships/image" Target="../media/image10.jpeg"/><Relationship Id="rId4" Type="http://schemas.openxmlformats.org/officeDocument/2006/relationships/image" Target="../media/image17.jpeg"/><Relationship Id="rId9" Type="http://schemas.microsoft.com/office/2007/relationships/hdphoto" Target="../media/hdphoto1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12" Type="http://schemas.openxmlformats.org/officeDocument/2006/relationships/image" Target="../media/image1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11" Type="http://schemas.openxmlformats.org/officeDocument/2006/relationships/image" Target="../media/image10.jpeg"/><Relationship Id="rId5" Type="http://schemas.openxmlformats.org/officeDocument/2006/relationships/image" Target="../media/image22.jpeg"/><Relationship Id="rId10" Type="http://schemas.microsoft.com/office/2007/relationships/hdphoto" Target="../media/hdphoto15.wdp"/><Relationship Id="rId4" Type="http://schemas.microsoft.com/office/2007/relationships/hdphoto" Target="../media/hdphoto12.wdp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microsoft.com/office/2007/relationships/hdphoto" Target="../media/hdphoto21.wdp"/><Relationship Id="rId18" Type="http://schemas.openxmlformats.org/officeDocument/2006/relationships/image" Target="../media/image10.jpeg"/><Relationship Id="rId3" Type="http://schemas.microsoft.com/office/2007/relationships/hdphoto" Target="../media/hdphoto16.wdp"/><Relationship Id="rId7" Type="http://schemas.microsoft.com/office/2007/relationships/hdphoto" Target="../media/hdphoto18.wdp"/><Relationship Id="rId12" Type="http://schemas.openxmlformats.org/officeDocument/2006/relationships/image" Target="../media/image30.jpeg"/><Relationship Id="rId17" Type="http://schemas.microsoft.com/office/2007/relationships/hdphoto" Target="../media/hdphoto23.wdp"/><Relationship Id="rId2" Type="http://schemas.openxmlformats.org/officeDocument/2006/relationships/image" Target="../media/image25.jpe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11" Type="http://schemas.microsoft.com/office/2007/relationships/hdphoto" Target="../media/hdphoto20.wdp"/><Relationship Id="rId5" Type="http://schemas.microsoft.com/office/2007/relationships/hdphoto" Target="../media/hdphoto17.wdp"/><Relationship Id="rId15" Type="http://schemas.microsoft.com/office/2007/relationships/hdphoto" Target="../media/hdphoto22.wdp"/><Relationship Id="rId10" Type="http://schemas.openxmlformats.org/officeDocument/2006/relationships/image" Target="../media/image29.png"/><Relationship Id="rId19" Type="http://schemas.openxmlformats.org/officeDocument/2006/relationships/image" Target="../media/image11.png"/><Relationship Id="rId4" Type="http://schemas.openxmlformats.org/officeDocument/2006/relationships/image" Target="../media/image26.jpeg"/><Relationship Id="rId9" Type="http://schemas.microsoft.com/office/2007/relationships/hdphoto" Target="../media/hdphoto19.wdp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microsoft.com/office/2007/relationships/hdphoto" Target="../media/hdphoto29.wdp"/><Relationship Id="rId18" Type="http://schemas.openxmlformats.org/officeDocument/2006/relationships/image" Target="../media/image41.jpeg"/><Relationship Id="rId3" Type="http://schemas.microsoft.com/office/2007/relationships/hdphoto" Target="../media/hdphoto24.wdp"/><Relationship Id="rId21" Type="http://schemas.openxmlformats.org/officeDocument/2006/relationships/image" Target="../media/image11.png"/><Relationship Id="rId7" Type="http://schemas.microsoft.com/office/2007/relationships/hdphoto" Target="../media/hdphoto26.wdp"/><Relationship Id="rId12" Type="http://schemas.openxmlformats.org/officeDocument/2006/relationships/image" Target="../media/image38.jpeg"/><Relationship Id="rId17" Type="http://schemas.microsoft.com/office/2007/relationships/hdphoto" Target="../media/hdphoto31.wdp"/><Relationship Id="rId2" Type="http://schemas.openxmlformats.org/officeDocument/2006/relationships/image" Target="../media/image33.jpeg"/><Relationship Id="rId16" Type="http://schemas.openxmlformats.org/officeDocument/2006/relationships/image" Target="../media/image40.jpeg"/><Relationship Id="rId20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microsoft.com/office/2007/relationships/hdphoto" Target="../media/hdphoto28.wdp"/><Relationship Id="rId5" Type="http://schemas.microsoft.com/office/2007/relationships/hdphoto" Target="../media/hdphoto25.wdp"/><Relationship Id="rId15" Type="http://schemas.microsoft.com/office/2007/relationships/hdphoto" Target="../media/hdphoto30.wdp"/><Relationship Id="rId10" Type="http://schemas.openxmlformats.org/officeDocument/2006/relationships/image" Target="../media/image37.jpeg"/><Relationship Id="rId19" Type="http://schemas.microsoft.com/office/2007/relationships/hdphoto" Target="../media/hdphoto32.wdp"/><Relationship Id="rId4" Type="http://schemas.openxmlformats.org/officeDocument/2006/relationships/image" Target="../media/image34.jpeg"/><Relationship Id="rId9" Type="http://schemas.microsoft.com/office/2007/relationships/hdphoto" Target="../media/hdphoto27.wdp"/><Relationship Id="rId1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9570" y="140439"/>
            <a:ext cx="73328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ctr" fontAlgn="base">
              <a:spcBef>
                <a:spcPct val="0"/>
              </a:spcBef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общеразвивающего 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вида «Ромашка» города Буинска </a:t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Бунинского муниципального района Республики Татарстан»</a:t>
            </a:r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767281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algn="ctr" fontAlgn="base">
              <a:spcBef>
                <a:spcPct val="0"/>
              </a:spcBef>
            </a:pP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200796"/>
            <a:ext cx="8748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1905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аттестации педагогических работников  дошкольного учреждения </a:t>
            </a:r>
            <a:br>
              <a:rPr lang="ru-RU" sz="3600" b="1" i="1" dirty="0" smtClean="0">
                <a:ln w="1905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ln w="1905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качество </a:t>
            </a:r>
            <a:r>
              <a:rPr lang="ru-RU" sz="3600" b="1" i="1" dirty="0" err="1" smtClean="0">
                <a:ln w="1905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3600" b="1" i="1" dirty="0" smtClean="0">
                <a:ln w="1905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-образовательной работы</a:t>
            </a:r>
          </a:p>
        </p:txBody>
      </p:sp>
      <p:pic>
        <p:nvPicPr>
          <p:cNvPr id="9" name="Содержимое 4" descr="IMG_20190923_131559.jpg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 bwMode="gray">
          <a:xfrm>
            <a:off x="44972" y="294576"/>
            <a:ext cx="1214660" cy="829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6376" y="476672"/>
            <a:ext cx="1092105" cy="60978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40152" y="4797152"/>
            <a:ext cx="2915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«Ромашка» 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Закирова Ф.Д.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6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142984"/>
            <a:ext cx="1800200" cy="219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 descr="C:\Users\Админ\Desktop\лучший детский сад 2019\художеси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7178" y="1171586"/>
            <a:ext cx="2990556" cy="2185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Слайд19.JPG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1519" y="3785544"/>
            <a:ext cx="3853941" cy="273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01216" y="208287"/>
            <a:ext cx="7931224" cy="106047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ВСЕРОССИЙСКИЙ КОНКУРС-СМОТР </a:t>
            </a:r>
            <a:b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«ЛУЧШИЕ ДЕТСКИЕ САДЫ РОССИИ – 2019»</a:t>
            </a:r>
            <a:endParaRPr kumimoji="0" lang="ru-RU" sz="26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Picture 2" descr="C:\Users\Админ\Desktop\лучший детский сад 2019\917bb34836c1f6948f2d77e3ded1ef8c.jpe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9391" y="1017587"/>
            <a:ext cx="4103043" cy="2483421"/>
          </a:xfrm>
          <a:prstGeom prst="rect">
            <a:avLst/>
          </a:prstGeom>
          <a:noFill/>
        </p:spPr>
      </p:pic>
      <p:pic>
        <p:nvPicPr>
          <p:cNvPr id="11" name="Picture 5" descr="C:\Users\Админ\Desktop\лучший детский сад 2019\cc6856409c48d31182a951a7cd731d2a.jpe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3488454"/>
            <a:ext cx="3168352" cy="1668738"/>
          </a:xfrm>
          <a:prstGeom prst="rect">
            <a:avLst/>
          </a:prstGeom>
          <a:noFill/>
        </p:spPr>
      </p:pic>
      <p:pic>
        <p:nvPicPr>
          <p:cNvPr id="12" name="Picture 6" descr="C:\Users\Админ\Desktop\лучший детский сад 2019\1161e2b11c617441a4f7cb3c1e8d3cfc.jpe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4009" y="4799529"/>
            <a:ext cx="3382487" cy="1941839"/>
          </a:xfrm>
          <a:prstGeom prst="rect">
            <a:avLst/>
          </a:prstGeom>
          <a:noFill/>
        </p:spPr>
      </p:pic>
      <p:pic>
        <p:nvPicPr>
          <p:cNvPr id="16" name="Содержимое 8" descr="IMG-20190813-WA0021.jpg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244676"/>
            <a:ext cx="925784" cy="9047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0392" y="260648"/>
            <a:ext cx="990108" cy="51122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04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лайд17.JPG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2703" r="-2703"/>
          <a:stretch>
            <a:fillRect/>
          </a:stretch>
        </p:blipFill>
        <p:spPr>
          <a:xfrm>
            <a:off x="86308" y="1149426"/>
            <a:ext cx="3621596" cy="2339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Слайд18.JPG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0" y="3789040"/>
            <a:ext cx="4420403" cy="2736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Админ\Desktop\лучший детский сад 2019\титульный лист Ромашка 9 новый\Слайд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5335" y="908720"/>
            <a:ext cx="5169153" cy="2702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01216" y="136279"/>
            <a:ext cx="7931224" cy="106047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ПРОФЕССИОНАЛЬНАЯ КОМПЕТЕНТНОСТЬ </a:t>
            </a: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ПЕДАГОГОВ- ПОВЫШЕНИЕ КАЧЕСТВА ОБРАЗОВАНИЯ</a:t>
            </a:r>
            <a:endParaRPr kumimoji="0" lang="ru-RU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3" name="Picture 3" descr="C:\Users\Админ\Desktop\лучший детский сад 2019\b8db192b5f7a91fed6cf7cacfcb38a56.jpe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64" y="3750471"/>
            <a:ext cx="4325633" cy="2842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Содержимое 8" descr="IMG-20190813-WA0021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244676"/>
            <a:ext cx="925784" cy="9047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0392" y="260648"/>
            <a:ext cx="990108" cy="51122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\Desktop\гузель Аюпова\ФОТОГРАФИИ\Семинар май 2018г\Canon PowerShot SX410 IS_20180521_1247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861" y="1484784"/>
            <a:ext cx="9045563" cy="48965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Содержимое 8" descr="IMG-20190813-WA0021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6" y="244676"/>
            <a:ext cx="925784" cy="9047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064" y="376508"/>
            <a:ext cx="1412976" cy="7295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348" y="4001615"/>
            <a:ext cx="3584196" cy="26036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 descr="C:\Users\Администратор\Desktop\фото билингвалка\IMG_20180515_10040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368" y="1066773"/>
            <a:ext cx="3600400" cy="2839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6376" y="1992579"/>
            <a:ext cx="4450988" cy="3238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25232" y="260648"/>
            <a:ext cx="6787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ОБРАЗОВАНИЕ – </a:t>
            </a:r>
          </a:p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СТУПЕНЬ ОБЩЕГО ОБРАЗОВАНИЯ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Содержимое 8" descr="IMG-20190813-WA0021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6" y="244676"/>
            <a:ext cx="925784" cy="9047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4276" y="376508"/>
            <a:ext cx="1412976" cy="7295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690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650751276"/>
              </p:ext>
            </p:extLst>
          </p:nvPr>
        </p:nvGraphicFramePr>
        <p:xfrm>
          <a:off x="285720" y="2420888"/>
          <a:ext cx="4599688" cy="3230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619672" y="404664"/>
            <a:ext cx="59046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ПОТЕНЦИАЛ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36512" y="1301859"/>
            <a:ext cx="4176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образование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292105163"/>
              </p:ext>
            </p:extLst>
          </p:nvPr>
        </p:nvGraphicFramePr>
        <p:xfrm>
          <a:off x="4602584" y="2348880"/>
          <a:ext cx="4489872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Содержимое 8" descr="IMG-20190813-WA0021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6" y="244676"/>
            <a:ext cx="925784" cy="9047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064" y="376508"/>
            <a:ext cx="1412976" cy="7295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859092" y="1556792"/>
            <a:ext cx="4176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Квалификационная категория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896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9"/>
          <p:cNvSpPr>
            <a:spLocks noChangeArrowheads="1"/>
          </p:cNvSpPr>
          <p:nvPr/>
        </p:nvSpPr>
        <p:spPr bwMode="auto">
          <a:xfrm>
            <a:off x="171456" y="1948403"/>
            <a:ext cx="2024280" cy="4168626"/>
          </a:xfrm>
          <a:prstGeom prst="rightArrowCallout">
            <a:avLst>
              <a:gd name="adj1" fmla="val 116249"/>
              <a:gd name="adj2" fmla="val 190625"/>
              <a:gd name="adj3" fmla="val 29366"/>
              <a:gd name="adj4" fmla="val 52583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i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i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Е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i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i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endParaRPr lang="ru-RU" sz="2800" b="1" i="1" kern="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i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i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</a:t>
            </a:r>
            <a:endParaRPr kumimoji="0" lang="ru-RU" sz="2800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2290192" y="3473355"/>
            <a:ext cx="6530280" cy="91940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обеспечивает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дифференцированный подход </a:t>
            </a:r>
            <a:endParaRPr lang="ru-RU" sz="2400" b="1" i="1" dirty="0" smtClean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к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оплате труда</a:t>
            </a:r>
            <a:endParaRPr kumimoji="0" lang="ru-RU" sz="2400" b="1" i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2290192" y="4797152"/>
            <a:ext cx="6530280" cy="91940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способствует улучшению качества воспитательно-образовательной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работы</a:t>
            </a:r>
            <a:endParaRPr kumimoji="0" lang="ru-RU" sz="2400" b="1" i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18864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ctr" fontAlgn="base">
              <a:spcBef>
                <a:spcPct val="0"/>
              </a:spcBef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ВЛИЯНИЕ АТТЕСТАЦИИ </a:t>
            </a:r>
            <a:b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КАЧЕСТВО  ВОСПИТАТЕЛЬНО-ОБРАЗОВАТЕЛЬНОЙ РАБОТЫ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Содержимое 8" descr="IMG-20190813-WA002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6" y="244676"/>
            <a:ext cx="925784" cy="9047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064" y="376508"/>
            <a:ext cx="1412976" cy="7295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Скругленный прямоугольник 15"/>
          <p:cNvSpPr/>
          <p:nvPr/>
        </p:nvSpPr>
        <p:spPr bwMode="auto">
          <a:xfrm>
            <a:off x="2290192" y="2149559"/>
            <a:ext cx="6530280" cy="91940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стимулирует педагогов на повышение педагогической квалификации</a:t>
            </a:r>
          </a:p>
        </p:txBody>
      </p:sp>
    </p:spTree>
    <p:extLst>
      <p:ext uri="{BB962C8B-B14F-4D97-AF65-F5344CB8AC3E}">
        <p14:creationId xmlns:p14="http://schemas.microsoft.com/office/powerpoint/2010/main" val="32708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4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1122" y="1093000"/>
            <a:ext cx="1944942" cy="2571768"/>
          </a:xfrm>
          <a:prstGeom prst="rect">
            <a:avLst/>
          </a:prstGeom>
        </p:spPr>
      </p:pic>
      <p:pic>
        <p:nvPicPr>
          <p:cNvPr id="7" name="Объект 6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4940" y="1700809"/>
            <a:ext cx="1837052" cy="2448272"/>
          </a:xfrm>
          <a:prstGeom prst="rect">
            <a:avLst/>
          </a:prstGeom>
        </p:spPr>
      </p:pic>
      <p:pic>
        <p:nvPicPr>
          <p:cNvPr id="8" name="Объект 8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410080" y="3383008"/>
            <a:ext cx="2630455" cy="387456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79905" y="323945"/>
            <a:ext cx="67764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ctr" fontAlgn="base">
              <a:spcBef>
                <a:spcPct val="0"/>
              </a:spcBef>
            </a:pP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АВТОРСКИЕ ПРОГРАММЫ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4" descr="IMG_20190923_141624.jpg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3746473" y="1163588"/>
            <a:ext cx="2571768" cy="192882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5423" y="1272044"/>
            <a:ext cx="4362561" cy="5165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Двуязычное воспитание детей дошкольного возраста через художественную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литературу – Каримова Р.А., Шакирова Э.Х.;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Исправление звукопроизношения 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 детей с использованием пальчиковых игр - 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Мартьянова О.А.,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Зарипова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А.И.; 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Эстетическое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воспитание детей через развитие музыкально – ритмические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движения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– Анисимова Л.З.;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Игровой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стретчинг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– 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Ахмадуллина Г.Х.,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Бызова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И.А.;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Музыкально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– творческое развитие дошкольников в певческой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деятельности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– Бабынина Л.М.</a:t>
            </a:r>
            <a:endParaRPr lang="ru-RU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8" descr="IMG-20190813-WA0021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6" y="244676"/>
            <a:ext cx="925784" cy="9047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064" y="376508"/>
            <a:ext cx="1412976" cy="7295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20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480720" cy="944562"/>
          </a:xfrm>
        </p:spPr>
        <p:txBody>
          <a:bodyPr/>
          <a:lstStyle/>
          <a:p>
            <a:pPr algn="ctr"/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ТРАНСЛЯЦИЯ </a:t>
            </a:r>
            <a:b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ОПЫТА</a:t>
            </a:r>
            <a:endParaRPr lang="ru-RU" sz="28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Desktop\M8gRusuSCZc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60539" y="1230193"/>
            <a:ext cx="4345555" cy="2698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0736" y="3631914"/>
            <a:ext cx="401350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Содержимое 14" descr="IMG_20180511_150922.jp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456" y="1149426"/>
            <a:ext cx="4044668" cy="3025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Содержимое 26" descr="Screenshot_2019-09-23-22-19-29-620_com.instagram.android.png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59632" y="4226218"/>
            <a:ext cx="3143272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Содержимое 8" descr="IMG-20190813-WA0021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6" y="244676"/>
            <a:ext cx="925784" cy="9047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064" y="376508"/>
            <a:ext cx="1412976" cy="7295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733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16" descr="IMG-20190314-WA0063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528" y="3681452"/>
            <a:ext cx="5354347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20" descr="Screenshot_2019-09-23-22-18-52-953_com.instagram.android.png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884" y="1275589"/>
            <a:ext cx="1966929" cy="2661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22" descr="Screenshot_2019-09-23-22-21-12-884_com.instagram.android.png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9198" y="1340092"/>
            <a:ext cx="2685604" cy="2532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24" descr="Screenshot_2019-09-23-22-22-04-556_com.instagram.android.png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309249"/>
            <a:ext cx="2727300" cy="2372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6" descr="IMG_20190228_190816.jpg"/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72812" y="3943455"/>
            <a:ext cx="3143272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050153" y="120114"/>
            <a:ext cx="702515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i="1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 ОПЫТОМ – ВАЖНАЯ СОСТАВЛЯЮЩАЯ ЭФФЕКТИВНОЙ РАБОТЫ ПЕДАГОГОВ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5" name="Содержимое 8" descr="IMG-20190813-WA0021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6" y="244676"/>
            <a:ext cx="925784" cy="9047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064" y="376508"/>
            <a:ext cx="1412976" cy="7295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79512" y="116631"/>
            <a:ext cx="8784976" cy="128189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ИННОВАЦИОННАЯ И</a:t>
            </a:r>
            <a:b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ЭКСПЕРИМЕНТАЛЬНАЯ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ДЕЯТЕЛЬНОСТЬ</a:t>
            </a:r>
            <a:endParaRPr lang="ru-RU" sz="2800" i="1" kern="1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4" descr="грамота 5 001.jpg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456" y="1174494"/>
            <a:ext cx="2204420" cy="3031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6" descr="IMG-20181213-WA0058.jpg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248" y="4061598"/>
            <a:ext cx="4068332" cy="2512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7" descr="IMG-20181213-WA0068.jpg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21087" y="1398526"/>
            <a:ext cx="3672408" cy="241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9" descr="IMG_20190131_093251.jpg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5398" y="3333407"/>
            <a:ext cx="1597570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7" descr="IMG_20190315_090410.jpg"/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6285" y="1398526"/>
            <a:ext cx="2086267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5" descr="IMG-20190312-WA0006.jpg"/>
          <p:cNvPicPr>
            <a:picLocks noChangeAspect="1"/>
          </p:cNvPicPr>
          <p:nvPr/>
        </p:nvPicPr>
        <p:blipFill rotWithShape="1"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5652" y="5082406"/>
            <a:ext cx="2184401" cy="1605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3" descr="C:\Users\Администратор\Desktop\семья 1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0573" y="4797152"/>
            <a:ext cx="2143140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3" descr="C:\Users\Администратор\Desktop\семья 1.png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5898" y="3028766"/>
            <a:ext cx="2071702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Содержимое 8" descr="IMG-20190813-WA0021.jpg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6" y="244676"/>
            <a:ext cx="925784" cy="9047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064" y="376508"/>
            <a:ext cx="1412976" cy="7295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195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12" descr="умники и умницы (1).jpeg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9855" y="1087942"/>
            <a:ext cx="1612625" cy="2418938"/>
          </a:xfrm>
          <a:prstGeom prst="rect">
            <a:avLst/>
          </a:prstGeom>
        </p:spPr>
      </p:pic>
      <p:pic>
        <p:nvPicPr>
          <p:cNvPr id="4" name="Содержимое 14" descr="грамота.jpeg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198" y="1149426"/>
            <a:ext cx="1643074" cy="2357454"/>
          </a:xfrm>
          <a:prstGeom prst="rect">
            <a:avLst/>
          </a:prstGeom>
        </p:spPr>
      </p:pic>
      <p:pic>
        <p:nvPicPr>
          <p:cNvPr id="5" name="Содержимое 16" descr="радуга юных талантов 1.jpeg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3657039"/>
            <a:ext cx="1716792" cy="2746867"/>
          </a:xfrm>
          <a:prstGeom prst="rect">
            <a:avLst/>
          </a:prstGeom>
        </p:spPr>
      </p:pic>
      <p:pic>
        <p:nvPicPr>
          <p:cNvPr id="6" name="Содержимое 18" descr="фатихов алмаз.jpeg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56" y="1178703"/>
            <a:ext cx="1500198" cy="2168532"/>
          </a:xfrm>
          <a:prstGeom prst="rect">
            <a:avLst/>
          </a:prstGeom>
        </p:spPr>
      </p:pic>
      <p:pic>
        <p:nvPicPr>
          <p:cNvPr id="7" name="Содержимое 22" descr="спорт 001.jpg"/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25" y="3631053"/>
            <a:ext cx="1751230" cy="2751933"/>
          </a:xfrm>
          <a:prstGeom prst="rect">
            <a:avLst/>
          </a:prstGeom>
        </p:spPr>
      </p:pic>
      <p:pic>
        <p:nvPicPr>
          <p:cNvPr id="8" name="Содержимое 26" descr="первые шаги.jpeg"/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3398" y="1139246"/>
            <a:ext cx="1738481" cy="2390412"/>
          </a:xfrm>
          <a:prstGeom prst="rect">
            <a:avLst/>
          </a:prstGeom>
        </p:spPr>
      </p:pic>
      <p:pic>
        <p:nvPicPr>
          <p:cNvPr id="9" name="Содержимое 28" descr="грамота шашист.jpeg"/>
          <p:cNvPicPr>
            <a:picLocks noChangeAspect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16016" y="3657039"/>
            <a:ext cx="1793930" cy="2772437"/>
          </a:xfrm>
          <a:prstGeom prst="rect">
            <a:avLst/>
          </a:prstGeom>
        </p:spPr>
      </p:pic>
      <p:pic>
        <p:nvPicPr>
          <p:cNvPr id="10" name="Содержимое 30" descr="Фатихов алмаз олимпиада.jpeg"/>
          <p:cNvPicPr>
            <a:picLocks noChangeAspect="1"/>
          </p:cNvPicPr>
          <p:nvPr/>
        </p:nvPicPr>
        <p:blipFill>
          <a:blip r:embed="rId16" cstate="email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904" y="1149426"/>
            <a:ext cx="1471441" cy="238023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000100" y="-315416"/>
            <a:ext cx="71801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kern="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</a:t>
            </a:r>
            <a:br>
              <a:rPr lang="ru-RU" sz="2800" b="1" i="1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НАШИХ ВОСПИТАННИКОВ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5" name="Picture 4" descr="D:\Pictures\2018-07-17 а\а 001.jpg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3608605"/>
            <a:ext cx="2008669" cy="282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Содержимое 8" descr="IMG-20190813-WA0021.jpg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56" y="116632"/>
            <a:ext cx="925784" cy="90475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064" y="188640"/>
            <a:ext cx="1412976" cy="7295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94TGp_family_light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491EA"/>
      </a:accent1>
      <a:accent2>
        <a:srgbClr val="EB943D"/>
      </a:accent2>
      <a:accent3>
        <a:srgbClr val="FFFFFF"/>
      </a:accent3>
      <a:accent4>
        <a:srgbClr val="000000"/>
      </a:accent4>
      <a:accent5>
        <a:srgbClr val="B8C7F3"/>
      </a:accent5>
      <a:accent6>
        <a:srgbClr val="D58636"/>
      </a:accent6>
      <a:hlink>
        <a:srgbClr val="4DBF9C"/>
      </a:hlink>
      <a:folHlink>
        <a:srgbClr val="D0C938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2556</TotalTime>
  <Words>112</Words>
  <Application>Microsoft Office PowerPoint</Application>
  <PresentationFormat>Экран (4:3)</PresentationFormat>
  <Paragraphs>43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594TGp_family_light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ТРАНСЛЯЦИЯ  ПЕДАГОГИЧЕСКОГО ОПЫТА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Артем</dc:creator>
  <cp:lastModifiedBy>User</cp:lastModifiedBy>
  <cp:revision>212</cp:revision>
  <dcterms:created xsi:type="dcterms:W3CDTF">2014-11-06T17:27:13Z</dcterms:created>
  <dcterms:modified xsi:type="dcterms:W3CDTF">2019-10-01T10:34:07Z</dcterms:modified>
</cp:coreProperties>
</file>