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80" r:id="rId6"/>
    <p:sldId id="291" r:id="rId7"/>
    <p:sldId id="277" r:id="rId8"/>
    <p:sldId id="287" r:id="rId9"/>
    <p:sldId id="288" r:id="rId10"/>
    <p:sldId id="289" r:id="rId11"/>
    <p:sldId id="290" r:id="rId12"/>
    <p:sldId id="267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3300"/>
    <a:srgbClr val="CC0000"/>
    <a:srgbClr val="339933"/>
    <a:srgbClr val="663300"/>
    <a:srgbClr val="093911"/>
    <a:srgbClr val="1A9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660"/>
  </p:normalViewPr>
  <p:slideViewPr>
    <p:cSldViewPr>
      <p:cViewPr>
        <p:scale>
          <a:sx n="70" d="100"/>
          <a:sy n="70" d="100"/>
        </p:scale>
        <p:origin x="-2184" y="-10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19"/>
          <c:dPt>
            <c:idx val="0"/>
            <c:bubble3D val="0"/>
          </c:dPt>
          <c:dLbls>
            <c:dLbl>
              <c:idx val="0"/>
              <c:layout>
                <c:manualLayout>
                  <c:x val="-5.3225930405645869E-2"/>
                  <c:y val="-4.2696722357627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753718285214351E-4"/>
                  <c:y val="5.5164411163668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</c:f>
              <c:strCache>
                <c:ptCount val="1"/>
                <c:pt idx="0">
                  <c:v>укомплектован кадрами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833044170306787E-2"/>
          <c:y val="0.11974229775893458"/>
          <c:w val="0.58436706140394723"/>
          <c:h val="0.8802577022410654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6"/>
          <c:dPt>
            <c:idx val="0"/>
            <c:bubble3D val="0"/>
          </c:dPt>
          <c:dLbls>
            <c:dLbl>
              <c:idx val="0"/>
              <c:layout>
                <c:manualLayout>
                  <c:x val="-5.3225930405645869E-2"/>
                  <c:y val="-4.2696722357627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0778022277214766E-2"/>
                  <c:y val="-1.2486012036102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Высшее профильное педагогическое образование</c:v>
                </c:pt>
                <c:pt idx="1">
                  <c:v>Обучаются в вузе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 b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defRPr>
            </a:pPr>
            <a:endParaRPr lang="ru-RU"/>
          </a:p>
        </c:txPr>
      </c:legendEntry>
      <c:layout>
        <c:manualLayout>
          <c:xMode val="edge"/>
          <c:yMode val="edge"/>
          <c:x val="0.58168510408203"/>
          <c:y val="0.20755700389798609"/>
          <c:w val="0.36693193506945382"/>
          <c:h val="0.68763293943718695"/>
        </c:manualLayout>
      </c:layout>
      <c:overlay val="0"/>
      <c:txPr>
        <a:bodyPr/>
        <a:lstStyle/>
        <a:p>
          <a:pPr>
            <a:defRPr sz="12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90875787115251"/>
          <c:y val="0.17072495507819482"/>
          <c:w val="0.55535877610449524"/>
          <c:h val="0.706121767011065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 кв.категория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2592592592592587E-3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 кв.категория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48148148148147E-3"/>
                  <c:y val="-2.380952380952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0.56000000000000005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СЗД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462962962962962E-2"/>
                  <c:y val="-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77777777777776E-2"/>
                  <c:y val="-1.98412698412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7974528"/>
        <c:axId val="82453248"/>
        <c:axId val="0"/>
      </c:bar3DChart>
      <c:catAx>
        <c:axId val="7797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n>
                  <a:solidFill>
                    <a:srgbClr val="6C0024"/>
                  </a:solidFill>
                </a:ln>
                <a:solidFill>
                  <a:srgbClr val="6C0024"/>
                </a:solidFill>
              </a:defRPr>
            </a:pPr>
            <a:endParaRPr lang="ru-RU"/>
          </a:p>
        </c:txPr>
        <c:crossAx val="82453248"/>
        <c:crosses val="autoZero"/>
        <c:auto val="1"/>
        <c:lblAlgn val="ctr"/>
        <c:lblOffset val="100"/>
        <c:noMultiLvlLbl val="0"/>
      </c:catAx>
      <c:valAx>
        <c:axId val="824532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defRPr>
            </a:pPr>
            <a:endParaRPr lang="ru-RU"/>
          </a:p>
        </c:txPr>
        <c:crossAx val="77974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349382649897812"/>
          <c:y val="0.2332041901067162"/>
          <c:w val="0.36650617350102188"/>
          <c:h val="0.67712780666993722"/>
        </c:manualLayout>
      </c:layout>
      <c:overlay val="0"/>
      <c:txPr>
        <a:bodyPr/>
        <a:lstStyle/>
        <a:p>
          <a:pPr>
            <a:defRPr sz="16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90875787115251"/>
          <c:y val="0.17072495507819482"/>
          <c:w val="0.60543890347039953"/>
          <c:h val="0.7216104236970378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 20-30 лет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2592592592592587E-3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31-40 лет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48148148148147E-3"/>
                  <c:y val="-2.380952380952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0.31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41-50 лет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462962962962962E-2"/>
                  <c:y val="-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77777777777776E-2"/>
                  <c:y val="-1.98412698412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более 50 лет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2490112"/>
        <c:axId val="82491648"/>
        <c:axId val="0"/>
      </c:bar3DChart>
      <c:catAx>
        <c:axId val="82490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n>
                  <a:solidFill>
                    <a:srgbClr val="6C0024"/>
                  </a:solidFill>
                </a:ln>
                <a:solidFill>
                  <a:srgbClr val="6C0024"/>
                </a:solidFill>
              </a:defRPr>
            </a:pPr>
            <a:endParaRPr lang="ru-RU"/>
          </a:p>
        </c:txPr>
        <c:crossAx val="82491648"/>
        <c:crosses val="autoZero"/>
        <c:auto val="1"/>
        <c:lblAlgn val="ctr"/>
        <c:lblOffset val="100"/>
        <c:noMultiLvlLbl val="0"/>
      </c:catAx>
      <c:valAx>
        <c:axId val="824916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defRPr>
            </a:pPr>
            <a:endParaRPr lang="ru-RU"/>
          </a:p>
        </c:txPr>
        <c:crossAx val="82490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781976605773962"/>
          <c:y val="0.31839176589210205"/>
          <c:w val="0.30298705787540359"/>
          <c:h val="0.43886541369178378"/>
        </c:manualLayout>
      </c:layout>
      <c:overlay val="0"/>
      <c:txPr>
        <a:bodyPr/>
        <a:lstStyle/>
        <a:p>
          <a:pPr>
            <a:defRPr sz="16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438729030107763E-3"/>
          <c:y val="5.4099963017807749E-2"/>
          <c:w val="0.45303669962596749"/>
          <c:h val="0.8391951883580667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C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339933"/>
              </a:solidFill>
            </c:spPr>
          </c:dPt>
          <c:dLbls>
            <c:txPr>
              <a:bodyPr/>
              <a:lstStyle/>
              <a:p>
                <a:pPr>
                  <a:defRPr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призер в номинации «Знаток татарского языка»   II Республиканского конкурса профессионального мастерства «Я говорю и работаю по-татарски - 2015»</c:v>
                </c:pt>
                <c:pt idx="1">
                  <c:v>призер Республиканского конкурса профессионального мастерства «Воспитатель года – 2015»</c:v>
                </c:pt>
                <c:pt idx="2">
                  <c:v>2 место на муниципальном этапе III Республиканского конкурса профессионального мастерства «Я говорю и работаю по-татарски - 2016»</c:v>
                </c:pt>
                <c:pt idx="3">
                  <c:v>3 место на муниципальном конкурсе профессионального мастерства «Лучший воспитатель по обучению детей татарскому языку - 2016»</c:v>
                </c:pt>
                <c:pt idx="4">
                  <c:v>3 место на муниципальном этапе IV Республиканского конкурса профессионального мастерства «Я говорю и работаю по-татарски - 2017»</c:v>
                </c:pt>
                <c:pt idx="5">
                  <c:v>призер Республиканского конкурса профессионального мастерства «Воспитатель года – 2018»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</c:v>
                </c:pt>
                <c:pt idx="1">
                  <c:v>10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5524736"/>
        <c:axId val="135526272"/>
        <c:axId val="0"/>
      </c:bar3DChart>
      <c:catAx>
        <c:axId val="135524736"/>
        <c:scaling>
          <c:orientation val="minMax"/>
        </c:scaling>
        <c:delete val="1"/>
        <c:axPos val="l"/>
        <c:majorTickMark val="out"/>
        <c:minorTickMark val="none"/>
        <c:tickLblPos val="nextTo"/>
        <c:crossAx val="135526272"/>
        <c:crosses val="autoZero"/>
        <c:auto val="1"/>
        <c:lblAlgn val="ctr"/>
        <c:lblOffset val="100"/>
        <c:noMultiLvlLbl val="0"/>
      </c:catAx>
      <c:valAx>
        <c:axId val="135526272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135524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0705361441321339"/>
          <c:y val="2.699585890760996E-2"/>
          <c:w val="0.48368711346887383"/>
          <c:h val="0.91156204866125989"/>
        </c:manualLayout>
      </c:layout>
      <c:overlay val="0"/>
      <c:txPr>
        <a:bodyPr/>
        <a:lstStyle/>
        <a:p>
          <a:pPr algn="just">
            <a:defRPr sz="1200" b="0" cap="none" spc="0">
              <a:ln w="1905"/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438729030107763E-3"/>
          <c:y val="2.677519399252978E-2"/>
          <c:w val="0.37367051809058255"/>
          <c:h val="0.9584306751519001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C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</c:spPr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Лауреат IV Республиканского конкурса детско-юношеского фестиваля национальных культур «Радуга –Салават купере», 2016 год</c:v>
                </c:pt>
                <c:pt idx="1">
                  <c:v>IV Республиканский конкурс научно-исследовательских, проектных, творческих работ «Край родной, навек любимый, где найдешь еще такой», 2017 год</c:v>
                </c:pt>
                <c:pt idx="2">
                  <c:v>Дипломант  XVII открытого Республиканского телевизионного молодежного фестиваля эстрадного искуства «Созвездие – Йолдызлык – 2017»</c:v>
                </c:pt>
                <c:pt idx="3">
                  <c:v>Диплом  Республиканского фестиваля детских юношеских театров  «Сәйяр», организованный министерством образования и науки Республики Татарстан и редакцией журналов «Салават күпере» и «Сәхнә»</c:v>
                </c:pt>
                <c:pt idx="4">
                  <c:v>Дипломант I степени Межрегионального конкурса – фестиваля «Тукай мирасы», коллектив «Тамчылар», 2018 год</c:v>
                </c:pt>
                <c:pt idx="5">
                  <c:v>Призер районного конкурса чтецов «Тукай – безнең күңел түрләрендә», 2019 год</c:v>
                </c:pt>
                <c:pt idx="6">
                  <c:v>Дипломант I степени открытого республиканского фестиваль-конкурса татарского искусства «Мон чишмесе», 2019 год</c:v>
                </c:pt>
                <c:pt idx="7">
                  <c:v>2 место в IV Республиканском конкурсе научно-исследовательских, проектных, творческих работ «Край родной, навек любимый, где найдешь еще такой», 2019 год</c:v>
                </c:pt>
                <c:pt idx="8">
                  <c:v>2 место на  XVII открытом Республиканском телевизионном молодежном фестивале эстрадного искуства «Созвездие – Йолдызлык – 2019»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10</c:v>
                </c:pt>
                <c:pt idx="1">
                  <c:v>10</c:v>
                </c:pt>
                <c:pt idx="2">
                  <c:v>8</c:v>
                </c:pt>
                <c:pt idx="3">
                  <c:v>10</c:v>
                </c:pt>
                <c:pt idx="4">
                  <c:v>7</c:v>
                </c:pt>
                <c:pt idx="5">
                  <c:v>6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5728128"/>
        <c:axId val="31523584"/>
        <c:axId val="0"/>
      </c:bar3DChart>
      <c:catAx>
        <c:axId val="135728128"/>
        <c:scaling>
          <c:orientation val="minMax"/>
        </c:scaling>
        <c:delete val="1"/>
        <c:axPos val="l"/>
        <c:majorTickMark val="out"/>
        <c:minorTickMark val="none"/>
        <c:tickLblPos val="nextTo"/>
        <c:crossAx val="31523584"/>
        <c:crosses val="autoZero"/>
        <c:auto val="1"/>
        <c:lblAlgn val="ctr"/>
        <c:lblOffset val="100"/>
        <c:noMultiLvlLbl val="0"/>
      </c:catAx>
      <c:valAx>
        <c:axId val="31523584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135728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0564127134022143"/>
          <c:y val="2.6995826754773727E-2"/>
          <c:w val="0.58509945654186568"/>
          <c:h val="0.95741816358304177"/>
        </c:manualLayout>
      </c:layout>
      <c:overlay val="0"/>
      <c:txPr>
        <a:bodyPr/>
        <a:lstStyle/>
        <a:p>
          <a:pPr algn="just">
            <a:defRPr sz="1200" b="0" cap="none" spc="0">
              <a:ln w="1905"/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67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46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15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6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8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86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6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36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73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0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2CC70-739C-45ED-B103-A625820E908C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6ACAB-1162-4754-9B51-05724AF5F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01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openxmlformats.org/officeDocument/2006/relationships/image" Target="../media/image31.jpeg"/><Relationship Id="rId18" Type="http://schemas.microsoft.com/office/2007/relationships/hdphoto" Target="../media/hdphoto26.wdp"/><Relationship Id="rId3" Type="http://schemas.openxmlformats.org/officeDocument/2006/relationships/image" Target="../media/image26.jpeg"/><Relationship Id="rId7" Type="http://schemas.openxmlformats.org/officeDocument/2006/relationships/image" Target="../media/image28.jpeg"/><Relationship Id="rId12" Type="http://schemas.microsoft.com/office/2007/relationships/hdphoto" Target="../media/hdphoto23.wdp"/><Relationship Id="rId17" Type="http://schemas.openxmlformats.org/officeDocument/2006/relationships/image" Target="../media/image33.jpeg"/><Relationship Id="rId2" Type="http://schemas.openxmlformats.org/officeDocument/2006/relationships/image" Target="../media/image2.jpeg"/><Relationship Id="rId16" Type="http://schemas.microsoft.com/office/2007/relationships/hdphoto" Target="../media/hdphoto25.wdp"/><Relationship Id="rId20" Type="http://schemas.microsoft.com/office/2007/relationships/hdphoto" Target="../media/hdphoto2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0.wdp"/><Relationship Id="rId11" Type="http://schemas.openxmlformats.org/officeDocument/2006/relationships/image" Target="../media/image30.jpeg"/><Relationship Id="rId5" Type="http://schemas.openxmlformats.org/officeDocument/2006/relationships/image" Target="../media/image27.jpeg"/><Relationship Id="rId15" Type="http://schemas.openxmlformats.org/officeDocument/2006/relationships/image" Target="../media/image32.jpeg"/><Relationship Id="rId10" Type="http://schemas.microsoft.com/office/2007/relationships/hdphoto" Target="../media/hdphoto22.wdp"/><Relationship Id="rId19" Type="http://schemas.openxmlformats.org/officeDocument/2006/relationships/image" Target="../media/image34.jpeg"/><Relationship Id="rId4" Type="http://schemas.microsoft.com/office/2007/relationships/hdphoto" Target="../media/hdphoto19.wdp"/><Relationship Id="rId9" Type="http://schemas.openxmlformats.org/officeDocument/2006/relationships/image" Target="../media/image29.jpeg"/><Relationship Id="rId14" Type="http://schemas.microsoft.com/office/2007/relationships/hdphoto" Target="../media/hdphoto2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28.wdp"/><Relationship Id="rId7" Type="http://schemas.microsoft.com/office/2007/relationships/hdphoto" Target="../media/hdphoto30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microsoft.com/office/2007/relationships/hdphoto" Target="../media/hdphoto29.wdp"/><Relationship Id="rId4" Type="http://schemas.openxmlformats.org/officeDocument/2006/relationships/image" Target="../media/image36.jpeg"/><Relationship Id="rId9" Type="http://schemas.microsoft.com/office/2007/relationships/hdphoto" Target="../media/hdphoto3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microsoft.com/office/2007/relationships/hdphoto" Target="../media/hdphoto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2.jpeg"/><Relationship Id="rId7" Type="http://schemas.openxmlformats.org/officeDocument/2006/relationships/image" Target="../media/image14.png"/><Relationship Id="rId12" Type="http://schemas.microsoft.com/office/2007/relationships/hdphoto" Target="../media/hdphoto1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11" Type="http://schemas.openxmlformats.org/officeDocument/2006/relationships/image" Target="../media/image16.jpeg"/><Relationship Id="rId5" Type="http://schemas.openxmlformats.org/officeDocument/2006/relationships/image" Target="../media/image13.jpe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18.jpe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microsoft.com/office/2007/relationships/hdphoto" Target="../media/hdphoto17.wdp"/><Relationship Id="rId4" Type="http://schemas.openxmlformats.org/officeDocument/2006/relationships/image" Target="../media/image22.pn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Валентина\Desktop\ФОТО\DSC_006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536" y="3245630"/>
            <a:ext cx="4690500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99" y="147304"/>
            <a:ext cx="7884368" cy="107674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Муниципальное бюджетное дошкольное образовательное учреждение «Детский сад общеразвивающего вида «Аленушка» города Буинска Буинского муниципального района Республики Татарстан»</a:t>
            </a: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1196752"/>
            <a:ext cx="7884368" cy="13090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762" y="1196752"/>
            <a:ext cx="87129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«ВЛИЯНИЕ АТТЕСТАЦИИ ПЕДАГОГИЧЕСКИХ РАБОТНИКОВ ДОУ </a:t>
            </a:r>
            <a:b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КАЧЕСТВО ВОСПИТАТЕЛЬНО-ОБРАЗОВАТЕЛЬНОЙ РАБОТЫ</a:t>
            </a:r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3200" b="1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71316" y="4996333"/>
            <a:ext cx="34771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Заведующий </a:t>
            </a:r>
          </a:p>
          <a:p>
            <a:r>
              <a:rPr lang="ru-RU" sz="2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«Аленушка»</a:t>
            </a:r>
          </a:p>
          <a:p>
            <a:r>
              <a:rPr lang="ru-RU" sz="2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Михеева Т.В.</a:t>
            </a: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8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11304"/>
            <a:ext cx="3283569" cy="24626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C:\Users\татьяна\Desktop\Ульяновск\IMG_20171207_15471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7391" y="4416443"/>
            <a:ext cx="3302758" cy="24770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татьяна\Desktop\20181029_12532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52093"/>
            <a:ext cx="3493827" cy="26203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G:\DCIM\105SSCAM\S800636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1379" y="467387"/>
            <a:ext cx="3633370" cy="27250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татьяна\Desktop\20181029_125913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4416442"/>
            <a:ext cx="3343913" cy="25079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татьяна\Desktop\Документы 2018\ФОТО\IMG_20171207_153516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8" y="4395972"/>
            <a:ext cx="3330054" cy="24975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татьяна\Desktop\ФОТО рейтинг\IMG_20180620_150554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5997" y="2420888"/>
            <a:ext cx="3784122" cy="28380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татьяна\Desktop\20181029_124707.jp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8445" y="2395088"/>
            <a:ext cx="3500650" cy="26254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752" y="5110"/>
            <a:ext cx="3605080" cy="270381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84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427" y="3501008"/>
            <a:ext cx="4228345" cy="30689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6456" y="258998"/>
            <a:ext cx="4107976" cy="307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501008"/>
            <a:ext cx="4094400" cy="307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335" y="257998"/>
            <a:ext cx="4094400" cy="307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63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10081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59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624736" cy="647276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Кадровое обеспечение</a:t>
            </a:r>
            <a:r>
              <a:rPr lang="ru-RU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+mn-ea"/>
                <a:cs typeface="+mn-cs"/>
              </a:rPr>
              <a:t> </a:t>
            </a:r>
            <a:br>
              <a:rPr lang="ru-RU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ea typeface="+mn-ea"/>
                <a:cs typeface="+mn-cs"/>
              </a:rPr>
            </a:br>
            <a:r>
              <a:rPr lang="ru-RU" sz="3200" b="1" dirty="0" smtClean="0">
                <a:ln>
                  <a:solidFill>
                    <a:srgbClr val="093911"/>
                  </a:solidFill>
                </a:ln>
                <a:solidFill>
                  <a:srgbClr val="0939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3200" b="1" dirty="0" smtClean="0">
                <a:ln>
                  <a:solidFill>
                    <a:srgbClr val="093911"/>
                  </a:solidFill>
                </a:ln>
                <a:solidFill>
                  <a:srgbClr val="0939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endParaRPr lang="ru-RU" sz="3200" i="1" dirty="0">
              <a:ln>
                <a:solidFill>
                  <a:srgbClr val="093911"/>
                </a:solidFill>
              </a:ln>
              <a:solidFill>
                <a:srgbClr val="0939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-27384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059407"/>
              </p:ext>
            </p:extLst>
          </p:nvPr>
        </p:nvGraphicFramePr>
        <p:xfrm>
          <a:off x="352600" y="1210101"/>
          <a:ext cx="4228935" cy="2436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1673" y="1210101"/>
            <a:ext cx="4221270" cy="490707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Укомплектованность кадрами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63317" y="1196752"/>
            <a:ext cx="3977185" cy="46975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Образовательный ценз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231040"/>
              </p:ext>
            </p:extLst>
          </p:nvPr>
        </p:nvGraphicFramePr>
        <p:xfrm>
          <a:off x="4860032" y="1210101"/>
          <a:ext cx="4201782" cy="2440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063318" y="3389539"/>
            <a:ext cx="3977184" cy="471509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Квалификационная категория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908483650"/>
              </p:ext>
            </p:extLst>
          </p:nvPr>
        </p:nvGraphicFramePr>
        <p:xfrm>
          <a:off x="4729415" y="3513352"/>
          <a:ext cx="4311087" cy="3279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852959876"/>
              </p:ext>
            </p:extLst>
          </p:nvPr>
        </p:nvGraphicFramePr>
        <p:xfrm>
          <a:off x="76439" y="3389539"/>
          <a:ext cx="4536504" cy="3279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91673" y="3389539"/>
            <a:ext cx="4221270" cy="471509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ВОЗРАСТНОЙ ЦЕНЗ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581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95536" y="184245"/>
            <a:ext cx="7362564" cy="101675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Экспериментальная площадка </a:t>
            </a:r>
            <a:b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ГАОУ ДПО «ИРО РТ» </a:t>
            </a: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приказ </a:t>
            </a: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 14.07.2016г</a:t>
            </a: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№517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5660" y="1412776"/>
            <a:ext cx="8790408" cy="9144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Экспериментальная площадка ФГАОУ </a:t>
            </a: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«ФИРО» - </a:t>
            </a: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приказ </a:t>
            </a: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ФГАОУ «ФИРО» от 15.02.2017г. №48 </a:t>
            </a:r>
            <a:b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41959"/>
            <a:ext cx="3210389" cy="426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588191"/>
            <a:ext cx="2880320" cy="406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842" y="2537339"/>
            <a:ext cx="2713654" cy="416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02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татьяна\Desktop\Документы\ФОТО Аленушка\20170128_1416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22" y="4261447"/>
            <a:ext cx="4525892" cy="25458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татьяна\Desktop\IMG-20181029-WA000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5110"/>
            <a:ext cx="3654690" cy="36648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4983" y="3914862"/>
            <a:ext cx="3934015" cy="28975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8282"/>
            <a:ext cx="3419832" cy="35054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 descr="C:\Users\татьяна\Desktop\Документы\ФОТО Аленушка\Республиканский семинар 01.03.2017\CAM04157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5452" y="1916832"/>
            <a:ext cx="4626788" cy="28137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7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4624"/>
            <a:ext cx="9036496" cy="63628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ПОРТФОЛИО ПЕДАГОГА</a:t>
            </a:r>
          </a:p>
        </p:txBody>
      </p:sp>
      <p:pic>
        <p:nvPicPr>
          <p:cNvPr id="9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4934" y="637605"/>
            <a:ext cx="3529825" cy="2477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80" y="3212976"/>
            <a:ext cx="3227705" cy="22639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73501" y="4149080"/>
            <a:ext cx="3265032" cy="2318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46353" y="3672153"/>
            <a:ext cx="3029690" cy="2311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7351" y="792871"/>
            <a:ext cx="3454952" cy="26361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27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гнутая вверх стрелка 5"/>
          <p:cNvSpPr/>
          <p:nvPr/>
        </p:nvSpPr>
        <p:spPr>
          <a:xfrm>
            <a:off x="1043608" y="692695"/>
            <a:ext cx="7470576" cy="2960711"/>
          </a:xfrm>
          <a:prstGeom prst="curvedDownArrow">
            <a:avLst>
              <a:gd name="adj1" fmla="val 25000"/>
              <a:gd name="adj2" fmla="val 50000"/>
              <a:gd name="adj3" fmla="val 2252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2492896"/>
            <a:ext cx="5842992" cy="2016225"/>
          </a:xfrm>
        </p:spPr>
        <p:txBody>
          <a:bodyPr>
            <a:prstTxWarp prst="textArchUp">
              <a:avLst>
                <a:gd name="adj" fmla="val 10833294"/>
              </a:avLst>
            </a:prstTxWarp>
            <a:noAutofit/>
          </a:bodyPr>
          <a:lstStyle/>
          <a:p>
            <a:pPr marL="0" indent="0" algn="ctr">
              <a:buNone/>
            </a:pPr>
            <a: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Анализ </a:t>
            </a:r>
          </a:p>
          <a:p>
            <a:pPr marL="0" indent="0" algn="ctr">
              <a:buNone/>
            </a:pPr>
            <a: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активности </a:t>
            </a:r>
          </a:p>
          <a:p>
            <a:pPr marL="0" indent="0" algn="ctr">
              <a:buNone/>
            </a:pPr>
            <a: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педагогов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rot="10800000">
            <a:off x="899592" y="3653407"/>
            <a:ext cx="7344816" cy="2727920"/>
          </a:xfrm>
          <a:prstGeom prst="curvedDownArrow">
            <a:avLst>
              <a:gd name="adj1" fmla="val 25000"/>
              <a:gd name="adj2" fmla="val 50000"/>
              <a:gd name="adj3" fmla="val 22528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56992"/>
            <a:ext cx="6131024" cy="1319056"/>
          </a:xfrm>
        </p:spPr>
        <p:txBody>
          <a:bodyPr>
            <a:prstTxWarp prst="textArchDown">
              <a:avLst/>
            </a:prstTxWarp>
            <a:noAutofit/>
          </a:bodyPr>
          <a:lstStyle/>
          <a:p>
            <a: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индивидуальный план </a:t>
            </a:r>
            <a:b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профессионального </a:t>
            </a:r>
            <a:b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роста педагога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526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9358" y="104104"/>
            <a:ext cx="6840760" cy="692696"/>
          </a:xfrm>
        </p:spPr>
        <p:txBody>
          <a:bodyPr>
            <a:noAutofit/>
          </a:bodyPr>
          <a:lstStyle/>
          <a:p>
            <a:r>
              <a:rPr lang="ru-RU" sz="4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ПУБЛИКАЦИИ</a:t>
            </a:r>
            <a:endParaRPr lang="ru-RU" sz="40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41856" y="2908272"/>
            <a:ext cx="684076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1361" y="286711"/>
            <a:ext cx="2592288" cy="3700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3888" y="895794"/>
            <a:ext cx="3168354" cy="4353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4168" y="2492896"/>
            <a:ext cx="2880320" cy="40825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6" y="2798435"/>
            <a:ext cx="2846157" cy="40202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28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6707088" cy="706090"/>
          </a:xfrm>
        </p:spPr>
        <p:txBody>
          <a:bodyPr>
            <a:noAutofit/>
          </a:bodyPr>
          <a:lstStyle/>
          <a:p>
            <a:r>
              <a:rPr lang="ru-RU" sz="4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Конкурсное движение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966328"/>
              </p:ext>
            </p:extLst>
          </p:nvPr>
        </p:nvGraphicFramePr>
        <p:xfrm>
          <a:off x="124921" y="620688"/>
          <a:ext cx="864096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110"/>
            <a:ext cx="971600" cy="68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3933055"/>
            <a:ext cx="2011818" cy="2792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2016224" cy="2796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08004" y="3933057"/>
            <a:ext cx="202423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9756" y="3920088"/>
            <a:ext cx="2098556" cy="2805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53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27168" cy="621156"/>
          </a:xfrm>
        </p:spPr>
        <p:txBody>
          <a:bodyPr>
            <a:noAutofit/>
          </a:bodyPr>
          <a:lstStyle/>
          <a:p>
            <a:r>
              <a:rPr lang="ru-RU" sz="3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ДОСТИЖЕНИЯ ВОСПИТАННИКОВ</a:t>
            </a:r>
            <a:endParaRPr lang="ru-RU" sz="3600" dirty="0"/>
          </a:p>
        </p:txBody>
      </p:sp>
      <p:pic>
        <p:nvPicPr>
          <p:cNvPr id="4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110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625701"/>
              </p:ext>
            </p:extLst>
          </p:nvPr>
        </p:nvGraphicFramePr>
        <p:xfrm>
          <a:off x="193160" y="764704"/>
          <a:ext cx="864096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478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2728</TotalTime>
  <Words>87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«Детский сад общеразвивающего вида «Аленушка» города Буинска Буинского муниципального района Республики Татарстан»</vt:lpstr>
      <vt:lpstr>  Кадровое обеспечение   </vt:lpstr>
      <vt:lpstr>Презентация PowerPoint</vt:lpstr>
      <vt:lpstr>Презентация PowerPoint</vt:lpstr>
      <vt:lpstr>Презентация PowerPoint</vt:lpstr>
      <vt:lpstr>индивидуальный план  профессионального  роста педагога</vt:lpstr>
      <vt:lpstr>ПУБЛИКАЦИИ</vt:lpstr>
      <vt:lpstr>Конкурсное движение</vt:lpstr>
      <vt:lpstr>ДОСТИЖЕНИЯ ВОСПИТАННИКОВ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общеразвивающего вида «Аленушка» города Буинска Буинского муниципального района Республики Татарстан»</dc:title>
  <dc:creator>татьяна</dc:creator>
  <cp:lastModifiedBy>User</cp:lastModifiedBy>
  <cp:revision>199</cp:revision>
  <cp:lastPrinted>2019-09-09T07:36:57Z</cp:lastPrinted>
  <dcterms:created xsi:type="dcterms:W3CDTF">2019-05-27T11:36:30Z</dcterms:created>
  <dcterms:modified xsi:type="dcterms:W3CDTF">2019-10-01T10:33:54Z</dcterms:modified>
</cp:coreProperties>
</file>