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88" r:id="rId2"/>
    <p:sldId id="289" r:id="rId3"/>
    <p:sldId id="290" r:id="rId4"/>
    <p:sldId id="302" r:id="rId5"/>
    <p:sldId id="294" r:id="rId6"/>
    <p:sldId id="295" r:id="rId7"/>
    <p:sldId id="256" r:id="rId8"/>
    <p:sldId id="303" r:id="rId9"/>
    <p:sldId id="304" r:id="rId10"/>
    <p:sldId id="307" r:id="rId11"/>
    <p:sldId id="308" r:id="rId12"/>
    <p:sldId id="309" r:id="rId13"/>
    <p:sldId id="310" r:id="rId14"/>
    <p:sldId id="311" r:id="rId15"/>
    <p:sldId id="312" r:id="rId16"/>
    <p:sldId id="287" r:id="rId17"/>
    <p:sldId id="278" r:id="rId18"/>
    <p:sldId id="301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5EDFB"/>
    <a:srgbClr val="FF0000"/>
    <a:srgbClr val="CC0099"/>
    <a:srgbClr val="005686"/>
    <a:srgbClr val="0066CC"/>
    <a:srgbClr val="0099FF"/>
    <a:srgbClr val="1A396C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29" autoAdjust="0"/>
    <p:restoredTop sz="94721" autoAdjust="0"/>
  </p:normalViewPr>
  <p:slideViewPr>
    <p:cSldViewPr showGuides="1">
      <p:cViewPr>
        <p:scale>
          <a:sx n="70" d="100"/>
          <a:sy n="70" d="100"/>
        </p:scale>
        <p:origin x="-2352" y="-894"/>
      </p:cViewPr>
      <p:guideLst>
        <p:guide orient="horz" pos="2069"/>
        <p:guide pos="18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80" d="100"/>
          <a:sy n="80" d="100"/>
        </p:scale>
        <p:origin x="-148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6025674787849357E-2"/>
          <c:y val="3.403617921595456E-2"/>
          <c:w val="0.718808678322436"/>
          <c:h val="0.89132664596721223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[Книга1]Лист1!$C$3</c:f>
              <c:strCache>
                <c:ptCount val="1"/>
                <c:pt idx="0">
                  <c:v>впервые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rgbClr val="FFFF00"/>
              </a:solidFill>
            </a:ln>
          </c:spPr>
          <c:invertIfNegative val="0"/>
          <c:cat>
            <c:strRef>
              <c:f>[Книга1]Лист1!$B$4</c:f>
              <c:strCache>
                <c:ptCount val="1"/>
                <c:pt idx="0">
                  <c:v>2018-2019 уч.г.</c:v>
                </c:pt>
              </c:strCache>
            </c:strRef>
          </c:cat>
          <c:val>
            <c:numRef>
              <c:f>[Книга1]Лист1!$C$4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</c:ser>
        <c:ser>
          <c:idx val="1"/>
          <c:order val="1"/>
          <c:tx>
            <c:strRef>
              <c:f>[Книга1]Лист1!$D$3</c:f>
              <c:strCache>
                <c:ptCount val="1"/>
                <c:pt idx="0">
                  <c:v>нач.кл.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FF0000"/>
              </a:solidFill>
            </a:ln>
          </c:spPr>
          <c:invertIfNegative val="0"/>
          <c:cat>
            <c:strRef>
              <c:f>[Книга1]Лист1!$B$4</c:f>
              <c:strCache>
                <c:ptCount val="1"/>
                <c:pt idx="0">
                  <c:v>2018-2019 уч.г.</c:v>
                </c:pt>
              </c:strCache>
            </c:strRef>
          </c:cat>
          <c:val>
            <c:numRef>
              <c:f>[Книга1]Лист1!$D$4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</c:ser>
        <c:ser>
          <c:idx val="2"/>
          <c:order val="2"/>
          <c:tx>
            <c:strRef>
              <c:f>[Книга1]Лист1!$E$3</c:f>
              <c:strCache>
                <c:ptCount val="1"/>
                <c:pt idx="0">
                  <c:v>первая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rgbClr val="00B050"/>
              </a:solidFill>
            </a:ln>
          </c:spPr>
          <c:invertIfNegative val="0"/>
          <c:cat>
            <c:strRef>
              <c:f>[Книга1]Лист1!$B$4</c:f>
              <c:strCache>
                <c:ptCount val="1"/>
                <c:pt idx="0">
                  <c:v>2018-2019 уч.г.</c:v>
                </c:pt>
              </c:strCache>
            </c:strRef>
          </c:cat>
          <c:val>
            <c:numRef>
              <c:f>[Книга1]Лист1!$E$4</c:f>
              <c:numCache>
                <c:formatCode>General</c:formatCode>
                <c:ptCount val="1"/>
                <c:pt idx="0">
                  <c:v>54</c:v>
                </c:pt>
              </c:numCache>
            </c:numRef>
          </c:val>
        </c:ser>
        <c:ser>
          <c:idx val="3"/>
          <c:order val="3"/>
          <c:tx>
            <c:strRef>
              <c:f>[Книга1]Лист1!$F$3</c:f>
              <c:strCache>
                <c:ptCount val="1"/>
                <c:pt idx="0">
                  <c:v>высшая</c:v>
                </c:pt>
              </c:strCache>
            </c:strRef>
          </c:tx>
          <c:spPr>
            <a:ln>
              <a:solidFill>
                <a:srgbClr val="CC0099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0099"/>
              </a:solidFill>
              <a:ln>
                <a:solidFill>
                  <a:srgbClr val="CC0099"/>
                </a:solidFill>
              </a:ln>
            </c:spPr>
          </c:dPt>
          <c:cat>
            <c:strRef>
              <c:f>[Книга1]Лист1!$B$4</c:f>
              <c:strCache>
                <c:ptCount val="1"/>
                <c:pt idx="0">
                  <c:v>2018-2019 уч.г.</c:v>
                </c:pt>
              </c:strCache>
            </c:strRef>
          </c:cat>
          <c:val>
            <c:numRef>
              <c:f>[Книга1]Лист1!$F$4</c:f>
              <c:numCache>
                <c:formatCode>General</c:formatCode>
                <c:ptCount val="1"/>
                <c:pt idx="0">
                  <c:v>145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79927168"/>
        <c:axId val="79928704"/>
        <c:axId val="79918400"/>
      </c:bar3DChart>
      <c:catAx>
        <c:axId val="799271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defRPr>
            </a:pPr>
            <a:endParaRPr lang="ru-RU"/>
          </a:p>
        </c:txPr>
        <c:crossAx val="79928704"/>
        <c:crosses val="autoZero"/>
        <c:auto val="1"/>
        <c:lblAlgn val="ctr"/>
        <c:lblOffset val="100"/>
        <c:noMultiLvlLbl val="0"/>
      </c:catAx>
      <c:valAx>
        <c:axId val="799287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ru-RU"/>
          </a:p>
        </c:txPr>
        <c:crossAx val="79927168"/>
        <c:crosses val="autoZero"/>
        <c:crossBetween val="between"/>
      </c:valAx>
      <c:serAx>
        <c:axId val="7991840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defRPr>
            </a:pPr>
            <a:endParaRPr lang="ru-RU"/>
          </a:p>
        </c:txPr>
        <c:crossAx val="79928704"/>
        <c:crosses val="autoZero"/>
      </c:serAx>
    </c:plotArea>
    <c:legend>
      <c:legendPos val="r"/>
      <c:layout>
        <c:manualLayout>
          <c:xMode val="edge"/>
          <c:yMode val="edge"/>
          <c:x val="0.81464336610061161"/>
          <c:y val="0.31613202821518854"/>
          <c:w val="0.17229224187710282"/>
          <c:h val="0.36773594356962286"/>
        </c:manualLayout>
      </c:layout>
      <c:overlay val="0"/>
      <c:txPr>
        <a:bodyPr/>
        <a:lstStyle/>
        <a:p>
          <a:pPr>
            <a:defRPr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2000"/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area3DChart>
        <c:grouping val="standard"/>
        <c:varyColors val="0"/>
        <c:ser>
          <c:idx val="0"/>
          <c:order val="0"/>
          <c:tx>
            <c:strRef>
              <c:f>[Книга1]Лист1!$B$9</c:f>
              <c:strCache>
                <c:ptCount val="1"/>
                <c:pt idx="0">
                  <c:v>2017-2018 уч.г.</c:v>
                </c:pt>
              </c:strCache>
            </c:strRef>
          </c:tx>
          <c:spPr>
            <a:solidFill>
              <a:srgbClr val="E78A5C">
                <a:lumMod val="60000"/>
                <a:lumOff val="40000"/>
              </a:srgbClr>
            </a:solidFill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2000" b="1" dirty="0" smtClean="0"/>
                      <a:t>81,6</a:t>
                    </a:r>
                    <a:r>
                      <a:rPr lang="ru-RU" sz="2000" b="1" dirty="0" smtClean="0"/>
                      <a:t>%</a:t>
                    </a:r>
                    <a:endParaRPr lang="en-US" sz="20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2000" b="1" dirty="0"/>
                      <a:t>101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2000" b="1" dirty="0"/>
                      <a:t>31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[Книга1]Лист1!$C$8:$E$8</c:f>
              <c:strCache>
                <c:ptCount val="3"/>
                <c:pt idx="0">
                  <c:v>всего</c:v>
                </c:pt>
                <c:pt idx="1">
                  <c:v>высшая</c:v>
                </c:pt>
                <c:pt idx="2">
                  <c:v>первая</c:v>
                </c:pt>
              </c:strCache>
            </c:strRef>
          </c:cat>
          <c:val>
            <c:numRef>
              <c:f>[Книга1]Лист1!$C$9:$E$9</c:f>
              <c:numCache>
                <c:formatCode>General</c:formatCode>
                <c:ptCount val="3"/>
                <c:pt idx="0">
                  <c:v>81.599999999999994</c:v>
                </c:pt>
                <c:pt idx="1">
                  <c:v>101</c:v>
                </c:pt>
                <c:pt idx="2">
                  <c:v>31</c:v>
                </c:pt>
              </c:numCache>
            </c:numRef>
          </c:val>
        </c:ser>
        <c:ser>
          <c:idx val="1"/>
          <c:order val="1"/>
          <c:tx>
            <c:strRef>
              <c:f>[Книга1]Лист1!$B$10</c:f>
              <c:strCache>
                <c:ptCount val="1"/>
                <c:pt idx="0">
                  <c:v>2018-2019 уч.г.</c:v>
                </c:pt>
              </c:strCache>
            </c:strRef>
          </c:tx>
          <c:spPr>
            <a:solidFill>
              <a:srgbClr val="00B050"/>
            </a:solidFill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2400" b="1" dirty="0" smtClean="0"/>
                      <a:t>82,1</a:t>
                    </a:r>
                    <a:r>
                      <a:rPr lang="ru-RU" sz="2400" b="1" dirty="0" smtClean="0"/>
                      <a:t>%</a:t>
                    </a:r>
                    <a:endParaRPr lang="en-US" sz="20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2400" b="1" dirty="0"/>
                      <a:t>111</a:t>
                    </a:r>
                    <a:endParaRPr lang="en-US" sz="20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2400" b="1" dirty="0"/>
                      <a:t>37</a:t>
                    </a:r>
                    <a:endParaRPr lang="en-US" sz="20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[Книга1]Лист1!$C$8:$E$8</c:f>
              <c:strCache>
                <c:ptCount val="3"/>
                <c:pt idx="0">
                  <c:v>всего</c:v>
                </c:pt>
                <c:pt idx="1">
                  <c:v>высшая</c:v>
                </c:pt>
                <c:pt idx="2">
                  <c:v>первая</c:v>
                </c:pt>
              </c:strCache>
            </c:strRef>
          </c:cat>
          <c:val>
            <c:numRef>
              <c:f>[Книга1]Лист1!$C$10:$E$10</c:f>
              <c:numCache>
                <c:formatCode>General</c:formatCode>
                <c:ptCount val="3"/>
                <c:pt idx="0">
                  <c:v>82.1</c:v>
                </c:pt>
                <c:pt idx="1">
                  <c:v>111</c:v>
                </c:pt>
                <c:pt idx="2">
                  <c:v>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454208"/>
        <c:axId val="81455744"/>
        <c:axId val="79920640"/>
      </c:area3DChart>
      <c:catAx>
        <c:axId val="8145420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 b="1">
                <a:latin typeface="Arial Black" panose="020B0A04020102020204" pitchFamily="34" charset="0"/>
              </a:defRPr>
            </a:pPr>
            <a:endParaRPr lang="ru-RU"/>
          </a:p>
        </c:txPr>
        <c:crossAx val="81455744"/>
        <c:crosses val="autoZero"/>
        <c:auto val="1"/>
        <c:lblAlgn val="ctr"/>
        <c:lblOffset val="100"/>
        <c:noMultiLvlLbl val="0"/>
      </c:catAx>
      <c:valAx>
        <c:axId val="814557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1454208"/>
        <c:crosses val="autoZero"/>
        <c:crossBetween val="midCat"/>
      </c:valAx>
      <c:serAx>
        <c:axId val="7992064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100" b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defRPr>
            </a:pPr>
            <a:endParaRPr lang="ru-RU"/>
          </a:p>
        </c:txPr>
        <c:crossAx val="81455744"/>
        <c:crosses val="autoZero"/>
      </c:serAx>
    </c:plotArea>
    <c:plotVisOnly val="1"/>
    <c:dispBlanksAs val="zero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AE459D88-91C7-428A-B495-5F5F7A4A4E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98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52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2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9EA274E-0EF6-42BB-A991-6533EAB432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8468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A945CA0-8799-460C-8924-5D50C3355570}" type="slidenum">
              <a:rPr lang="ru-RU" altLang="ru-RU" smtClean="0"/>
              <a:pPr eaLnBrk="1" hangingPunct="1">
                <a:spcBef>
                  <a:spcPct val="0"/>
                </a:spcBef>
              </a:pPr>
              <a:t>9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4434CC6-F069-4621-9388-2A2D100493BC}" type="slidenum">
              <a:rPr lang="ru-RU" altLang="ru-RU" smtClean="0"/>
              <a:pPr eaLnBrk="1" hangingPunct="1">
                <a:spcBef>
                  <a:spcPct val="0"/>
                </a:spcBef>
              </a:pPr>
              <a:t>11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chportal.ru/load/26" TargetMode="External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 userDrawn="1"/>
        </p:nvSpPr>
        <p:spPr bwMode="auto">
          <a:xfrm>
            <a:off x="0" y="1628775"/>
            <a:ext cx="9144000" cy="3240088"/>
          </a:xfrm>
          <a:prstGeom prst="rect">
            <a:avLst/>
          </a:prstGeom>
          <a:gradFill rotWithShape="0">
            <a:gsLst>
              <a:gs pos="0">
                <a:srgbClr val="71C4F0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ru-RU" smtClean="0"/>
              <a:t> </a:t>
            </a:r>
            <a:endParaRPr lang="ru-RU" altLang="ru-RU" smtClean="0"/>
          </a:p>
        </p:txBody>
      </p:sp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0" y="1628775"/>
            <a:ext cx="9144000" cy="3529013"/>
          </a:xfrm>
          <a:prstGeom prst="rect">
            <a:avLst/>
          </a:prstGeom>
          <a:pattFill prst="ltDnDiag">
            <a:fgClr>
              <a:srgbClr val="71C4F0">
                <a:alpha val="45097"/>
              </a:srgbClr>
            </a:fgClr>
            <a:bgClr>
              <a:schemeClr val="bg1">
                <a:alpha val="45097"/>
              </a:schemeClr>
            </a:bgClr>
          </a:patt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ru-RU" smtClean="0"/>
              <a:t> </a:t>
            </a:r>
            <a:endParaRPr lang="ru-RU" altLang="ru-RU" smtClean="0"/>
          </a:p>
        </p:txBody>
      </p:sp>
      <p:sp>
        <p:nvSpPr>
          <p:cNvPr id="6" name="Rectangle 8"/>
          <p:cNvSpPr>
            <a:spLocks noChangeArrowheads="1"/>
          </p:cNvSpPr>
          <p:nvPr userDrawn="1"/>
        </p:nvSpPr>
        <p:spPr bwMode="auto">
          <a:xfrm>
            <a:off x="0" y="1484313"/>
            <a:ext cx="9144000" cy="144462"/>
          </a:xfrm>
          <a:prstGeom prst="rect">
            <a:avLst/>
          </a:prstGeom>
          <a:solidFill>
            <a:srgbClr val="244E9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/>
          </a:p>
        </p:txBody>
      </p:sp>
      <p:sp>
        <p:nvSpPr>
          <p:cNvPr id="7" name="Rectangle 9"/>
          <p:cNvSpPr>
            <a:spLocks noChangeArrowheads="1"/>
          </p:cNvSpPr>
          <p:nvPr userDrawn="1"/>
        </p:nvSpPr>
        <p:spPr bwMode="auto">
          <a:xfrm>
            <a:off x="0" y="5156200"/>
            <a:ext cx="9144000" cy="144463"/>
          </a:xfrm>
          <a:prstGeom prst="rect">
            <a:avLst/>
          </a:prstGeom>
          <a:solidFill>
            <a:srgbClr val="244E9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/>
          </a:p>
        </p:txBody>
      </p:sp>
      <p:sp>
        <p:nvSpPr>
          <p:cNvPr id="8" name="Line 12"/>
          <p:cNvSpPr>
            <a:spLocks noChangeShapeType="1"/>
          </p:cNvSpPr>
          <p:nvPr userDrawn="1"/>
        </p:nvSpPr>
        <p:spPr bwMode="auto">
          <a:xfrm flipV="1">
            <a:off x="755650" y="2420938"/>
            <a:ext cx="7561263" cy="0"/>
          </a:xfrm>
          <a:prstGeom prst="line">
            <a:avLst/>
          </a:prstGeom>
          <a:noFill/>
          <a:ln w="15875">
            <a:solidFill>
              <a:srgbClr val="71C4F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9" name="Picture 25" descr="GEARS4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2088" y="260350"/>
            <a:ext cx="1017587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7" descr="rabot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3860800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4" descr="06"/>
          <p:cNvPicPr>
            <a:picLocks noChangeAspect="1" noChangeArrowheads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827088" y="5300663"/>
            <a:ext cx="1081087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75" name="Rectangle 15"/>
          <p:cNvSpPr>
            <a:spLocks noGrp="1" noChangeArrowheads="1"/>
          </p:cNvSpPr>
          <p:nvPr>
            <p:ph type="ctrTitle" sz="quarter"/>
          </p:nvPr>
        </p:nvSpPr>
        <p:spPr>
          <a:xfrm>
            <a:off x="755650" y="2565400"/>
            <a:ext cx="7667625" cy="1079500"/>
          </a:xfrm>
        </p:spPr>
        <p:txBody>
          <a:bodyPr/>
          <a:lstStyle>
            <a:lvl1pPr>
              <a:defRPr b="1">
                <a:solidFill>
                  <a:srgbClr val="E37416"/>
                </a:solidFill>
                <a:latin typeface="Arial Narrow" pitchFamily="34" charset="0"/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43376" name="Rectangle 16"/>
          <p:cNvSpPr>
            <a:spLocks noGrp="1" noChangeArrowheads="1"/>
          </p:cNvSpPr>
          <p:nvPr>
            <p:ph type="subTitle" sz="quarter" idx="1"/>
          </p:nvPr>
        </p:nvSpPr>
        <p:spPr bwMode="auto">
          <a:xfrm>
            <a:off x="1619250" y="3860800"/>
            <a:ext cx="6121400" cy="10795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>
                <a:latin typeface="Tahoma" charset="0"/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179388" y="61658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3808"/>
      </p:ext>
    </p:extLst>
  </p:cSld>
  <p:clrMapOvr>
    <a:masterClrMapping/>
  </p:clrMapOvr>
  <p:transition spd="med">
    <p:push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319299"/>
      </p:ext>
    </p:extLst>
  </p:cSld>
  <p:clrMapOvr>
    <a:masterClrMapping/>
  </p:clrMapOvr>
  <p:transition spd="med">
    <p:push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14338"/>
            <a:ext cx="2057400" cy="57118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14338"/>
            <a:ext cx="6019800" cy="57118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342280"/>
      </p:ext>
    </p:extLst>
  </p:cSld>
  <p:clrMapOvr>
    <a:masterClrMapping/>
  </p:clrMapOvr>
  <p:transition spd="med">
    <p:push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70861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altLang="ko-KR" smtClean="0"/>
              <a:t>Образец заголовка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24482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250615"/>
      </p:ext>
    </p:extLst>
  </p:cSld>
  <p:clrMapOvr>
    <a:masterClrMapping/>
  </p:clrMapOvr>
  <p:transition spd="med">
    <p:push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618165"/>
      </p:ext>
    </p:extLst>
  </p:cSld>
  <p:clrMapOvr>
    <a:masterClrMapping/>
  </p:clrMapOvr>
  <p:transition spd="med">
    <p:push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355766"/>
      </p:ext>
    </p:extLst>
  </p:cSld>
  <p:clrMapOvr>
    <a:masterClrMapping/>
  </p:clrMapOvr>
  <p:transition spd="med">
    <p:push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552990"/>
      </p:ext>
    </p:extLst>
  </p:cSld>
  <p:clrMapOvr>
    <a:masterClrMapping/>
  </p:clrMapOvr>
  <p:transition spd="med">
    <p:push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760752"/>
      </p:ext>
    </p:extLst>
  </p:cSld>
  <p:clrMapOvr>
    <a:masterClrMapping/>
  </p:clrMapOvr>
  <p:transition spd="med">
    <p:push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919873"/>
      </p:ext>
    </p:extLst>
  </p:cSld>
  <p:clrMapOvr>
    <a:masterClrMapping/>
  </p:clrMapOvr>
  <p:transition spd="med">
    <p:push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278561"/>
      </p:ext>
    </p:extLst>
  </p:cSld>
  <p:clrMapOvr>
    <a:masterClrMapping/>
  </p:clrMapOvr>
  <p:transition spd="med">
    <p:push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505724"/>
      </p:ext>
    </p:extLst>
  </p:cSld>
  <p:clrMapOvr>
    <a:masterClrMapping/>
  </p:clrMapOvr>
  <p:transition spd="med">
    <p:push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://www.uchportal.ru/load/26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6"/>
          <p:cNvSpPr>
            <a:spLocks noChangeArrowheads="1"/>
          </p:cNvSpPr>
          <p:nvPr userDrawn="1"/>
        </p:nvSpPr>
        <p:spPr bwMode="auto">
          <a:xfrm flipH="1">
            <a:off x="2087563" y="6453188"/>
            <a:ext cx="6948487" cy="360362"/>
          </a:xfrm>
          <a:prstGeom prst="rect">
            <a:avLst/>
          </a:prstGeom>
          <a:solidFill>
            <a:srgbClr val="007B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/>
          </a:p>
        </p:txBody>
      </p:sp>
      <p:sp>
        <p:nvSpPr>
          <p:cNvPr id="1027" name="Line 48"/>
          <p:cNvSpPr>
            <a:spLocks noChangeShapeType="1"/>
          </p:cNvSpPr>
          <p:nvPr userDrawn="1"/>
        </p:nvSpPr>
        <p:spPr bwMode="auto">
          <a:xfrm rot="5400000" flipH="1">
            <a:off x="1727994" y="6633369"/>
            <a:ext cx="360362" cy="0"/>
          </a:xfrm>
          <a:prstGeom prst="line">
            <a:avLst/>
          </a:prstGeom>
          <a:noFill/>
          <a:ln w="15875">
            <a:solidFill>
              <a:srgbClr val="71C4F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8" name="Rectangle 57"/>
          <p:cNvSpPr>
            <a:spLocks noChangeArrowheads="1"/>
          </p:cNvSpPr>
          <p:nvPr userDrawn="1"/>
        </p:nvSpPr>
        <p:spPr bwMode="auto">
          <a:xfrm flipH="1">
            <a:off x="2051050" y="6453188"/>
            <a:ext cx="71438" cy="360362"/>
          </a:xfrm>
          <a:prstGeom prst="rect">
            <a:avLst/>
          </a:prstGeom>
          <a:solidFill>
            <a:srgbClr val="E37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/>
          </a:p>
        </p:txBody>
      </p:sp>
      <p:sp>
        <p:nvSpPr>
          <p:cNvPr id="1029" name="Rectangle 5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43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Презентация</a:t>
            </a:r>
          </a:p>
        </p:txBody>
      </p:sp>
      <p:sp>
        <p:nvSpPr>
          <p:cNvPr id="1030" name="Rectangle 55"/>
          <p:cNvSpPr>
            <a:spLocks noChangeArrowheads="1"/>
          </p:cNvSpPr>
          <p:nvPr userDrawn="1"/>
        </p:nvSpPr>
        <p:spPr bwMode="auto">
          <a:xfrm>
            <a:off x="1588" y="188913"/>
            <a:ext cx="9142412" cy="714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/>
          </a:p>
        </p:txBody>
      </p:sp>
      <p:sp>
        <p:nvSpPr>
          <p:cNvPr id="1031" name="Line 129"/>
          <p:cNvSpPr>
            <a:spLocks noChangeShapeType="1"/>
          </p:cNvSpPr>
          <p:nvPr userDrawn="1"/>
        </p:nvSpPr>
        <p:spPr bwMode="auto">
          <a:xfrm rot="5400000" flipH="1">
            <a:off x="-72231" y="6633369"/>
            <a:ext cx="360362" cy="0"/>
          </a:xfrm>
          <a:prstGeom prst="line">
            <a:avLst/>
          </a:prstGeom>
          <a:noFill/>
          <a:ln w="15875">
            <a:solidFill>
              <a:srgbClr val="71C4F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32" name="Rectangle 54"/>
          <p:cNvSpPr>
            <a:spLocks noChangeArrowheads="1"/>
          </p:cNvSpPr>
          <p:nvPr userDrawn="1"/>
        </p:nvSpPr>
        <p:spPr bwMode="auto">
          <a:xfrm>
            <a:off x="107950" y="306388"/>
            <a:ext cx="8567738" cy="98425"/>
          </a:xfrm>
          <a:prstGeom prst="rect">
            <a:avLst/>
          </a:prstGeom>
          <a:solidFill>
            <a:srgbClr val="007B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/>
          </a:p>
        </p:txBody>
      </p:sp>
      <p:sp>
        <p:nvSpPr>
          <p:cNvPr id="1033" name="Line 131"/>
          <p:cNvSpPr>
            <a:spLocks noChangeShapeType="1"/>
          </p:cNvSpPr>
          <p:nvPr userDrawn="1"/>
        </p:nvSpPr>
        <p:spPr bwMode="auto">
          <a:xfrm flipH="1">
            <a:off x="107950" y="260350"/>
            <a:ext cx="8640763" cy="0"/>
          </a:xfrm>
          <a:prstGeom prst="line">
            <a:avLst/>
          </a:prstGeom>
          <a:noFill/>
          <a:ln w="15875">
            <a:solidFill>
              <a:srgbClr val="71C4F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034" name="Picture 132" descr="rabot">
            <a:hlinkClick r:id="rId15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1225550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57" name="Rectangle 13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  <p:sldLayoutId id="2147483904" r:id="rId12"/>
    <p:sldLayoutId id="2147483905" r:id="rId13"/>
  </p:sldLayoutIdLst>
  <p:transition spd="med">
    <p:push dir="r"/>
  </p:transition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244E9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244E93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244E93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244E93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244E93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44E93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44E93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44E93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44E93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11" Type="http://schemas.openxmlformats.org/officeDocument/2006/relationships/image" Target="../media/image7.png"/><Relationship Id="rId5" Type="http://schemas.microsoft.com/office/2007/relationships/hdphoto" Target="../media/hdphoto7.wdp"/><Relationship Id="rId10" Type="http://schemas.openxmlformats.org/officeDocument/2006/relationships/image" Target="../media/image26.gif"/><Relationship Id="rId4" Type="http://schemas.openxmlformats.org/officeDocument/2006/relationships/image" Target="../media/image23.jpeg"/><Relationship Id="rId9" Type="http://schemas.microsoft.com/office/2007/relationships/hdphoto" Target="../media/hdphoto9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microsoft.com/office/2007/relationships/hdphoto" Target="../media/hdphoto10.wdp"/><Relationship Id="rId7" Type="http://schemas.microsoft.com/office/2007/relationships/hdphoto" Target="../media/hdphoto11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7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gif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fvagizovna.wixsite.com/sadykovafarida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microsoft.com/office/2007/relationships/hdphoto" Target="../media/hdphoto4.wdp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G:\2015-2017 учебный год обновлёная\Мои фото\IMG_1793 обр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6225" y="1265198"/>
            <a:ext cx="2398183" cy="3099906"/>
          </a:xfrm>
          <a:prstGeom prst="roundRect">
            <a:avLst/>
          </a:prstGeom>
          <a:noFill/>
          <a:ln w="76200">
            <a:noFill/>
            <a:miter lim="800000"/>
            <a:headEnd/>
            <a:tailEnd/>
          </a:ln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5002246" y="4421981"/>
            <a:ext cx="3887787" cy="1311275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b="1" dirty="0" smtClean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Садыкова Фарида </a:t>
            </a:r>
            <a:r>
              <a:rPr lang="ru-RU" altLang="ru-RU" b="1" dirty="0" err="1" smtClean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Вагизовна</a:t>
            </a:r>
            <a:endParaRPr lang="ru-RU" altLang="ru-RU" b="1" dirty="0" smtClean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 eaLnBrk="1" hangingPunct="1"/>
            <a:r>
              <a:rPr lang="ru-RU" altLang="ru-RU" b="1" dirty="0" smtClean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учитель начальных классов в</a:t>
            </a:r>
          </a:p>
          <a:p>
            <a:pPr eaLnBrk="1" hangingPunct="1"/>
            <a:r>
              <a:rPr lang="ru-RU" altLang="ru-RU" b="1" dirty="0" smtClean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высшей </a:t>
            </a:r>
            <a:r>
              <a:rPr lang="ru-RU" altLang="ru-RU" b="1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квалификационной </a:t>
            </a:r>
            <a:r>
              <a:rPr lang="ru-RU" altLang="ru-RU" b="1" dirty="0" smtClean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категории МБОУ </a:t>
            </a:r>
            <a:r>
              <a:rPr lang="ru-RU" altLang="ru-RU" b="1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«Гимназия № 5 </a:t>
            </a:r>
            <a:r>
              <a:rPr lang="ru-RU" altLang="ru-RU" b="1" dirty="0" err="1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г.Буинска</a:t>
            </a:r>
            <a:r>
              <a:rPr lang="ru-RU" altLang="ru-RU" b="1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 </a:t>
            </a:r>
            <a:r>
              <a:rPr lang="ru-RU" altLang="ru-RU" b="1" dirty="0" smtClean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Республики </a:t>
            </a:r>
            <a:r>
              <a:rPr lang="ru-RU" altLang="ru-RU" b="1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Татарстан»</a:t>
            </a:r>
            <a:endParaRPr lang="ru-RU" altLang="ru-RU" sz="20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5125" name="TextBox 10"/>
          <p:cNvSpPr txBox="1">
            <a:spLocks noChangeArrowheads="1"/>
          </p:cNvSpPr>
          <p:nvPr/>
        </p:nvSpPr>
        <p:spPr bwMode="auto">
          <a:xfrm>
            <a:off x="157187" y="44624"/>
            <a:ext cx="7223125" cy="101566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000" b="1" dirty="0" smtClean="0">
                <a:solidFill>
                  <a:srgbClr val="C00000"/>
                </a:solidFill>
              </a:rPr>
              <a:t>  «Модернизация форм и процедур аттестации педагогических работников ОО РТ, с учётом введения с 2020 года нового федерального порядка»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4522" y="77237"/>
            <a:ext cx="1389477" cy="90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28" r="6097" b="4642"/>
          <a:stretch>
            <a:fillRect/>
          </a:stretch>
        </p:blipFill>
        <p:spPr bwMode="auto">
          <a:xfrm>
            <a:off x="1193799" y="1219200"/>
            <a:ext cx="7950199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5496" y="1340768"/>
            <a:ext cx="3758952" cy="19389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</a:rPr>
              <a:t>Этапы и 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</a:rPr>
              <a:t>сроки </a:t>
            </a:r>
          </a:p>
          <a:p>
            <a:pPr algn="ctr"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</a:rPr>
              <a:t>реализации </a:t>
            </a:r>
          </a:p>
          <a:p>
            <a:pPr algn="ctr"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</a:rPr>
              <a:t>проекта</a:t>
            </a:r>
          </a:p>
        </p:txBody>
      </p:sp>
      <p:sp>
        <p:nvSpPr>
          <p:cNvPr id="14340" name="Rectangle 3"/>
          <p:cNvSpPr>
            <a:spLocks noChangeArrowheads="1"/>
          </p:cNvSpPr>
          <p:nvPr/>
        </p:nvSpPr>
        <p:spPr bwMode="auto">
          <a:xfrm>
            <a:off x="4139952" y="1664171"/>
            <a:ext cx="5004046" cy="5155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</a:t>
            </a:r>
            <a:r>
              <a:rPr lang="ru-RU" alt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этап –</a:t>
            </a:r>
            <a:r>
              <a:rPr lang="ru-RU" alt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подготовительный</a:t>
            </a:r>
          </a:p>
          <a:p>
            <a:pPr eaLnBrk="1" hangingPunct="1"/>
            <a:r>
              <a:rPr lang="ru-RU" alt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май-август; </a:t>
            </a:r>
          </a:p>
          <a:p>
            <a:pPr eaLnBrk="1" hangingPunct="1"/>
            <a:endParaRPr lang="ru-RU" altLang="ru-RU" sz="9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1" hangingPunct="1"/>
            <a:r>
              <a:rPr lang="ru-RU" alt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этап – основной</a:t>
            </a:r>
          </a:p>
          <a:p>
            <a:pPr eaLnBrk="1" hangingPunct="1"/>
            <a:r>
              <a:rPr lang="ru-RU" alt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Сентябрь – апрель</a:t>
            </a:r>
            <a:r>
              <a:rPr lang="ru-RU" alt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</a:p>
          <a:p>
            <a:pPr eaLnBrk="1" hangingPunct="1"/>
            <a:r>
              <a:rPr lang="ru-RU" alt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этап -</a:t>
            </a:r>
          </a:p>
          <a:p>
            <a:pPr eaLnBrk="1" hangingPunct="1"/>
            <a:r>
              <a:rPr lang="ru-RU" alt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заключительный</a:t>
            </a:r>
            <a:endParaRPr lang="ru-RU" altLang="ru-RU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1" hangingPunct="1"/>
            <a:r>
              <a:rPr lang="ru-RU" alt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январь, май.</a:t>
            </a:r>
          </a:p>
          <a:p>
            <a:pPr eaLnBrk="1" hangingPunct="1"/>
            <a:endParaRPr lang="ru-RU" altLang="ru-RU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1" hangingPunct="1"/>
            <a:r>
              <a:rPr lang="ru-RU" alt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</a:t>
            </a:r>
            <a:endParaRPr lang="ru-RU" altLang="ru-RU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itchFamily="34" charset="0"/>
              <a:cs typeface="Arial" charset="0"/>
            </a:endParaRPr>
          </a:p>
        </p:txBody>
      </p:sp>
      <p:pic>
        <p:nvPicPr>
          <p:cNvPr id="14341" name="Picture 4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EDEDED"/>
              </a:clrFrom>
              <a:clrTo>
                <a:srgbClr val="EDED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4509120"/>
            <a:ext cx="1839788" cy="1594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4522" y="77237"/>
            <a:ext cx="1389477" cy="90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0"/>
          <p:cNvSpPr txBox="1">
            <a:spLocks noChangeArrowheads="1"/>
          </p:cNvSpPr>
          <p:nvPr/>
        </p:nvSpPr>
        <p:spPr bwMode="auto">
          <a:xfrm>
            <a:off x="228600" y="228600"/>
            <a:ext cx="7543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>
                <a:solidFill>
                  <a:srgbClr val="002060"/>
                </a:solidFill>
              </a:rPr>
              <a:t>  Форум учителей-грантополучателей </a:t>
            </a:r>
          </a:p>
          <a:p>
            <a:pPr eaLnBrk="1" hangingPunct="1"/>
            <a:r>
              <a:rPr lang="ru-RU" altLang="ru-RU" sz="1600" b="1">
                <a:solidFill>
                  <a:srgbClr val="002060"/>
                </a:solidFill>
              </a:rPr>
              <a:t>«Современный учитель школы: профессиональный рост и карьера»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66800" y="1524000"/>
            <a:ext cx="327660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Формы работы</a:t>
            </a: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707904" y="2996952"/>
            <a:ext cx="1854696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ln w="10541" cmpd="sng">
                  <a:noFill/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Формы </a:t>
            </a:r>
          </a:p>
          <a:p>
            <a:pPr algn="ctr">
              <a:defRPr/>
            </a:pPr>
            <a:r>
              <a:rPr lang="ru-RU" sz="2400" b="1" dirty="0">
                <a:ln w="10541" cmpd="sng">
                  <a:noFill/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работы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32449" y="381000"/>
            <a:ext cx="712053" cy="338554"/>
          </a:xfrm>
          <a:prstGeom prst="rect">
            <a:avLst/>
          </a:prstGeom>
          <a:solidFill>
            <a:srgbClr val="D5EDFB"/>
          </a:solidFill>
          <a:ln>
            <a:noFill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опрос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48200" y="1295400"/>
            <a:ext cx="1828800" cy="584775"/>
          </a:xfrm>
          <a:prstGeom prst="rect">
            <a:avLst/>
          </a:prstGeom>
          <a:solidFill>
            <a:srgbClr val="D5EDFB"/>
          </a:solidFill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изучение </a:t>
            </a:r>
          </a:p>
          <a:p>
            <a:pPr algn="ctr">
              <a:defRPr/>
            </a:pPr>
            <a:r>
              <a:rPr lang="ru-RU" sz="1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документов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248400" y="2362200"/>
            <a:ext cx="1828800" cy="584775"/>
          </a:xfrm>
          <a:prstGeom prst="rect">
            <a:avLst/>
          </a:prstGeom>
          <a:solidFill>
            <a:srgbClr val="D5EDFB"/>
          </a:solidFill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интернет- </a:t>
            </a:r>
          </a:p>
          <a:p>
            <a:pPr algn="ctr">
              <a:defRPr/>
            </a:pPr>
            <a:r>
              <a:rPr lang="ru-RU" sz="1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рассылки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096000" y="3581400"/>
            <a:ext cx="1828800" cy="584775"/>
          </a:xfrm>
          <a:prstGeom prst="rect">
            <a:avLst/>
          </a:prstGeom>
          <a:solidFill>
            <a:srgbClr val="D5EDFB"/>
          </a:solidFill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онлайн</a:t>
            </a:r>
            <a:r>
              <a:rPr lang="ru-RU" sz="1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-</a:t>
            </a:r>
          </a:p>
          <a:p>
            <a:pPr algn="ctr">
              <a:defRPr/>
            </a:pPr>
            <a:r>
              <a:rPr lang="ru-RU" sz="1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консультации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181600" y="4648200"/>
            <a:ext cx="1828800" cy="584775"/>
          </a:xfrm>
          <a:prstGeom prst="rect">
            <a:avLst/>
          </a:prstGeom>
          <a:solidFill>
            <a:srgbClr val="D5EDFB"/>
          </a:solidFill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семинары- </a:t>
            </a:r>
          </a:p>
          <a:p>
            <a:pPr algn="ctr">
              <a:defRPr/>
            </a:pPr>
            <a:r>
              <a:rPr lang="ru-RU" sz="1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практикумы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886200" y="5638800"/>
            <a:ext cx="1828800" cy="584775"/>
          </a:xfrm>
          <a:prstGeom prst="rect">
            <a:avLst/>
          </a:prstGeom>
          <a:solidFill>
            <a:srgbClr val="D5EDFB"/>
          </a:solidFill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круглые </a:t>
            </a:r>
          </a:p>
          <a:p>
            <a:pPr algn="ctr">
              <a:defRPr/>
            </a:pPr>
            <a:r>
              <a:rPr lang="ru-RU" sz="1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столы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209800" y="4800600"/>
            <a:ext cx="1828800" cy="584775"/>
          </a:xfrm>
          <a:prstGeom prst="rect">
            <a:avLst/>
          </a:prstGeom>
          <a:solidFill>
            <a:srgbClr val="D5EDFB"/>
          </a:solidFill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индивидуальные </a:t>
            </a:r>
          </a:p>
          <a:p>
            <a:pPr algn="ctr">
              <a:defRPr/>
            </a:pPr>
            <a:r>
              <a:rPr lang="ru-RU" sz="1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консультации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219200" y="3657600"/>
            <a:ext cx="1828800" cy="830997"/>
          </a:xfrm>
          <a:prstGeom prst="rect">
            <a:avLst/>
          </a:prstGeom>
          <a:solidFill>
            <a:srgbClr val="D5EDFB"/>
          </a:solidFill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обучающие </a:t>
            </a:r>
          </a:p>
          <a:p>
            <a:pPr algn="ctr">
              <a:defRPr/>
            </a:pPr>
            <a:r>
              <a:rPr lang="ru-RU" sz="1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кратковременные </a:t>
            </a:r>
          </a:p>
          <a:p>
            <a:pPr algn="ctr">
              <a:defRPr/>
            </a:pPr>
            <a:r>
              <a:rPr lang="ru-RU" sz="1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курсы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143000" y="2362200"/>
            <a:ext cx="1828800" cy="584775"/>
          </a:xfrm>
          <a:prstGeom prst="rect">
            <a:avLst/>
          </a:prstGeom>
          <a:solidFill>
            <a:srgbClr val="D5EDFB"/>
          </a:solidFill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стажировочная</a:t>
            </a:r>
            <a:r>
              <a:rPr lang="ru-RU" sz="1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 </a:t>
            </a:r>
          </a:p>
          <a:p>
            <a:pPr algn="ctr">
              <a:defRPr/>
            </a:pPr>
            <a:r>
              <a:rPr lang="ru-RU" sz="1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деятельность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514600" y="1351002"/>
            <a:ext cx="1828800" cy="584775"/>
          </a:xfrm>
          <a:prstGeom prst="rect">
            <a:avLst/>
          </a:prstGeom>
          <a:solidFill>
            <a:srgbClr val="D5EDFB"/>
          </a:solidFill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психологические</a:t>
            </a:r>
          </a:p>
          <a:p>
            <a:pPr algn="ctr">
              <a:defRPr/>
            </a:pPr>
            <a:r>
              <a:rPr lang="ru-RU" sz="1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тренинги</a:t>
            </a:r>
          </a:p>
        </p:txBody>
      </p:sp>
      <p:pic>
        <p:nvPicPr>
          <p:cNvPr id="1537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5105400"/>
            <a:ext cx="18288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7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0" y="4876800"/>
            <a:ext cx="1219200" cy="181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4522" y="77237"/>
            <a:ext cx="1389477" cy="90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Прямоугольник 1"/>
          <p:cNvSpPr>
            <a:spLocks noChangeArrowheads="1"/>
          </p:cNvSpPr>
          <p:nvPr/>
        </p:nvSpPr>
        <p:spPr bwMode="auto">
          <a:xfrm>
            <a:off x="1547813" y="377369"/>
            <a:ext cx="6206709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октября в Казани прошёл Форум учителей-</a:t>
            </a:r>
            <a:r>
              <a:rPr lang="ru-RU" alt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грантополучателей</a:t>
            </a:r>
            <a:r>
              <a:rPr lang="ru-RU" alt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</a:t>
            </a:r>
            <a:r>
              <a:rPr lang="ru-RU" alt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теме «Современный учитель школы: профессиональный рост </a:t>
            </a:r>
            <a:r>
              <a:rPr lang="ru-RU" alt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alt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карьера» Выступление по теме «Успешное прохождение аттестации – залог профессионального мастерства педагога»</a:t>
            </a:r>
          </a:p>
        </p:txBody>
      </p:sp>
      <p:pic>
        <p:nvPicPr>
          <p:cNvPr id="7175" name="Picture 7" descr="C:\Users\Ренат\Desktop\Новая папка\Фестиваль грантополучателей 23.04.19\фото для отчёта по гранту\форум грантополучателей 2.10.18\IMG-20181002-WA0009(1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0113" y="1735138"/>
            <a:ext cx="3311525" cy="367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 descr="C:\Users\Ренат\Desktop\Новая папка\Фестиваль грантополучателей 23.04.19\фото для отчёта по гранту\форум грантополучателей 2.10.18\IMG-20181002-WA0010обр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7900" y="1752600"/>
            <a:ext cx="3519488" cy="363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Прямоугольник 2"/>
          <p:cNvSpPr>
            <a:spLocks noChangeArrowheads="1"/>
          </p:cNvSpPr>
          <p:nvPr/>
        </p:nvSpPr>
        <p:spPr bwMode="auto">
          <a:xfrm>
            <a:off x="673671" y="5541044"/>
            <a:ext cx="85058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ноября в лицее-интернате прошёл обучающий  семинар  заместителей директоров. Выступление на тему «Методика оценки уровня квалификации при экспертизе педагогических работников при установлении </a:t>
            </a:r>
            <a:r>
              <a:rPr lang="ru-RU" altLang="ru-RU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кв.категории</a:t>
            </a:r>
            <a:r>
              <a:rPr lang="ru-RU" alt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</p:txBody>
      </p:sp>
      <p:pic>
        <p:nvPicPr>
          <p:cNvPr id="7177" name="Picture 9" descr="C:\Users\Ренат\Desktop\Новая папка\Фестиваль грантополучателей 23.04.19\фото для отчёта по гранту\мои выступления\IMG-20181115-WA0006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652588"/>
            <a:ext cx="2808287" cy="370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10" descr="C:\Users\Ренат\Desktop\Новая папка\Фестиваль грантополучателей 23.04.19\фото для отчёта по гранту\мои выступления\IMG-20181115-WA0007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41738" y="2016125"/>
            <a:ext cx="5222875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1" descr="D:\МАМА\ОФОРМЛЕНИЕ\кнопки\93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0113" y="1033463"/>
            <a:ext cx="6667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1" descr="D:\МАМА\ОФОРМЛЕНИЕ\кнопки\93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96" y="5517232"/>
            <a:ext cx="6667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4522" y="77237"/>
            <a:ext cx="1389477" cy="90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1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Прямоугольник 1"/>
          <p:cNvSpPr>
            <a:spLocks noChangeArrowheads="1"/>
          </p:cNvSpPr>
          <p:nvPr/>
        </p:nvSpPr>
        <p:spPr bwMode="auto">
          <a:xfrm>
            <a:off x="1331913" y="454025"/>
            <a:ext cx="640843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ru-RU" alt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декабря в гимназии №5 состоялся зональный семинар учителей начальных классов по теме «Индивидуально-творческий стиль учителя начальных классов и работа по ФГОС НОО». Выступление со стендовым докладом на тему «Успешное прохождение аттестации – залог профессионального мастерства педагога»</a:t>
            </a:r>
          </a:p>
        </p:txBody>
      </p:sp>
      <p:pic>
        <p:nvPicPr>
          <p:cNvPr id="8196" name="Picture 4" descr="D:\ФОТО 2018-2019\семинар 2.12.18\IMG_20181205сж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2133600"/>
            <a:ext cx="3963988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 descr="D:\ФОТО 2018-2019\семинар 2.12.18\IMG_20181205_112308сж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1200" y="2125663"/>
            <a:ext cx="4391025" cy="263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Прямоугольник 3"/>
          <p:cNvSpPr>
            <a:spLocks noChangeArrowheads="1"/>
          </p:cNvSpPr>
          <p:nvPr/>
        </p:nvSpPr>
        <p:spPr bwMode="auto">
          <a:xfrm>
            <a:off x="509588" y="5084763"/>
            <a:ext cx="85994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ru-RU" alt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 февраля состоялся на базе лицея-интерната круглый стол «Как успешно пройти аттестацию» с участием претендентов на высшую квалификационную категорию. Выступление с докладом «Аттестация кадров - ресурс профессионального развития»</a:t>
            </a:r>
          </a:p>
        </p:txBody>
      </p:sp>
      <p:pic>
        <p:nvPicPr>
          <p:cNvPr id="8198" name="Picture 6" descr="C:\Users\Ренат\Desktop\Новая папка\Фестиваль грантополучателей 23.04.19\фото для отчёта по гранту\Выступление 25.02.19\IMG-20190225-WA0047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2077244"/>
            <a:ext cx="3689350" cy="276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 descr="C:\Users\Ренат\Desktop\Новая папка\Фестиваль грантополучателей 23.04.19\фото для отчёта по гранту\Выступление 25.02.19\IMG-20190225-WA0051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6487" y="2272715"/>
            <a:ext cx="3600450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1" descr="D:\МАМА\ОФОРМЛЕНИЕ\кнопки\93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5163" y="1123950"/>
            <a:ext cx="6667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1" descr="D:\МАМА\ОФОРМЛЕНИЕ\кнопки\93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3" y="4983163"/>
            <a:ext cx="666751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4522" y="77237"/>
            <a:ext cx="1389477" cy="90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Прямоугольник 1"/>
          <p:cNvSpPr>
            <a:spLocks noChangeArrowheads="1"/>
          </p:cNvSpPr>
          <p:nvPr/>
        </p:nvSpPr>
        <p:spPr bwMode="auto">
          <a:xfrm>
            <a:off x="1475656" y="404664"/>
            <a:ext cx="6120531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ru-RU" alt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 апреля в СОШ им. Сагдеева работал круглый стол по теме «Профессиональный рост молодого педагога» с участием претендентов на первую квалификационную </a:t>
            </a:r>
            <a:r>
              <a:rPr lang="ru-RU" alt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категорию. Выступление </a:t>
            </a:r>
            <a:r>
              <a:rPr lang="ru-RU" alt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докладом «Готовимся к аттестации»</a:t>
            </a:r>
          </a:p>
        </p:txBody>
      </p:sp>
      <p:pic>
        <p:nvPicPr>
          <p:cNvPr id="9221" name="Picture 5" descr="C:\Users\Ренат\Desktop\Новая папка\Фестиваль грантополучателей 23.04.19\фото для отчёта по гранту\молодые педагоги 19.04.19\IMG-20190420-WA000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9563" y="1989138"/>
            <a:ext cx="3648075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 descr="C:\Users\Ренат\Desktop\Новая папка\Фестиваль грантополучателей 23.04.19\фото для отчёта по гранту\молодые педагоги 19.04.19\3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738" y="1989138"/>
            <a:ext cx="4943475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Прямоугольник 2"/>
          <p:cNvSpPr>
            <a:spLocks noChangeArrowheads="1"/>
          </p:cNvSpPr>
          <p:nvPr/>
        </p:nvSpPr>
        <p:spPr bwMode="auto">
          <a:xfrm>
            <a:off x="1403350" y="5517232"/>
            <a:ext cx="7148513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Консультации и ответы на вопросы в виртуальном сообществе «Маленькие секреты аттестации от эксперта» в системе Электронное Образование РТ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813" y="1916782"/>
            <a:ext cx="4383087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вал 3"/>
          <p:cNvSpPr/>
          <p:nvPr/>
        </p:nvSpPr>
        <p:spPr>
          <a:xfrm>
            <a:off x="684213" y="3068638"/>
            <a:ext cx="1963737" cy="647700"/>
          </a:xfrm>
          <a:prstGeom prst="ellipse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email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3575" y="2242219"/>
            <a:ext cx="5794375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2" name="Picture 1" descr="D:\МАМА\ОФОРМЛЕНИЕ\кнопки\93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388" y="1214438"/>
            <a:ext cx="6667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3" name="Picture 1" descr="D:\МАМА\ОФОРМЛЕНИЕ\кнопки\93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213" y="5605866"/>
            <a:ext cx="6667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4522" y="77237"/>
            <a:ext cx="1389477" cy="90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1403648" y="592232"/>
            <a:ext cx="41389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</a:t>
            </a:r>
            <a:endParaRPr lang="ru-RU" altLang="ru-RU" sz="2400" dirty="0">
              <a:cs typeface="Arial" charset="0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805734104"/>
              </p:ext>
            </p:extLst>
          </p:nvPr>
        </p:nvGraphicFramePr>
        <p:xfrm>
          <a:off x="0" y="1124744"/>
          <a:ext cx="9144000" cy="5733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4522" y="77237"/>
            <a:ext cx="1389477" cy="90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8888" y="620713"/>
            <a:ext cx="7705725" cy="433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2028825"/>
            <a:ext cx="7921625" cy="445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4522" y="77237"/>
            <a:ext cx="1389477" cy="90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388" y="260350"/>
            <a:ext cx="678815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0463" y="836613"/>
            <a:ext cx="7299325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088" y="1989138"/>
            <a:ext cx="7129462" cy="400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2781300"/>
            <a:ext cx="6829425" cy="384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4522" y="77237"/>
            <a:ext cx="1389477" cy="90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2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1"/>
          <p:cNvSpPr>
            <a:spLocks noChangeArrowheads="1"/>
          </p:cNvSpPr>
          <p:nvPr/>
        </p:nvSpPr>
        <p:spPr bwMode="auto">
          <a:xfrm>
            <a:off x="179512" y="1443548"/>
            <a:ext cx="87122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ru-RU" sz="8000" dirty="0">
                <a:hlinkClick r:id="rId2"/>
              </a:rPr>
              <a:t>https://fvagizovna.wixsite.com/sadykovafarida</a:t>
            </a:r>
            <a:r>
              <a:rPr lang="ru-RU" altLang="ru-RU" sz="8000" dirty="0"/>
              <a:t>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4522" y="77237"/>
            <a:ext cx="1389477" cy="90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336" y="3140968"/>
            <a:ext cx="7551738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" y="1124744"/>
            <a:ext cx="9144000" cy="206210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800" b="1" i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</a:rPr>
              <a:t>ПРОЕКТ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</a:rPr>
              <a:t> 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</a:endParaRPr>
          </a:p>
          <a:p>
            <a:pPr algn="ctr">
              <a:defRPr/>
            </a:pPr>
            <a:r>
              <a:rPr lang="ru-RU" sz="40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</a:rPr>
              <a:t>«Аттестация, </a:t>
            </a:r>
            <a:r>
              <a:rPr lang="ru-RU" sz="40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</a:rPr>
              <a:t/>
            </a:r>
            <a:br>
              <a:rPr lang="ru-RU" sz="40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</a:rPr>
            </a:br>
            <a:r>
              <a:rPr lang="ru-RU" sz="40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</a:rPr>
              <a:t>профессионализм, мастерство</a:t>
            </a:r>
            <a:r>
              <a:rPr lang="ru-RU" sz="40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</a:rPr>
              <a:t>»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77237"/>
            <a:ext cx="1389477" cy="90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150" y="981075"/>
            <a:ext cx="4986338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" y="3284538"/>
            <a:ext cx="8048625" cy="316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вал 1"/>
          <p:cNvSpPr/>
          <p:nvPr/>
        </p:nvSpPr>
        <p:spPr>
          <a:xfrm>
            <a:off x="2627313" y="5373688"/>
            <a:ext cx="2089150" cy="5619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187" y="211126"/>
            <a:ext cx="6826521" cy="6146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4522" y="77237"/>
            <a:ext cx="1389477" cy="90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6" y="0"/>
            <a:ext cx="5976937" cy="418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2483641"/>
            <a:ext cx="5616624" cy="43520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4522" y="77237"/>
            <a:ext cx="1389477" cy="90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1484598"/>
            <a:ext cx="6605736" cy="4954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7504" y="952852"/>
            <a:ext cx="397078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6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</a:rPr>
              <a:t>ПРОЕКТ</a:t>
            </a:r>
            <a:endParaRPr lang="ru-RU" sz="6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 rot="19941556">
            <a:off x="670918" y="2910701"/>
            <a:ext cx="6319837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4400" b="1" dirty="0">
                <a:solidFill>
                  <a:srgbClr val="00206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«Аттестация, </a:t>
            </a:r>
            <a:endParaRPr lang="ru-RU" altLang="ru-RU" sz="700" dirty="0">
              <a:solidFill>
                <a:srgbClr val="00206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itchFamily="34" charset="0"/>
              <a:cs typeface="Arial" charset="0"/>
            </a:endParaRPr>
          </a:p>
          <a:p>
            <a:pPr algn="ctr"/>
            <a:r>
              <a:rPr lang="ru-RU" altLang="ru-RU" sz="4400" b="1" dirty="0">
                <a:solidFill>
                  <a:srgbClr val="00206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профессионализм, </a:t>
            </a:r>
          </a:p>
          <a:p>
            <a:pPr algn="ctr"/>
            <a:r>
              <a:rPr lang="ru-RU" altLang="ru-RU" sz="4400" b="1" dirty="0">
                <a:solidFill>
                  <a:srgbClr val="00206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мастерство» </a:t>
            </a:r>
            <a:endParaRPr lang="ru-RU" altLang="ru-RU" sz="700" dirty="0">
              <a:solidFill>
                <a:srgbClr val="00206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endParaRPr lang="ru-RU" altLang="ru-RU" sz="20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4522" y="77237"/>
            <a:ext cx="1389477" cy="90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2060848"/>
            <a:ext cx="6642819" cy="3962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-36512" y="1196752"/>
            <a:ext cx="46908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6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</a:rPr>
              <a:t>ЭПИГРАФ</a:t>
            </a:r>
            <a:endParaRPr lang="ru-RU" sz="6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</a:endParaRPr>
          </a:p>
        </p:txBody>
      </p:sp>
      <p:sp>
        <p:nvSpPr>
          <p:cNvPr id="10244" name="Rectangle 3"/>
          <p:cNvSpPr>
            <a:spLocks noChangeArrowheads="1"/>
          </p:cNvSpPr>
          <p:nvPr/>
        </p:nvSpPr>
        <p:spPr bwMode="auto">
          <a:xfrm>
            <a:off x="1043608" y="2564904"/>
            <a:ext cx="7239000" cy="301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Инициатива, </a:t>
            </a:r>
          </a:p>
          <a:p>
            <a:pPr eaLnBrk="1" hangingPunct="1"/>
            <a:endParaRPr lang="ru-RU" altLang="ru-RU" sz="1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1" hangingPunct="1"/>
            <a:r>
              <a:rPr lang="ru-RU" altLang="ru-RU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интеллект,</a:t>
            </a:r>
          </a:p>
          <a:p>
            <a:pPr eaLnBrk="1" hangingPunct="1"/>
            <a:r>
              <a:rPr lang="ru-RU" altLang="ru-RU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инновации –</a:t>
            </a:r>
          </a:p>
          <a:p>
            <a:pPr eaLnBrk="1" hangingPunct="1"/>
            <a:endParaRPr lang="ru-RU" altLang="ru-RU" sz="36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1" hangingPunct="1"/>
            <a:r>
              <a:rPr lang="ru-RU" altLang="ru-RU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ступеньки к аттестации.</a:t>
            </a:r>
            <a:endParaRPr lang="ru-RU" altLang="ru-RU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itchFamily="34" charset="0"/>
              <a:cs typeface="Arial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4522" y="77237"/>
            <a:ext cx="1389477" cy="90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92147"/>
            <a:ext cx="3927475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7" name="Прямоугольник 3"/>
          <p:cNvSpPr>
            <a:spLocks noChangeArrowheads="1"/>
          </p:cNvSpPr>
          <p:nvPr/>
        </p:nvSpPr>
        <p:spPr bwMode="auto">
          <a:xfrm>
            <a:off x="3995936" y="1521366"/>
            <a:ext cx="5076056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2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Целью проекта</a:t>
            </a:r>
            <a:r>
              <a:rPr lang="ru-RU" alt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является помощь </a:t>
            </a:r>
            <a:r>
              <a:rPr lang="ru-RU" altLang="ru-RU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/>
            </a:r>
            <a:br>
              <a:rPr lang="ru-RU" altLang="ru-RU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ru-RU" altLang="ru-RU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в </a:t>
            </a:r>
            <a:r>
              <a:rPr lang="ru-RU" alt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успешном прохождении аттестации учителями </a:t>
            </a:r>
            <a:r>
              <a:rPr lang="ru-RU" altLang="ru-RU" sz="2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Буинского</a:t>
            </a:r>
            <a:r>
              <a:rPr lang="ru-RU" alt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муниципального района, и учителями начальных классов в том </a:t>
            </a:r>
            <a:r>
              <a:rPr lang="ru-RU" altLang="ru-RU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числе в </a:t>
            </a:r>
            <a:r>
              <a:rPr lang="ru-RU" alt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2018-2019 учебном году.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83768" y="3640956"/>
            <a:ext cx="6552728" cy="230832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Задачи: </a:t>
            </a: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>
              <a:defRPr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 ♦Грамотное оформление заявлений на первую и высшую квалификационные категории;</a:t>
            </a:r>
          </a:p>
          <a:p>
            <a:pPr>
              <a:defRPr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♦ Подбор необходимых документов для загрузки в информационную систему «Электронное образование в РТ»;</a:t>
            </a:r>
          </a:p>
          <a:p>
            <a:pPr>
              <a:defRPr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♦ Максимально полное заполнение карты результативности;</a:t>
            </a:r>
          </a:p>
          <a:p>
            <a:pPr>
              <a:defRPr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♦ Подготовка и успешное прохождение тестирования учителей своей предметной области.</a:t>
            </a:r>
          </a:p>
        </p:txBody>
      </p:sp>
      <p:sp>
        <p:nvSpPr>
          <p:cNvPr id="11269" name="Прямоугольник 13"/>
          <p:cNvSpPr>
            <a:spLocks noChangeArrowheads="1"/>
          </p:cNvSpPr>
          <p:nvPr/>
        </p:nvSpPr>
        <p:spPr bwMode="auto">
          <a:xfrm>
            <a:off x="72008" y="6033482"/>
            <a:ext cx="903649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ru-RU" altLang="ru-RU" sz="20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Ожидаемый результат</a:t>
            </a:r>
            <a:r>
              <a:rPr lang="ru-RU" alt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Завершение работы не просто присвоением новой квалификационной категории, но и разработкой программы личностного роста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8198" y="188640"/>
            <a:ext cx="1615802" cy="1047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4"/>
          <p:cNvSpPr>
            <a:spLocks noChangeArrowheads="1"/>
          </p:cNvSpPr>
          <p:nvPr/>
        </p:nvSpPr>
        <p:spPr bwMode="auto">
          <a:xfrm>
            <a:off x="323850" y="551582"/>
            <a:ext cx="802798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3200" b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УЧАСТНИКИ ПРОЕКТА:</a:t>
            </a:r>
            <a:br>
              <a:rPr lang="ru-RU" altLang="ru-RU" sz="3200" b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3200" b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УЧИТЕЛЯ </a:t>
            </a:r>
            <a:r>
              <a:rPr lang="ru-RU" altLang="ru-RU" sz="32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НАЧАЛЬНЫХ КЛАССОВ</a:t>
            </a:r>
            <a:endParaRPr lang="ru-RU" altLang="ru-RU" sz="2400" dirty="0">
              <a:ea typeface="Calibri" pitchFamily="34" charset="0"/>
              <a:cs typeface="Arial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62703066"/>
              </p:ext>
            </p:extLst>
          </p:nvPr>
        </p:nvGraphicFramePr>
        <p:xfrm>
          <a:off x="18873" y="1477120"/>
          <a:ext cx="9143999" cy="4904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294" name="TextBox 2"/>
          <p:cNvSpPr txBox="1">
            <a:spLocks noChangeArrowheads="1"/>
          </p:cNvSpPr>
          <p:nvPr/>
        </p:nvSpPr>
        <p:spPr bwMode="auto">
          <a:xfrm>
            <a:off x="3260120" y="4643438"/>
            <a:ext cx="5032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15</a:t>
            </a:r>
          </a:p>
        </p:txBody>
      </p:sp>
      <p:sp>
        <p:nvSpPr>
          <p:cNvPr id="12295" name="TextBox 7"/>
          <p:cNvSpPr txBox="1">
            <a:spLocks noChangeArrowheads="1"/>
          </p:cNvSpPr>
          <p:nvPr/>
        </p:nvSpPr>
        <p:spPr bwMode="auto">
          <a:xfrm>
            <a:off x="3833019" y="3793182"/>
            <a:ext cx="5048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25</a:t>
            </a:r>
          </a:p>
        </p:txBody>
      </p:sp>
      <p:sp>
        <p:nvSpPr>
          <p:cNvPr id="12296" name="TextBox 8"/>
          <p:cNvSpPr txBox="1">
            <a:spLocks noChangeArrowheads="1"/>
          </p:cNvSpPr>
          <p:nvPr/>
        </p:nvSpPr>
        <p:spPr bwMode="auto">
          <a:xfrm>
            <a:off x="4315892" y="3053705"/>
            <a:ext cx="5032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54</a:t>
            </a:r>
          </a:p>
        </p:txBody>
      </p:sp>
      <p:sp>
        <p:nvSpPr>
          <p:cNvPr id="12297" name="TextBox 9"/>
          <p:cNvSpPr txBox="1">
            <a:spLocks noChangeArrowheads="1"/>
          </p:cNvSpPr>
          <p:nvPr/>
        </p:nvSpPr>
        <p:spPr bwMode="auto">
          <a:xfrm>
            <a:off x="4819129" y="1484784"/>
            <a:ext cx="7207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145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4522" y="77237"/>
            <a:ext cx="1389477" cy="90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0" y="1117768"/>
            <a:ext cx="9144000" cy="5047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РЕСУРСНОЕ ОБЕСПЕЧЕНИЕ</a:t>
            </a:r>
          </a:p>
          <a:p>
            <a:pPr algn="just"/>
            <a:r>
              <a:rPr lang="ru-RU" altLang="ru-RU" sz="2600" b="1" i="1" dirty="0" smtClean="0">
                <a:solidFill>
                  <a:srgbClr val="005686"/>
                </a:solidFill>
              </a:rPr>
              <a:t>нормативно-правовое</a:t>
            </a:r>
            <a:r>
              <a:rPr lang="ru-RU" altLang="ru-RU" sz="2600" b="1" dirty="0">
                <a:solidFill>
                  <a:srgbClr val="005686"/>
                </a:solidFill>
              </a:rPr>
              <a:t>:</a:t>
            </a:r>
            <a:r>
              <a:rPr lang="ru-RU" altLang="ru-RU" sz="2600" b="1" dirty="0"/>
              <a:t> </a:t>
            </a:r>
            <a:r>
              <a:rPr lang="ru-RU" altLang="ru-RU" sz="2600" dirty="0">
                <a:solidFill>
                  <a:srgbClr val="002060"/>
                </a:solidFill>
              </a:rPr>
              <a:t>приказы, документы, положения о порядке проведения аттестации педагогических работников;</a:t>
            </a:r>
          </a:p>
          <a:p>
            <a:pPr algn="just"/>
            <a:r>
              <a:rPr lang="ru-RU" altLang="ru-RU" sz="2600" b="1" i="1" dirty="0">
                <a:solidFill>
                  <a:srgbClr val="005686"/>
                </a:solidFill>
              </a:rPr>
              <a:t>научно-методическое</a:t>
            </a:r>
            <a:r>
              <a:rPr lang="ru-RU" altLang="ru-RU" sz="2600" i="1" dirty="0"/>
              <a:t>: </a:t>
            </a:r>
            <a:r>
              <a:rPr lang="ru-RU" altLang="ru-RU" sz="2600" dirty="0">
                <a:solidFill>
                  <a:srgbClr val="002060"/>
                </a:solidFill>
              </a:rPr>
              <a:t>проведение конференций, форумов, круглых столов, семинаров-практикумов, обучающих курсов по вопросам аттестации;</a:t>
            </a:r>
          </a:p>
          <a:p>
            <a:pPr algn="just"/>
            <a:r>
              <a:rPr lang="ru-RU" altLang="ru-RU" sz="2600" b="1" i="1" dirty="0">
                <a:solidFill>
                  <a:srgbClr val="005686"/>
                </a:solidFill>
              </a:rPr>
              <a:t>информационное</a:t>
            </a:r>
            <a:r>
              <a:rPr lang="ru-RU" altLang="ru-RU" sz="2600" i="1" dirty="0"/>
              <a:t>:</a:t>
            </a:r>
            <a:r>
              <a:rPr lang="ru-RU" altLang="ru-RU" sz="2600" dirty="0"/>
              <a:t> </a:t>
            </a:r>
            <a:r>
              <a:rPr lang="ru-RU" altLang="ru-RU" sz="2600" dirty="0">
                <a:solidFill>
                  <a:srgbClr val="002060"/>
                </a:solidFill>
              </a:rPr>
              <a:t>интернет-рассылки, онлайн-консультации, услуги интернет и электронной почты, мониторинговые мероприятия;</a:t>
            </a:r>
          </a:p>
          <a:p>
            <a:pPr algn="just"/>
            <a:r>
              <a:rPr lang="ru-RU" altLang="ru-RU" sz="2600" b="1" i="1" dirty="0">
                <a:solidFill>
                  <a:srgbClr val="005686"/>
                </a:solidFill>
              </a:rPr>
              <a:t>кадровое</a:t>
            </a:r>
            <a:r>
              <a:rPr lang="ru-RU" altLang="ru-RU" sz="2600" i="1" dirty="0"/>
              <a:t>: </a:t>
            </a:r>
            <a:r>
              <a:rPr lang="ru-RU" altLang="ru-RU" sz="2600" dirty="0">
                <a:solidFill>
                  <a:srgbClr val="002060"/>
                </a:solidFill>
              </a:rPr>
              <a:t>квалифицированная помощь психологов, методистов управления образования</a:t>
            </a:r>
            <a:r>
              <a:rPr lang="ru-RU" altLang="ru-RU" sz="2600" dirty="0" smtClean="0">
                <a:solidFill>
                  <a:srgbClr val="002060"/>
                </a:solidFill>
              </a:rPr>
              <a:t>.</a:t>
            </a:r>
            <a:endParaRPr lang="ru-RU" altLang="ru-RU" sz="2600" dirty="0">
              <a:solidFill>
                <a:srgbClr val="002060"/>
              </a:solidFill>
              <a:cs typeface="Arial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4522" y="77237"/>
            <a:ext cx="1389477" cy="90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Оформление по умолчанию">
      <a:majorFont>
        <a:latin typeface="Tahoma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формление по умолчанию 2">
    <a:dk1>
      <a:srgbClr val="000000"/>
    </a:dk1>
    <a:lt1>
      <a:srgbClr val="FFFFFF"/>
    </a:lt1>
    <a:dk2>
      <a:srgbClr val="000000"/>
    </a:dk2>
    <a:lt2>
      <a:srgbClr val="969696"/>
    </a:lt2>
    <a:accent1>
      <a:srgbClr val="FBDF53"/>
    </a:accent1>
    <a:accent2>
      <a:srgbClr val="FF9966"/>
    </a:accent2>
    <a:accent3>
      <a:srgbClr val="FFFFFF"/>
    </a:accent3>
    <a:accent4>
      <a:srgbClr val="000000"/>
    </a:accent4>
    <a:accent5>
      <a:srgbClr val="FDECB3"/>
    </a:accent5>
    <a:accent6>
      <a:srgbClr val="E78A5C"/>
    </a:accent6>
    <a:hlink>
      <a:srgbClr val="CC3300"/>
    </a:hlink>
    <a:folHlink>
      <a:srgbClr val="996600"/>
    </a:folHlink>
  </a:clrScheme>
  <a:fontScheme name="Оформление по умолчанию">
    <a:majorFont>
      <a:latin typeface="Tahoma"/>
      <a:ea typeface=""/>
      <a:cs typeface=""/>
    </a:majorFont>
    <a:minorFont>
      <a:latin typeface="Arial Narrow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Оформление по умолчанию 2">
    <a:dk1>
      <a:srgbClr val="000000"/>
    </a:dk1>
    <a:lt1>
      <a:srgbClr val="FFFFFF"/>
    </a:lt1>
    <a:dk2>
      <a:srgbClr val="000000"/>
    </a:dk2>
    <a:lt2>
      <a:srgbClr val="969696"/>
    </a:lt2>
    <a:accent1>
      <a:srgbClr val="FBDF53"/>
    </a:accent1>
    <a:accent2>
      <a:srgbClr val="FF9966"/>
    </a:accent2>
    <a:accent3>
      <a:srgbClr val="FFFFFF"/>
    </a:accent3>
    <a:accent4>
      <a:srgbClr val="000000"/>
    </a:accent4>
    <a:accent5>
      <a:srgbClr val="FDECB3"/>
    </a:accent5>
    <a:accent6>
      <a:srgbClr val="E78A5C"/>
    </a:accent6>
    <a:hlink>
      <a:srgbClr val="CC3300"/>
    </a:hlink>
    <a:folHlink>
      <a:srgbClr val="996600"/>
    </a:folHlink>
  </a:clrScheme>
  <a:fontScheme name="Оформление по умолчанию">
    <a:majorFont>
      <a:latin typeface="Tahoma"/>
      <a:ea typeface=""/>
      <a:cs typeface=""/>
    </a:majorFont>
    <a:minorFont>
      <a:latin typeface="Arial Narrow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2560</TotalTime>
  <Words>471</Words>
  <Application>Microsoft Office PowerPoint</Application>
  <PresentationFormat>Экран (4:3)</PresentationFormat>
  <Paragraphs>88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МУБиНТ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для презентаций</dc:title>
  <dc:creator>Дизайнер</dc:creator>
  <cp:lastModifiedBy>User</cp:lastModifiedBy>
  <cp:revision>149</cp:revision>
  <dcterms:created xsi:type="dcterms:W3CDTF">2004-06-18T10:43:38Z</dcterms:created>
  <dcterms:modified xsi:type="dcterms:W3CDTF">2019-10-01T10:33:39Z</dcterms:modified>
</cp:coreProperties>
</file>