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0" r:id="rId2"/>
    <p:sldId id="279" r:id="rId3"/>
    <p:sldId id="282" r:id="rId4"/>
    <p:sldId id="276" r:id="rId5"/>
    <p:sldId id="278" r:id="rId6"/>
    <p:sldId id="258" r:id="rId7"/>
    <p:sldId id="260" r:id="rId8"/>
    <p:sldId id="263" r:id="rId9"/>
    <p:sldId id="267" r:id="rId10"/>
    <p:sldId id="270" r:id="rId11"/>
    <p:sldId id="271" r:id="rId12"/>
    <p:sldId id="275" r:id="rId13"/>
    <p:sldId id="268" r:id="rId14"/>
    <p:sldId id="284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txPr>
              <a:bodyPr/>
              <a:lstStyle/>
              <a:p>
                <a:pPr>
                  <a:defRPr sz="2000" b="1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'[Диаграмма в Microsoft PowerPoint]Лист1'!$A$2:$A$4</c:f>
              <c:strCache>
                <c:ptCount val="3"/>
                <c:pt idx="0">
                  <c:v>Наставник</c:v>
                </c:pt>
                <c:pt idx="1">
                  <c:v>Практик</c:v>
                </c:pt>
                <c:pt idx="2">
                  <c:v>Молодые педагоги</c:v>
                </c:pt>
              </c:strCache>
            </c:strRef>
          </c:cat>
          <c:val>
            <c:numRef>
              <c:f>'[Диаграмма в Microsoft PowerPoint]Лист1'!$B$2:$B$4</c:f>
              <c:numCache>
                <c:formatCode>General</c:formatCode>
                <c:ptCount val="3"/>
                <c:pt idx="0">
                  <c:v>13</c:v>
                </c:pt>
                <c:pt idx="1">
                  <c:v>74</c:v>
                </c:pt>
                <c:pt idx="2">
                  <c:v>13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017366579177603"/>
          <c:y val="0.13302967337416155"/>
          <c:w val="0.29204855643044619"/>
          <c:h val="0.68764435695538062"/>
        </c:manualLayout>
      </c:layout>
      <c:overlay val="0"/>
      <c:txPr>
        <a:bodyPr/>
        <a:lstStyle/>
        <a:p>
          <a:pPr>
            <a:defRPr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2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5337315545999548E-2"/>
                  <c:y val="-1.3923891497435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520219785817736E-2"/>
                  <c:y val="-9.2825943316239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875875994565078E-2"/>
                  <c:y val="-2.32064858290599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548712719454362E-2"/>
                  <c:y val="-1.3923891497435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43014132726955E-3"/>
                  <c:y val="-7.1940106070085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1829042398180867E-3"/>
                  <c:y val="-9.2825943316239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PowerPoint]Лист1'!$A$2:$A$7</c:f>
              <c:strCache>
                <c:ptCount val="6"/>
                <c:pt idx="0">
                  <c:v>Пристиж профессии педагог</c:v>
                </c:pt>
                <c:pt idx="1">
                  <c:v>Возможность гарантированного трудоустройства</c:v>
                </c:pt>
                <c:pt idx="2">
                  <c:v>Перспектива профессионального роста</c:v>
                </c:pt>
                <c:pt idx="3">
                  <c:v>Повышенная зароботная плата</c:v>
                </c:pt>
                <c:pt idx="4">
                  <c:v>Любовь к детям</c:v>
                </c:pt>
                <c:pt idx="5">
                  <c:v>Творческий характер труда</c:v>
                </c:pt>
              </c:strCache>
            </c:strRef>
          </c:cat>
          <c:val>
            <c:numRef>
              <c:f>'[Диаграмма в Microsoft PowerPoint]Лист1'!$B$2:$B$7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7325824"/>
        <c:axId val="77345152"/>
        <c:axId val="0"/>
      </c:bar3DChart>
      <c:catAx>
        <c:axId val="773258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7345152"/>
        <c:crosses val="autoZero"/>
        <c:auto val="1"/>
        <c:lblAlgn val="ctr"/>
        <c:lblOffset val="100"/>
        <c:noMultiLvlLbl val="0"/>
      </c:catAx>
      <c:valAx>
        <c:axId val="773451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7325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Аюпова Г.Р.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PowerPoint]Лист1'!$A$2:$A$3</c:f>
              <c:strCache>
                <c:ptCount val="2"/>
                <c:pt idx="0">
                  <c:v>2017-2018 уч. год</c:v>
                </c:pt>
                <c:pt idx="1">
                  <c:v>2018-2019 уч.год</c:v>
                </c:pt>
              </c:strCache>
            </c:strRef>
          </c:cat>
          <c:val>
            <c:numRef>
              <c:f>'[Диаграмма в Microsoft PowerPoint]Лист1'!$B$2:$B$3</c:f>
              <c:numCache>
                <c:formatCode>General</c:formatCode>
                <c:ptCount val="2"/>
                <c:pt idx="0">
                  <c:v>70</c:v>
                </c:pt>
                <c:pt idx="1">
                  <c:v>83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Нигматуллина Г.Н.</c:v>
                </c:pt>
              </c:strCache>
            </c:strRef>
          </c:tx>
          <c:spPr>
            <a:solidFill>
              <a:srgbClr val="CC00CC"/>
            </a:solidFill>
          </c:spPr>
          <c:invertIfNegative val="0"/>
          <c:dLbls>
            <c:dLbl>
              <c:idx val="1"/>
              <c:layout>
                <c:manualLayout>
                  <c:x val="2.2222222222222223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PowerPoint]Лист1'!$A$2:$A$3</c:f>
              <c:strCache>
                <c:ptCount val="2"/>
                <c:pt idx="0">
                  <c:v>2017-2018 уч. год</c:v>
                </c:pt>
                <c:pt idx="1">
                  <c:v>2018-2019 уч.год</c:v>
                </c:pt>
              </c:strCache>
            </c:strRef>
          </c:cat>
          <c:val>
            <c:numRef>
              <c:f>'[Диаграмма в Microsoft PowerPoint]Лист1'!$C$2:$C$3</c:f>
              <c:numCache>
                <c:formatCode>General</c:formatCode>
                <c:ptCount val="2"/>
                <c:pt idx="0">
                  <c:v>75</c:v>
                </c:pt>
                <c:pt idx="1">
                  <c:v>79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Камалова Ч.А.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6666666666666666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000000000000001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PowerPoint]Лист1'!$A$2:$A$3</c:f>
              <c:strCache>
                <c:ptCount val="2"/>
                <c:pt idx="0">
                  <c:v>2017-2018 уч. год</c:v>
                </c:pt>
                <c:pt idx="1">
                  <c:v>2018-2019 уч.год</c:v>
                </c:pt>
              </c:strCache>
            </c:strRef>
          </c:cat>
          <c:val>
            <c:numRef>
              <c:f>'[Диаграмма в Microsoft PowerPoint]Лист1'!$D$2:$D$3</c:f>
              <c:numCache>
                <c:formatCode>General</c:formatCode>
                <c:ptCount val="2"/>
                <c:pt idx="0">
                  <c:v>56</c:v>
                </c:pt>
                <c:pt idx="1">
                  <c:v>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1625088"/>
        <c:axId val="81626624"/>
        <c:axId val="0"/>
      </c:bar3DChart>
      <c:catAx>
        <c:axId val="816250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81626624"/>
        <c:crosses val="autoZero"/>
        <c:auto val="1"/>
        <c:lblAlgn val="ctr"/>
        <c:lblOffset val="100"/>
        <c:noMultiLvlLbl val="0"/>
      </c:catAx>
      <c:valAx>
        <c:axId val="81626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81625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886242344706915"/>
          <c:y val="0.30960921551472731"/>
          <c:w val="0.26558202099737532"/>
          <c:h val="0.2511515748031495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E7EC33-7CDF-4A6C-B25F-13BE845586BB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0CA5B1-A13B-44E7-83CB-9805C0852951}">
      <dgm:prSet phldrT="[Текст]" phldr="1" custT="1"/>
      <dgm:spPr/>
      <dgm:t>
        <a:bodyPr/>
        <a:lstStyle/>
        <a:p>
          <a:endParaRPr lang="ru-RU" sz="4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4EABB9-8623-435B-AFFB-A3B2218A65A6}" type="parTrans" cxnId="{2B0ACF9B-3D7F-41F4-BE08-6CC87B910A48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C521C7-BC7D-4E19-9EA0-2A57A0C84099}" type="sibTrans" cxnId="{2B0ACF9B-3D7F-41F4-BE08-6CC87B910A48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543BC7-6A07-4708-8328-2016590FAEE9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Продолжать работу по повышению квалификации молодых воспитателей, привлечению их к участию </a:t>
          </a:r>
          <a:b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</a:br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 районных и региональных, всероссийских конкурсах профессионального мастерства, аттестационных процессах 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645F07-366C-45CE-86D3-DFE181D2B077}" type="parTrans" cxnId="{AF36FC61-12EC-4DF1-B1B3-8E1987956D27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D8F31-2905-45F9-B59C-CDBA187162C9}" type="sibTrans" cxnId="{AF36FC61-12EC-4DF1-B1B3-8E1987956D27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CE9D8C-4023-496C-BFDD-23BA09348404}">
      <dgm:prSet phldrT="[Текст]" phldr="1" custT="1"/>
      <dgm:spPr/>
      <dgm:t>
        <a:bodyPr/>
        <a:lstStyle/>
        <a:p>
          <a:endParaRPr lang="ru-RU" sz="4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92B22F-CED1-4D9A-9D12-45F02837F3EC}" type="parTrans" cxnId="{563667A9-7F14-4E60-A223-6100B109CDFE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88AD8D-19D3-462B-ABAA-872D8E50E8D7}" type="sibTrans" cxnId="{563667A9-7F14-4E60-A223-6100B109CDFE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91018A-25C6-473D-8490-0BA1A2FE1582}">
      <dgm:prSet phldrT="[Текст]" custT="1"/>
      <dgm:spPr/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Создать Клуб молодых воспитателей  на уровне города, </a:t>
          </a:r>
          <a:b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</a:br>
          <a: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что позволит организовать общение молодых педагогов друг </a:t>
          </a:r>
          <a:b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</a:br>
          <a: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с другом, обеспечит обмен имеющимся опытом, организацию </a:t>
          </a:r>
          <a:b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</a:br>
          <a:r>
            <a:rPr kumimoji="0" lang="ru-RU" sz="2000" b="0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и проведение совместных мероприятий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3D5623-929E-4C03-9159-22F5688D7F93}" type="parTrans" cxnId="{8180BB6B-751A-41E4-84E1-9C6E243BE2A4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CF74F2-4F1B-4AA6-BAAB-236BBB2EA369}" type="sibTrans" cxnId="{8180BB6B-751A-41E4-84E1-9C6E243BE2A4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2CF420-2927-40E5-A7FC-7D219862E572}">
      <dgm:prSet phldrT="[Текст]" phldr="1" custT="1"/>
      <dgm:spPr/>
      <dgm:t>
        <a:bodyPr/>
        <a:lstStyle/>
        <a:p>
          <a:endParaRPr lang="ru-RU" sz="4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25C571-940F-47EC-90C8-BD014BBBE064}" type="parTrans" cxnId="{4B22AB2E-79A0-4C21-8F70-D00B47F19DC5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09F33-6A13-435F-A1D5-01A8D5ACFCD3}" type="sibTrans" cxnId="{4B22AB2E-79A0-4C21-8F70-D00B47F19DC5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2CD60-85EC-46F3-A4F6-AAA0AA28B5AA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</a:t>
          </a:r>
          <a:r>
            <a:rPr kumimoji="0" lang="ru-RU" sz="2000" b="0" i="0" u="none" strike="noStrike" cap="none" spc="0" normalizeH="0" baseline="0" noProof="0" dirty="0" err="1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ланирую</a:t>
          </a:r>
          <a: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 изучить, и использовать в новую современную</a:t>
          </a:r>
          <a:r>
            <a:rPr kumimoji="0" lang="ru-RU" sz="2000" b="0" i="0" u="none" strike="noStrike" cap="none" spc="0" normalizeH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 </a:t>
          </a:r>
          <a: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форму </a:t>
          </a:r>
          <a:r>
            <a:rPr kumimoji="0" lang="ru-RU" sz="2000" b="0" i="0" u="none" strike="noStrike" cap="none" spc="0" normalizeH="0" baseline="0" noProof="0" dirty="0" err="1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тьюторского</a:t>
          </a:r>
          <a: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 сопровождения воспитателей, </a:t>
          </a:r>
          <a:r>
            <a:rPr kumimoji="0" lang="ru-RU" sz="2000" b="0" i="0" u="none" strike="noStrike" cap="none" spc="0" normalizeH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 </a:t>
          </a:r>
          <a: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таких как </a:t>
          </a:r>
          <a:r>
            <a:rPr kumimoji="0" lang="ru-RU" sz="2000" b="1" i="0" u="none" strike="noStrike" cap="none" spc="0" normalizeH="0" baseline="0" noProof="0" dirty="0" err="1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коучинг</a:t>
          </a:r>
          <a: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, который ориентирован  на достижение различных жизненных целей, направлен на раскрытие потенциала воспитателей </a:t>
          </a:r>
          <a:b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</a:br>
          <a:r>
            <a:rPr kumimoji="0" lang="ru-RU" sz="2000" b="0" i="0" u="none" strike="noStrike" cap="none" spc="0" normalizeH="0" baseline="0" noProof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с целью максимального повышения его эффективности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EE8B1D-6239-4C2A-9098-080ECE0CC0D1}" type="parTrans" cxnId="{9DFCC14C-4748-4070-AF98-A8D1089230CE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10A16E-5F38-48DE-99F3-A99C9D1FEF6F}" type="sibTrans" cxnId="{9DFCC14C-4748-4070-AF98-A8D1089230CE}">
      <dgm:prSet/>
      <dgm:spPr/>
      <dgm:t>
        <a:bodyPr/>
        <a:lstStyle/>
        <a:p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888249-FFA1-4AC5-B44F-BF1F83538E15}" type="pres">
      <dgm:prSet presAssocID="{87E7EC33-7CDF-4A6C-B25F-13BE845586B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365D59-EAE0-42CC-A276-BCCD203C0F53}" type="pres">
      <dgm:prSet presAssocID="{6C0CA5B1-A13B-44E7-83CB-9805C0852951}" presName="composite" presStyleCnt="0"/>
      <dgm:spPr/>
    </dgm:pt>
    <dgm:pt modelId="{666EE895-13B0-47C7-AD57-DC4F660769E5}" type="pres">
      <dgm:prSet presAssocID="{6C0CA5B1-A13B-44E7-83CB-9805C085295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CCE98-8D6B-4971-BAF7-144F0E2CB178}" type="pres">
      <dgm:prSet presAssocID="{6C0CA5B1-A13B-44E7-83CB-9805C0852951}" presName="descendantText" presStyleLbl="alignAcc1" presStyleIdx="0" presStyleCnt="3" custScaleY="115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2C09F-0A87-4869-B1B3-9CB6C652571D}" type="pres">
      <dgm:prSet presAssocID="{05C521C7-BC7D-4E19-9EA0-2A57A0C84099}" presName="sp" presStyleCnt="0"/>
      <dgm:spPr/>
    </dgm:pt>
    <dgm:pt modelId="{1860E537-0592-4459-83AD-C11AE84CCCD9}" type="pres">
      <dgm:prSet presAssocID="{59CE9D8C-4023-496C-BFDD-23BA09348404}" presName="composite" presStyleCnt="0"/>
      <dgm:spPr/>
    </dgm:pt>
    <dgm:pt modelId="{4F3D4058-68F6-475C-A64B-5416044EBF63}" type="pres">
      <dgm:prSet presAssocID="{59CE9D8C-4023-496C-BFDD-23BA0934840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4FA3B-6FC4-4A44-BF31-996645CA47F9}" type="pres">
      <dgm:prSet presAssocID="{59CE9D8C-4023-496C-BFDD-23BA09348404}" presName="descendantText" presStyleLbl="alignAcc1" presStyleIdx="1" presStyleCnt="3" custScaleY="113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82461-2361-4F0A-805D-D3D175BA46F0}" type="pres">
      <dgm:prSet presAssocID="{9288AD8D-19D3-462B-ABAA-872D8E50E8D7}" presName="sp" presStyleCnt="0"/>
      <dgm:spPr/>
    </dgm:pt>
    <dgm:pt modelId="{2CC034F5-3589-4C05-A2A6-9274BD8E8224}" type="pres">
      <dgm:prSet presAssocID="{422CF420-2927-40E5-A7FC-7D219862E572}" presName="composite" presStyleCnt="0"/>
      <dgm:spPr/>
    </dgm:pt>
    <dgm:pt modelId="{975FDD66-CA77-4B2C-BA07-79848BC614E8}" type="pres">
      <dgm:prSet presAssocID="{422CF420-2927-40E5-A7FC-7D219862E57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C86EF-E7C3-433E-BA74-5562336D8271}" type="pres">
      <dgm:prSet presAssocID="{422CF420-2927-40E5-A7FC-7D219862E572}" presName="descendantText" presStyleLbl="alignAcc1" presStyleIdx="2" presStyleCnt="3" custScaleY="120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7183AB-D2EE-414A-95CC-AB7B6DB7DC1D}" type="presOf" srcId="{6C0CA5B1-A13B-44E7-83CB-9805C0852951}" destId="{666EE895-13B0-47C7-AD57-DC4F660769E5}" srcOrd="0" destOrd="0" presId="urn:microsoft.com/office/officeart/2005/8/layout/chevron2"/>
    <dgm:cxn modelId="{AEF46199-5135-48A7-AF88-9FF7DE8C38F6}" type="presOf" srcId="{EB543BC7-6A07-4708-8328-2016590FAEE9}" destId="{167CCE98-8D6B-4971-BAF7-144F0E2CB178}" srcOrd="0" destOrd="0" presId="urn:microsoft.com/office/officeart/2005/8/layout/chevron2"/>
    <dgm:cxn modelId="{A3DE65CF-5417-48A5-94E8-F7278ED0E8B2}" type="presOf" srcId="{422CF420-2927-40E5-A7FC-7D219862E572}" destId="{975FDD66-CA77-4B2C-BA07-79848BC614E8}" srcOrd="0" destOrd="0" presId="urn:microsoft.com/office/officeart/2005/8/layout/chevron2"/>
    <dgm:cxn modelId="{DC4ACF76-6D1D-4E94-B6AD-38D072748711}" type="presOf" srcId="{6A91018A-25C6-473D-8490-0BA1A2FE1582}" destId="{EE34FA3B-6FC4-4A44-BF31-996645CA47F9}" srcOrd="0" destOrd="0" presId="urn:microsoft.com/office/officeart/2005/8/layout/chevron2"/>
    <dgm:cxn modelId="{4B22AB2E-79A0-4C21-8F70-D00B47F19DC5}" srcId="{87E7EC33-7CDF-4A6C-B25F-13BE845586BB}" destId="{422CF420-2927-40E5-A7FC-7D219862E572}" srcOrd="2" destOrd="0" parTransId="{1925C571-940F-47EC-90C8-BD014BBBE064}" sibTransId="{EE009F33-6A13-435F-A1D5-01A8D5ACFCD3}"/>
    <dgm:cxn modelId="{9DFCC14C-4748-4070-AF98-A8D1089230CE}" srcId="{422CF420-2927-40E5-A7FC-7D219862E572}" destId="{8EB2CD60-85EC-46F3-A4F6-AAA0AA28B5AA}" srcOrd="0" destOrd="0" parTransId="{46EE8B1D-6239-4C2A-9098-080ECE0CC0D1}" sibTransId="{F710A16E-5F38-48DE-99F3-A99C9D1FEF6F}"/>
    <dgm:cxn modelId="{563667A9-7F14-4E60-A223-6100B109CDFE}" srcId="{87E7EC33-7CDF-4A6C-B25F-13BE845586BB}" destId="{59CE9D8C-4023-496C-BFDD-23BA09348404}" srcOrd="1" destOrd="0" parTransId="{D892B22F-CED1-4D9A-9D12-45F02837F3EC}" sibTransId="{9288AD8D-19D3-462B-ABAA-872D8E50E8D7}"/>
    <dgm:cxn modelId="{0454E1E4-84EC-4345-B492-468D6B0209E0}" type="presOf" srcId="{87E7EC33-7CDF-4A6C-B25F-13BE845586BB}" destId="{62888249-FFA1-4AC5-B44F-BF1F83538E15}" srcOrd="0" destOrd="0" presId="urn:microsoft.com/office/officeart/2005/8/layout/chevron2"/>
    <dgm:cxn modelId="{AF36FC61-12EC-4DF1-B1B3-8E1987956D27}" srcId="{6C0CA5B1-A13B-44E7-83CB-9805C0852951}" destId="{EB543BC7-6A07-4708-8328-2016590FAEE9}" srcOrd="0" destOrd="0" parTransId="{B0645F07-366C-45CE-86D3-DFE181D2B077}" sibTransId="{C1CD8F31-2905-45F9-B59C-CDBA187162C9}"/>
    <dgm:cxn modelId="{8180BB6B-751A-41E4-84E1-9C6E243BE2A4}" srcId="{59CE9D8C-4023-496C-BFDD-23BA09348404}" destId="{6A91018A-25C6-473D-8490-0BA1A2FE1582}" srcOrd="0" destOrd="0" parTransId="{EB3D5623-929E-4C03-9159-22F5688D7F93}" sibTransId="{4BCF74F2-4F1B-4AA6-BAAB-236BBB2EA369}"/>
    <dgm:cxn modelId="{4B26975D-3ABF-4C26-A46B-E92215860839}" type="presOf" srcId="{8EB2CD60-85EC-46F3-A4F6-AAA0AA28B5AA}" destId="{D99C86EF-E7C3-433E-BA74-5562336D8271}" srcOrd="0" destOrd="0" presId="urn:microsoft.com/office/officeart/2005/8/layout/chevron2"/>
    <dgm:cxn modelId="{2B0ACF9B-3D7F-41F4-BE08-6CC87B910A48}" srcId="{87E7EC33-7CDF-4A6C-B25F-13BE845586BB}" destId="{6C0CA5B1-A13B-44E7-83CB-9805C0852951}" srcOrd="0" destOrd="0" parTransId="{0E4EABB9-8623-435B-AFFB-A3B2218A65A6}" sibTransId="{05C521C7-BC7D-4E19-9EA0-2A57A0C84099}"/>
    <dgm:cxn modelId="{58802144-1E8A-486A-BF2F-1F1FC92F3A5A}" type="presOf" srcId="{59CE9D8C-4023-496C-BFDD-23BA09348404}" destId="{4F3D4058-68F6-475C-A64B-5416044EBF63}" srcOrd="0" destOrd="0" presId="urn:microsoft.com/office/officeart/2005/8/layout/chevron2"/>
    <dgm:cxn modelId="{4C0EECF3-5719-4EBA-A3E5-F0FA41CE22B9}" type="presParOf" srcId="{62888249-FFA1-4AC5-B44F-BF1F83538E15}" destId="{01365D59-EAE0-42CC-A276-BCCD203C0F53}" srcOrd="0" destOrd="0" presId="urn:microsoft.com/office/officeart/2005/8/layout/chevron2"/>
    <dgm:cxn modelId="{72A0A813-FF0B-418D-91BD-3DE5609E46D9}" type="presParOf" srcId="{01365D59-EAE0-42CC-A276-BCCD203C0F53}" destId="{666EE895-13B0-47C7-AD57-DC4F660769E5}" srcOrd="0" destOrd="0" presId="urn:microsoft.com/office/officeart/2005/8/layout/chevron2"/>
    <dgm:cxn modelId="{4828D737-367E-49B2-BB54-D9EEA958AEC1}" type="presParOf" srcId="{01365D59-EAE0-42CC-A276-BCCD203C0F53}" destId="{167CCE98-8D6B-4971-BAF7-144F0E2CB178}" srcOrd="1" destOrd="0" presId="urn:microsoft.com/office/officeart/2005/8/layout/chevron2"/>
    <dgm:cxn modelId="{E65CA13A-7B64-4013-BFE9-FD8D3B9A1E0D}" type="presParOf" srcId="{62888249-FFA1-4AC5-B44F-BF1F83538E15}" destId="{9292C09F-0A87-4869-B1B3-9CB6C652571D}" srcOrd="1" destOrd="0" presId="urn:microsoft.com/office/officeart/2005/8/layout/chevron2"/>
    <dgm:cxn modelId="{CC9DCE79-04F8-48E0-A26B-38A12A7F8A6F}" type="presParOf" srcId="{62888249-FFA1-4AC5-B44F-BF1F83538E15}" destId="{1860E537-0592-4459-83AD-C11AE84CCCD9}" srcOrd="2" destOrd="0" presId="urn:microsoft.com/office/officeart/2005/8/layout/chevron2"/>
    <dgm:cxn modelId="{463495BD-AD05-42D6-AED7-D4F673ADAD74}" type="presParOf" srcId="{1860E537-0592-4459-83AD-C11AE84CCCD9}" destId="{4F3D4058-68F6-475C-A64B-5416044EBF63}" srcOrd="0" destOrd="0" presId="urn:microsoft.com/office/officeart/2005/8/layout/chevron2"/>
    <dgm:cxn modelId="{B6F413D8-4371-4674-A6B8-6D3B3AC47913}" type="presParOf" srcId="{1860E537-0592-4459-83AD-C11AE84CCCD9}" destId="{EE34FA3B-6FC4-4A44-BF31-996645CA47F9}" srcOrd="1" destOrd="0" presId="urn:microsoft.com/office/officeart/2005/8/layout/chevron2"/>
    <dgm:cxn modelId="{5E4948C8-5A38-41C4-B755-7E6D63667AAF}" type="presParOf" srcId="{62888249-FFA1-4AC5-B44F-BF1F83538E15}" destId="{32C82461-2361-4F0A-805D-D3D175BA46F0}" srcOrd="3" destOrd="0" presId="urn:microsoft.com/office/officeart/2005/8/layout/chevron2"/>
    <dgm:cxn modelId="{4018D1DB-61A0-47CD-84A9-B4BD4CEE5745}" type="presParOf" srcId="{62888249-FFA1-4AC5-B44F-BF1F83538E15}" destId="{2CC034F5-3589-4C05-A2A6-9274BD8E8224}" srcOrd="4" destOrd="0" presId="urn:microsoft.com/office/officeart/2005/8/layout/chevron2"/>
    <dgm:cxn modelId="{F12A63B2-E941-49F7-A574-6ED89C8EEC1E}" type="presParOf" srcId="{2CC034F5-3589-4C05-A2A6-9274BD8E8224}" destId="{975FDD66-CA77-4B2C-BA07-79848BC614E8}" srcOrd="0" destOrd="0" presId="urn:microsoft.com/office/officeart/2005/8/layout/chevron2"/>
    <dgm:cxn modelId="{DCFCF99D-0269-48B9-876D-0AADDA8C15D0}" type="presParOf" srcId="{2CC034F5-3589-4C05-A2A6-9274BD8E8224}" destId="{D99C86EF-E7C3-433E-BA74-5562336D827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55B4D-1D11-4D09-A7EE-354469968BD5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1D952-41D3-4FDD-A753-E25FDC902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32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3.png"/><Relationship Id="rId3" Type="http://schemas.microsoft.com/office/2007/relationships/hdphoto" Target="../media/hdphoto28.wdp"/><Relationship Id="rId7" Type="http://schemas.microsoft.com/office/2007/relationships/hdphoto" Target="../media/hdphoto30.wdp"/><Relationship Id="rId12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11" Type="http://schemas.microsoft.com/office/2007/relationships/hdphoto" Target="../media/hdphoto32.wdp"/><Relationship Id="rId5" Type="http://schemas.microsoft.com/office/2007/relationships/hdphoto" Target="../media/hdphoto29.wdp"/><Relationship Id="rId10" Type="http://schemas.openxmlformats.org/officeDocument/2006/relationships/image" Target="../media/image48.jpeg"/><Relationship Id="rId4" Type="http://schemas.openxmlformats.org/officeDocument/2006/relationships/image" Target="../media/image45.jpeg"/><Relationship Id="rId9" Type="http://schemas.microsoft.com/office/2007/relationships/hdphoto" Target="../media/hdphoto3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microsoft.com/office/2007/relationships/hdphoto" Target="../media/hdphoto33.wdp"/><Relationship Id="rId7" Type="http://schemas.microsoft.com/office/2007/relationships/hdphoto" Target="../media/hdphoto3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microsoft.com/office/2007/relationships/hdphoto" Target="../media/hdphoto34.wdp"/><Relationship Id="rId4" Type="http://schemas.openxmlformats.org/officeDocument/2006/relationships/image" Target="../media/image51.jpe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13" Type="http://schemas.openxmlformats.org/officeDocument/2006/relationships/image" Target="../media/image3.pn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12" Type="http://schemas.microsoft.com/office/2007/relationships/hdphoto" Target="../media/hdphoto40.wdp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37.wdp"/><Relationship Id="rId11" Type="http://schemas.openxmlformats.org/officeDocument/2006/relationships/image" Target="../media/image59.jpeg"/><Relationship Id="rId5" Type="http://schemas.openxmlformats.org/officeDocument/2006/relationships/image" Target="../media/image56.jpeg"/><Relationship Id="rId10" Type="http://schemas.microsoft.com/office/2007/relationships/hdphoto" Target="../media/hdphoto39.wdp"/><Relationship Id="rId4" Type="http://schemas.microsoft.com/office/2007/relationships/hdphoto" Target="../media/hdphoto36.wdp"/><Relationship Id="rId9" Type="http://schemas.openxmlformats.org/officeDocument/2006/relationships/image" Target="../media/image58.jpeg"/><Relationship Id="rId1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6.jpeg"/><Relationship Id="rId3" Type="http://schemas.microsoft.com/office/2007/relationships/hdphoto" Target="../media/hdphoto41.wdp"/><Relationship Id="rId7" Type="http://schemas.microsoft.com/office/2007/relationships/hdphoto" Target="../media/hdphoto43.wdp"/><Relationship Id="rId12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11" Type="http://schemas.microsoft.com/office/2007/relationships/hdphoto" Target="../media/hdphoto45.wdp"/><Relationship Id="rId5" Type="http://schemas.microsoft.com/office/2007/relationships/hdphoto" Target="../media/hdphoto42.wdp"/><Relationship Id="rId15" Type="http://schemas.openxmlformats.org/officeDocument/2006/relationships/image" Target="../media/image3.png"/><Relationship Id="rId10" Type="http://schemas.openxmlformats.org/officeDocument/2006/relationships/image" Target="../media/image64.jpeg"/><Relationship Id="rId4" Type="http://schemas.openxmlformats.org/officeDocument/2006/relationships/image" Target="../media/image61.jpeg"/><Relationship Id="rId9" Type="http://schemas.microsoft.com/office/2007/relationships/hdphoto" Target="../media/hdphoto44.wdp"/><Relationship Id="rId14" Type="http://schemas.microsoft.com/office/2007/relationships/hdphoto" Target="../media/hdphoto46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openxmlformats.org/officeDocument/2006/relationships/image" Target="../media/image5.jpeg"/><Relationship Id="rId9" Type="http://schemas.openxmlformats.org/officeDocument/2006/relationships/image" Target="../media/image8.jpeg"/><Relationship Id="rId1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11" Type="http://schemas.openxmlformats.org/officeDocument/2006/relationships/image" Target="../media/image16.jpeg"/><Relationship Id="rId5" Type="http://schemas.microsoft.com/office/2007/relationships/hdphoto" Target="../media/hdphoto8.wdp"/><Relationship Id="rId10" Type="http://schemas.microsoft.com/office/2007/relationships/hdphoto" Target="../media/hdphoto10.wdp"/><Relationship Id="rId4" Type="http://schemas.openxmlformats.org/officeDocument/2006/relationships/image" Target="../media/image12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microsoft.com/office/2007/relationships/hdphoto" Target="../media/hdphoto12.wdp"/><Relationship Id="rId10" Type="http://schemas.openxmlformats.org/officeDocument/2006/relationships/chart" Target="../charts/chart1.xml"/><Relationship Id="rId4" Type="http://schemas.openxmlformats.org/officeDocument/2006/relationships/image" Target="../media/image18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microsoft.com/office/2007/relationships/hdphoto" Target="../media/hdphoto19.wdp"/><Relationship Id="rId3" Type="http://schemas.microsoft.com/office/2007/relationships/hdphoto" Target="../media/hdphoto14.wdp"/><Relationship Id="rId7" Type="http://schemas.microsoft.com/office/2007/relationships/hdphoto" Target="../media/hdphoto16.wdp"/><Relationship Id="rId12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5" Type="http://schemas.openxmlformats.org/officeDocument/2006/relationships/image" Target="../media/image3.png"/><Relationship Id="rId10" Type="http://schemas.openxmlformats.org/officeDocument/2006/relationships/image" Target="../media/image24.jpeg"/><Relationship Id="rId4" Type="http://schemas.openxmlformats.org/officeDocument/2006/relationships/image" Target="../media/image21.png"/><Relationship Id="rId9" Type="http://schemas.microsoft.com/office/2007/relationships/hdphoto" Target="../media/hdphoto17.wdp"/><Relationship Id="rId1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.png"/><Relationship Id="rId3" Type="http://schemas.microsoft.com/office/2007/relationships/hdphoto" Target="../media/hdphoto20.wdp"/><Relationship Id="rId7" Type="http://schemas.microsoft.com/office/2007/relationships/hdphoto" Target="../media/hdphoto22.wdp"/><Relationship Id="rId12" Type="http://schemas.openxmlformats.org/officeDocument/2006/relationships/image" Target="../media/image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11" Type="http://schemas.microsoft.com/office/2007/relationships/hdphoto" Target="../media/hdphoto24.wdp"/><Relationship Id="rId5" Type="http://schemas.microsoft.com/office/2007/relationships/hdphoto" Target="../media/hdphoto21.wdp"/><Relationship Id="rId10" Type="http://schemas.openxmlformats.org/officeDocument/2006/relationships/image" Target="../media/image31.png"/><Relationship Id="rId4" Type="http://schemas.openxmlformats.org/officeDocument/2006/relationships/image" Target="../media/image28.jpeg"/><Relationship Id="rId9" Type="http://schemas.microsoft.com/office/2007/relationships/hdphoto" Target="../media/hdphoto2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microsoft.com/office/2007/relationships/hdphoto" Target="../media/hdphoto25.wdp"/><Relationship Id="rId7" Type="http://schemas.microsoft.com/office/2007/relationships/hdphoto" Target="../media/hdphoto27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microsoft.com/office/2007/relationships/hdphoto" Target="../media/hdphoto26.wdp"/><Relationship Id="rId10" Type="http://schemas.openxmlformats.org/officeDocument/2006/relationships/image" Target="../media/image3.png"/><Relationship Id="rId4" Type="http://schemas.openxmlformats.org/officeDocument/2006/relationships/image" Target="../media/image33.jpeg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28662" y="266919"/>
            <a:ext cx="7000924" cy="785817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600" b="1" dirty="0" smtClean="0">
                <a:ln w="900" cmpd="sng">
                  <a:noFill/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Муниципальное бюджетное дошкольное образовательное  учреждение «Детский сад общеразвивающего вида «Ромашка» города Буинска Буинского муниципального района Республики Татарстан» </a:t>
            </a:r>
            <a:endParaRPr lang="ru-RU" sz="1600" dirty="0">
              <a:ln w="900" cmpd="sng">
                <a:noFill/>
                <a:prstDash val="solid"/>
              </a:ln>
              <a:solidFill>
                <a:srgbClr val="002060"/>
              </a:solidFill>
            </a:endParaRPr>
          </a:p>
        </p:txBody>
      </p:sp>
      <p:pic>
        <p:nvPicPr>
          <p:cNvPr id="7" name="Содержимое 8" descr="IMG-20190813-WA002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714348" cy="76832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4860032" y="5169966"/>
            <a:ext cx="4146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высшей квалификационной категории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Шакирова Э.Х.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7663" y="1628800"/>
            <a:ext cx="8786825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20000"/>
              </a:spcBef>
            </a:pP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Тьюторское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сопровождение профессионального роста становления молодых воспитателей.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4" descr="IMG-20181204-WA0036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93526" y="1556792"/>
            <a:ext cx="2214578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13" descr="IMG-20181204-WA0025.jpg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3843647"/>
            <a:ext cx="3100488" cy="2325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10" descr="IMG-20181204-WA0023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1268760"/>
            <a:ext cx="2987824" cy="2240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Содержимое 13" descr="IMG-20181204-WA0038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332" y="4077072"/>
            <a:ext cx="3320918" cy="2490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Содержимое 15" descr="IMG-20181204-WA0031.jpg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332" y="1229914"/>
            <a:ext cx="3316156" cy="2487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8" descr="IMG-20190813-WA0021.jpg"/>
          <p:cNvPicPr>
            <a:picLocks noGrp="1" noChangeAspect="1"/>
          </p:cNvPicPr>
          <p:nvPr>
            <p:ph sz="half" idx="1"/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18231" cy="880056"/>
          </a:xfrm>
          <a:effectLst>
            <a:softEdge rad="63500"/>
          </a:effec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929802" y="-54679"/>
            <a:ext cx="72425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дошкольного образования должен сегодня 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владеть новейшими технологиями в области обучения и 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воспитания детей, а также обладать широкой эрудицией, 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педагогической интуицией, высокоразвитым интеллектом и высоким уровнем нравственной культуры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1734"/>
            <a:ext cx="6882558" cy="127049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профессионального мастерства «Воспитатель года – 2019»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Содержимое 6" descr="IMG-20181219-WA0099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8024" y="4149080"/>
            <a:ext cx="4038600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4" descr="IMG-20190118-WA0014.jp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512" y="1412775"/>
            <a:ext cx="3816424" cy="5119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6" descr="IMG-20190118-WA0021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1425142"/>
            <a:ext cx="4038600" cy="2651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8" descr="IMG-20190813-WA0021.jpg"/>
          <p:cNvPicPr>
            <a:picLocks noGrp="1" noChangeAspect="1"/>
          </p:cNvPicPr>
          <p:nvPr>
            <p:ph sz="half" idx="1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85786" cy="845160"/>
          </a:xfr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Диагностика педагогического образовательного процесса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Содержимое 8" descr="IMG-20190813-WA0021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142852"/>
            <a:ext cx="931010" cy="1001357"/>
          </a:xfrm>
          <a:effectLst>
            <a:softEdge rad="63500"/>
          </a:effectLst>
        </p:spPr>
      </p:pic>
      <p:pic>
        <p:nvPicPr>
          <p:cNvPr id="7" name="Содержимое 8" descr="IMG-20190403-WA0006.jpg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72198" y="1500174"/>
            <a:ext cx="2643206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12" descr="IMG-20190920-WA0009.jpg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3643314"/>
            <a:ext cx="2040733" cy="2720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4" descr="IMG-20190731-WA0015.jpg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6116" y="1531593"/>
            <a:ext cx="2357454" cy="1917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5" descr="IMG_20190812_093857.jpg"/>
          <p:cNvPicPr>
            <a:picLocks noGrp="1" noChangeAspect="1"/>
          </p:cNvPicPr>
          <p:nvPr>
            <p:ph sz="half" idx="2"/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844" y="1500174"/>
            <a:ext cx="2750363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4" descr="IMG-20190926-WA0023.jpg"/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6256" y="4071942"/>
            <a:ext cx="2143139" cy="2213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003336"/>
              </p:ext>
            </p:extLst>
          </p:nvPr>
        </p:nvGraphicFramePr>
        <p:xfrm>
          <a:off x="2555776" y="364331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3752"/>
            <a:ext cx="621510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Повышается уровень знания детей,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первые результаты участия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районных и республиканских конкурсах.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грамота 3 место Фатиховы.jpe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2582" y="1270704"/>
            <a:ext cx="2058836" cy="28561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5" descr="диплом 2 степени я талантлив 2018 игламов.jpeg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447741"/>
            <a:ext cx="2682393" cy="19335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Содержимое 4" descr="Залялов Данил.jpe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1340768"/>
            <a:ext cx="2007757" cy="27860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Содержимое 5" descr="игламов равиль.jpe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335338"/>
            <a:ext cx="2012244" cy="27915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Содержимое 8" descr="Игламов Равиль 1 место.jpeg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4460055"/>
            <a:ext cx="2808312" cy="20237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Содержимое 8" descr="IMG-20190813-WA0021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8694" cy="99886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Содержимое 4" descr="CCI01042019_0006.jpg"/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31840" y="4293096"/>
            <a:ext cx="2607186" cy="1800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571868" y="50006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7" name="Содержимое 8" descr="IMG-20190813-WA002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63429" cy="9286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52705485"/>
              </p:ext>
            </p:extLst>
          </p:nvPr>
        </p:nvGraphicFramePr>
        <p:xfrm>
          <a:off x="72008" y="1252984"/>
          <a:ext cx="8964488" cy="5488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03648" y="44624"/>
            <a:ext cx="63417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Перспектива дальнейшего </a:t>
            </a:r>
            <a:r>
              <a:rPr lang="ru-RU" sz="3200" b="1" dirty="0" err="1" smtClean="0">
                <a:solidFill>
                  <a:srgbClr val="C00000"/>
                </a:solidFill>
              </a:rPr>
              <a:t>тьюторского</a:t>
            </a:r>
            <a:r>
              <a:rPr lang="ru-RU" sz="3200" b="1" dirty="0" smtClean="0">
                <a:solidFill>
                  <a:srgbClr val="C00000"/>
                </a:solidFill>
              </a:rPr>
              <a:t> сопровождения</a:t>
            </a:r>
            <a:r>
              <a:rPr lang="ru-RU" sz="3200" b="1" dirty="0">
                <a:solidFill>
                  <a:srgbClr val="C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477429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2852936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Спасибо за внимание.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17055" y="77373"/>
            <a:ext cx="7109890" cy="131210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Современная система образования нуждается </a:t>
            </a:r>
            <a:b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высокообразованных и высококвалифицированных воспитателях, способных к профессиональному росту</a:t>
            </a:r>
            <a:b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профессиональной мобильности в условиях информатизации общества и развития новых технологий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-20181115-WA0021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257" y="1304491"/>
            <a:ext cx="1926734" cy="2696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8" descr="IMG_20181227_100230.jpg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7778" y="1120873"/>
            <a:ext cx="2136583" cy="2911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6" descr="IMG-20190312-WA0010.jpg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355" y="3808034"/>
            <a:ext cx="2448272" cy="2815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8" descr="IMG-20190813-WA0021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51811" cy="8086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Содержимое 6" descr="IMG-20181128-WA0074.jpg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1760" y="1484784"/>
            <a:ext cx="4081924" cy="2525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Содержимое 4" descr="IMG_20190828_081025.jpg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2240" y="4175631"/>
            <a:ext cx="2160240" cy="2447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Содержимое 11" descr="IMG_20190925_153827.jpg"/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15816" y="4188462"/>
            <a:ext cx="3629500" cy="226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1136"/>
            <a:ext cx="7500990" cy="140364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своей  педагогической деятельности  прошла определенные этапы профессионального роста,  «молодой педагог»,  педагог -«практик», педагог -  «наставник».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 моей мотивации  «Знаю, хочу и умею».</a:t>
            </a:r>
            <a:endParaRPr lang="ru-RU" sz="1800" dirty="0"/>
          </a:p>
        </p:txBody>
      </p:sp>
      <p:pic>
        <p:nvPicPr>
          <p:cNvPr id="9" name="Содержимое 8" descr="IMG_20190130_090538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4615" y="980728"/>
            <a:ext cx="2355490" cy="3140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9" descr="SAM_1253.JPG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5527" y="1412776"/>
            <a:ext cx="3684591" cy="203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584" y="3645024"/>
            <a:ext cx="4044347" cy="2861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14" descr="IMG_20190925_101157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0933" y="4357624"/>
            <a:ext cx="2977511" cy="2233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505" y="1412776"/>
            <a:ext cx="2448272" cy="1803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Содержимое 8" descr="IMG-20190813-WA0021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27850" cy="67529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1712"/>
            <a:ext cx="6881988" cy="112704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группах, реализующих программу дошкольного образования в детском саду работает 24 педагога. Из них 13 % - это молодые или начинающие педагоги без опыта работы с детьми дошкольного возраста.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-20181030-WA0009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44304" y="980728"/>
            <a:ext cx="2536112" cy="3142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4" descr="IMG-20181030-WA0010.jpg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811" y="4077072"/>
            <a:ext cx="2275334" cy="2573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5" descr="IMG-20181030-WA0011.jpg"/>
          <p:cNvPicPr>
            <a:picLocks noGrp="1" noChangeAspect="1"/>
          </p:cNvPicPr>
          <p:nvPr>
            <p:ph sz="half" idx="2"/>
          </p:nvPr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79912" y="3414514"/>
            <a:ext cx="2448272" cy="3292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8" descr="IMG-20190813-WA0021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51811" cy="8086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156990"/>
              </p:ext>
            </p:extLst>
          </p:nvPr>
        </p:nvGraphicFramePr>
        <p:xfrm>
          <a:off x="179512" y="1180531"/>
          <a:ext cx="43924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МОТИВЫ ПОБУДИЛИ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 ПРИЙТИ РАБОТАТЬ В ДЕТСКИЙ САД?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8" descr="IMG-20190813-WA002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51811" cy="8086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437664"/>
              </p:ext>
            </p:extLst>
          </p:nvPr>
        </p:nvGraphicFramePr>
        <p:xfrm>
          <a:off x="0" y="1268760"/>
          <a:ext cx="910850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9802" y="116632"/>
            <a:ext cx="6954566" cy="130100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создаем  педагогически насыщенную образовательную среду, разработали  индивидуальные маршруты сопровождения и постоянно взаимодействуем с каждым воспитателем, направляю и помогаю им  в профессиональном становлении.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7" descr="IMG_20181215_143223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504" y="1412776"/>
            <a:ext cx="2136900" cy="2768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12" descr="IMG_20190920_124714.jpg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9832" y="4005064"/>
            <a:ext cx="2736304" cy="229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11" descr="IMG_20190920_124541.jpg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4445843"/>
            <a:ext cx="2780060" cy="1935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8" descr="IMG-20190325-WA0044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40152" y="4410092"/>
            <a:ext cx="3094802" cy="2043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10" descr="IMG-20181213-WA0076.jpg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1412776"/>
            <a:ext cx="2090728" cy="2787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Содержимое 4" descr="IMG-20180210-WA0045.jpg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557623"/>
            <a:ext cx="4091454" cy="230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8" descr="IMG-20190813-WA0021.jpg"/>
          <p:cNvPicPr>
            <a:picLocks noGrp="1" noChangeAspect="1"/>
          </p:cNvPicPr>
          <p:nvPr>
            <p:ph sz="half" idx="1"/>
          </p:nvPr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392" cy="737180"/>
          </a:xfrm>
          <a:effectLst>
            <a:softEdge rad="63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488" y="197768"/>
            <a:ext cx="7240888" cy="1143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своей  деятельности  использую  распространенные формы  работы с молодыми педагогами: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наблюдение педагогического процесса у опытных воспитателей, консультации, семинары, практикумы, мастер-классы</a:t>
            </a:r>
            <a:endParaRPr lang="ru-RU" sz="1600" dirty="0"/>
          </a:p>
        </p:txBody>
      </p:sp>
      <p:pic>
        <p:nvPicPr>
          <p:cNvPr id="7" name="Содержимое 6" descr="IMG_20181204_122318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275" y="1196752"/>
            <a:ext cx="1800324" cy="2400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IMG_20190131_092356.jpg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4221088"/>
            <a:ext cx="3264963" cy="2448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7" descr="IMG_20190515_155306.jpg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513" y="3861048"/>
            <a:ext cx="5028664" cy="2833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6" descr="IMG_20190131_095139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527" y="1453592"/>
            <a:ext cx="1980754" cy="2641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10" descr="IMG_20190315_101631.jpg"/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1474155"/>
            <a:ext cx="4831718" cy="199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8" descr="IMG-20190813-WA0021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51811" cy="8086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30622"/>
            <a:ext cx="7128792" cy="1426170"/>
          </a:xfrm>
        </p:spPr>
        <p:txBody>
          <a:bodyPr>
            <a:noAutofit/>
          </a:bodyPr>
          <a:lstStyle/>
          <a:p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молодых и начинающих воспитателей сформировалась потребность в постоянном пополнении педагогических знаний, формируется гибкость мышления, умение моделировать</a:t>
            </a:r>
            <a:b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прогнозировать воспитательно-образовательный процесс</a:t>
            </a:r>
            <a:endParaRPr lang="ru-RU" sz="1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-20190314-WA0017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03848" y="1506131"/>
            <a:ext cx="2505079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11" descr="IMG-20190312-WA0006.jpg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05" y="1776239"/>
            <a:ext cx="2689795" cy="3140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7" descr="IMG-20190521-WA0031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43808" y="4253508"/>
            <a:ext cx="3312368" cy="2484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Содержимое 6" descr="IMG-20190228-WA0024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1852" y="1772816"/>
            <a:ext cx="2714644" cy="384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8" descr="IMG-20190813-WA0021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59572" cy="92452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Без названия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2738" y="485898"/>
            <a:ext cx="3109906" cy="2197667"/>
          </a:xfrm>
          <a:ln>
            <a:solidFill>
              <a:srgbClr val="00B050"/>
            </a:solidFill>
          </a:ln>
        </p:spPr>
      </p:pic>
      <p:pic>
        <p:nvPicPr>
          <p:cNvPr id="7" name="Содержимое 4" descr="СЕРТИФИКАТ - копия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2929570"/>
            <a:ext cx="2664296" cy="377245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9" name="Содержимое 8" descr="сертификат Р.Макулово.jpeg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8184" y="3853625"/>
            <a:ext cx="2882901" cy="2023647"/>
          </a:xfrm>
          <a:ln>
            <a:solidFill>
              <a:srgbClr val="00B050"/>
            </a:solidFill>
          </a:ln>
        </p:spPr>
      </p:pic>
      <p:pic>
        <p:nvPicPr>
          <p:cNvPr id="6" name="Содержимое 8" descr="IMG-20190813-WA0021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97010" cy="85723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Содержимое 4" descr="гн 00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68" y="3582999"/>
            <a:ext cx="3145408" cy="228691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0" name="Содержимое 5" descr="гульнара 001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16" y="733425"/>
            <a:ext cx="2088232" cy="2788619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1" name="Содержимое 4" descr="чулпан.jpe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10" y="427872"/>
            <a:ext cx="2175986" cy="29926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0"/>
            <a:ext cx="1331640" cy="7334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</TotalTime>
  <Words>256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дошкольное образовательное  учреждение «Детский сад общеразвивающего вида «Ромашка» города Буинска Буинского муниципального района Республики Татарстан» </vt:lpstr>
      <vt:lpstr>Современная система образования нуждается  в высокообразованных и высококвалифицированных воспитателях, способных к профессиональному росту и профессиональной мобильности в условиях информатизации общества и развития новых технологий</vt:lpstr>
      <vt:lpstr>В процессе своей  педагогической деятельности  прошла определенные этапы профессионального роста,  «молодой педагог»,  педагог -«практик», педагог -  «наставник».  Уровень  моей мотивации  «Знаю, хочу и умею».</vt:lpstr>
      <vt:lpstr>В группах, реализующих программу дошкольного образования в детском саду работает 24 педагога. Из них 13 % - это молодые или начинающие педагоги без опыта работы с детьми дошкольного возраста. </vt:lpstr>
      <vt:lpstr>КАКИЕ МОТИВЫ ПОБУДИЛИ  ВАС ПРИЙТИ РАБОТАТЬ В ДЕТСКИЙ САД?</vt:lpstr>
      <vt:lpstr>Вместе создаем  педагогически насыщенную образовательную среду, разработали  индивидуальные маршруты сопровождения и постоянно взаимодействуем с каждым воспитателем, направляю и помогаю им  в профессиональном становлении.</vt:lpstr>
      <vt:lpstr>В своей  деятельности  использую  распространенные формы  работы с молодыми педагогами: взаимопосещение и наблюдение педагогического процесса у опытных воспитателей, консультации, семинары, практикумы, мастер-классы</vt:lpstr>
      <vt:lpstr>У молодых и начинающих воспитателей сформировалась потребность в постоянном пополнении педагогических знаний, формируется гибкость мышления, умение моделировать и прогнозировать воспитательно-образовательный процесс</vt:lpstr>
      <vt:lpstr>Презентация PowerPoint</vt:lpstr>
      <vt:lpstr>Воспитатель дошкольного образования должен сегодня  владеть новейшими технологиями в области обучения и  воспитания детей, а также обладать широкой эрудицией,  педагогической интуицией, высокоразвитым интеллектом и высоким уровнем нравственной культуры</vt:lpstr>
      <vt:lpstr>Районный конкурс профессионального мастерства «Воспитатель года – 2019»</vt:lpstr>
      <vt:lpstr> Диагностика педагогического образовательного процесса </vt:lpstr>
      <vt:lpstr>Повышается уровень знания детей, есть первые результаты участия в районных и республиканских конкурсах.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87</cp:revision>
  <dcterms:created xsi:type="dcterms:W3CDTF">2019-09-11T16:14:10Z</dcterms:created>
  <dcterms:modified xsi:type="dcterms:W3CDTF">2019-10-01T10:37:13Z</dcterms:modified>
</cp:coreProperties>
</file>