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6" r:id="rId3"/>
    <p:sldId id="270" r:id="rId4"/>
    <p:sldId id="260" r:id="rId5"/>
    <p:sldId id="271" r:id="rId6"/>
    <p:sldId id="262" r:id="rId7"/>
    <p:sldId id="272" r:id="rId8"/>
    <p:sldId id="264" r:id="rId9"/>
    <p:sldId id="266" r:id="rId10"/>
    <p:sldId id="273" r:id="rId11"/>
    <p:sldId id="274" r:id="rId12"/>
    <p:sldId id="267" r:id="rId13"/>
    <p:sldId id="268" r:id="rId14"/>
    <p:sldId id="269" r:id="rId15"/>
    <p:sldId id="27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308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565837215793203"/>
          <c:y val="5.6425877372299441E-2"/>
          <c:w val="0.80167679326706309"/>
          <c:h val="0.9435741226277005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Квалификационный уровень педагогов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rgbClr val="00B0F0"/>
              </a:solidFill>
            </c:spPr>
          </c:dPt>
          <c:dPt>
            <c:idx val="1"/>
            <c:bubble3D val="0"/>
            <c:spPr>
              <a:solidFill>
                <a:srgbClr val="FF0000"/>
              </a:solidFill>
            </c:spPr>
          </c:dPt>
          <c:dPt>
            <c:idx val="2"/>
            <c:bubble3D val="0"/>
            <c:spPr>
              <a:solidFill>
                <a:srgbClr val="00B050"/>
              </a:solidFill>
            </c:spPr>
          </c:dPt>
          <c:dPt>
            <c:idx val="3"/>
            <c:bubble3D val="0"/>
            <c:spPr>
              <a:solidFill>
                <a:srgbClr val="9933FF"/>
              </a:solidFill>
            </c:spPr>
          </c:dPt>
          <c:dLbls>
            <c:dLbl>
              <c:idx val="0"/>
              <c:spPr/>
              <c:txPr>
                <a:bodyPr/>
                <a:lstStyle/>
                <a:p>
                  <a:pPr>
                    <a:defRPr sz="1800">
                      <a:solidFill>
                        <a:srgbClr val="0070C0"/>
                      </a:solidFill>
                    </a:defRPr>
                  </a:pPr>
                  <a:endParaRPr lang="ru-RU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8615290272022672"/>
                  <c:y val="4.8812925848767265E-2"/>
                </c:manualLayout>
              </c:layout>
              <c:spPr/>
              <c:txPr>
                <a:bodyPr/>
                <a:lstStyle/>
                <a:p>
                  <a:pPr>
                    <a:defRPr sz="1800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8754293964832427E-2"/>
                  <c:y val="-4.1355732240109286E-2"/>
                </c:manualLayout>
              </c:layout>
              <c:spPr/>
              <c:txPr>
                <a:bodyPr/>
                <a:lstStyle/>
                <a:p>
                  <a:pPr>
                    <a:defRPr sz="1800">
                      <a:solidFill>
                        <a:srgbClr val="00B050"/>
                      </a:solidFill>
                    </a:defRPr>
                  </a:pPr>
                  <a:endParaRPr lang="ru-RU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5.5854996503493445E-2"/>
                  <c:y val="-9.3852428707177915E-3"/>
                </c:manualLayout>
              </c:layout>
              <c:spPr/>
              <c:txPr>
                <a:bodyPr/>
                <a:lstStyle/>
                <a:p>
                  <a:pPr>
                    <a:defRPr sz="1800">
                      <a:solidFill>
                        <a:srgbClr val="7030A0"/>
                      </a:solidFill>
                    </a:defRPr>
                  </a:pPr>
                  <a:endParaRPr lang="ru-RU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</c:dLbls>
          <c:cat>
            <c:strRef>
              <c:f>Лист1!$A$2:$A$5</c:f>
              <c:strCache>
                <c:ptCount val="4"/>
                <c:pt idx="0">
                  <c:v>Высшая кв.категория</c:v>
                </c:pt>
                <c:pt idx="1">
                  <c:v>Первая кв.категория</c:v>
                </c:pt>
                <c:pt idx="2">
                  <c:v>СЗД</c:v>
                </c:pt>
                <c:pt idx="3">
                  <c:v>Молодые специалисты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</c:v>
                </c:pt>
                <c:pt idx="1">
                  <c:v>9</c:v>
                </c:pt>
                <c:pt idx="2">
                  <c:v>3</c:v>
                </c:pt>
                <c:pt idx="3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txPr>
    <a:bodyPr/>
    <a:lstStyle/>
    <a:p>
      <a:pPr>
        <a:defRPr sz="2000" b="1">
          <a:solidFill>
            <a:srgbClr val="00206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</a:defRPr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3C08C-A18C-48C4-A8D2-56BC6EC7B49D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C5EAC-257C-48E4-9E54-AFC04FC66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3C08C-A18C-48C4-A8D2-56BC6EC7B49D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C5EAC-257C-48E4-9E54-AFC04FC66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3C08C-A18C-48C4-A8D2-56BC6EC7B49D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C5EAC-257C-48E4-9E54-AFC04FC66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3C08C-A18C-48C4-A8D2-56BC6EC7B49D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C5EAC-257C-48E4-9E54-AFC04FC66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3C08C-A18C-48C4-A8D2-56BC6EC7B49D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C5EAC-257C-48E4-9E54-AFC04FC66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3C08C-A18C-48C4-A8D2-56BC6EC7B49D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C5EAC-257C-48E4-9E54-AFC04FC66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3C08C-A18C-48C4-A8D2-56BC6EC7B49D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C5EAC-257C-48E4-9E54-AFC04FC66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3C08C-A18C-48C4-A8D2-56BC6EC7B49D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C5EAC-257C-48E4-9E54-AFC04FC66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3C08C-A18C-48C4-A8D2-56BC6EC7B49D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C5EAC-257C-48E4-9E54-AFC04FC66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3C08C-A18C-48C4-A8D2-56BC6EC7B49D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C5EAC-257C-48E4-9E54-AFC04FC66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3C08C-A18C-48C4-A8D2-56BC6EC7B49D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C5EAC-257C-48E4-9E54-AFC04FC66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53C08C-A18C-48C4-A8D2-56BC6EC7B49D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1C5EAC-257C-48E4-9E54-AFC04FC66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9.wdp"/><Relationship Id="rId13" Type="http://schemas.openxmlformats.org/officeDocument/2006/relationships/image" Target="../media/image5.png"/><Relationship Id="rId3" Type="http://schemas.openxmlformats.org/officeDocument/2006/relationships/image" Target="../media/image24.jpeg"/><Relationship Id="rId7" Type="http://schemas.openxmlformats.org/officeDocument/2006/relationships/image" Target="../media/image26.jpeg"/><Relationship Id="rId12" Type="http://schemas.microsoft.com/office/2007/relationships/hdphoto" Target="../media/hdphoto21.wdp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8.wdp"/><Relationship Id="rId11" Type="http://schemas.openxmlformats.org/officeDocument/2006/relationships/image" Target="../media/image28.jpeg"/><Relationship Id="rId5" Type="http://schemas.openxmlformats.org/officeDocument/2006/relationships/image" Target="../media/image25.jpeg"/><Relationship Id="rId10" Type="http://schemas.microsoft.com/office/2007/relationships/hdphoto" Target="../media/hdphoto20.wdp"/><Relationship Id="rId4" Type="http://schemas.microsoft.com/office/2007/relationships/hdphoto" Target="../media/hdphoto17.wdp"/><Relationship Id="rId9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2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3.wdp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microsoft.com/office/2007/relationships/hdphoto" Target="../media/hdphoto5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11" Type="http://schemas.openxmlformats.org/officeDocument/2006/relationships/image" Target="../media/image10.png"/><Relationship Id="rId5" Type="http://schemas.microsoft.com/office/2007/relationships/hdphoto" Target="../media/hdphoto2.wdp"/><Relationship Id="rId10" Type="http://schemas.openxmlformats.org/officeDocument/2006/relationships/image" Target="../media/image5.png"/><Relationship Id="rId4" Type="http://schemas.openxmlformats.org/officeDocument/2006/relationships/image" Target="../media/image7.jpeg"/><Relationship Id="rId9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12.png"/><Relationship Id="rId7" Type="http://schemas.openxmlformats.org/officeDocument/2006/relationships/image" Target="../media/image14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11" Type="http://schemas.openxmlformats.org/officeDocument/2006/relationships/image" Target="../media/image5.png"/><Relationship Id="rId5" Type="http://schemas.openxmlformats.org/officeDocument/2006/relationships/image" Target="../media/image13.jpeg"/><Relationship Id="rId10" Type="http://schemas.microsoft.com/office/2007/relationships/hdphoto" Target="../media/hdphoto9.wdp"/><Relationship Id="rId4" Type="http://schemas.microsoft.com/office/2007/relationships/hdphoto" Target="../media/hdphoto6.wdp"/><Relationship Id="rId9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1.wdp"/><Relationship Id="rId11" Type="http://schemas.openxmlformats.org/officeDocument/2006/relationships/image" Target="../media/image5.png"/><Relationship Id="rId5" Type="http://schemas.openxmlformats.org/officeDocument/2006/relationships/image" Target="../media/image17.png"/><Relationship Id="rId10" Type="http://schemas.microsoft.com/office/2007/relationships/hdphoto" Target="../media/hdphoto13.wdp"/><Relationship Id="rId4" Type="http://schemas.microsoft.com/office/2007/relationships/hdphoto" Target="../media/hdphoto10.wdp"/><Relationship Id="rId9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3" Type="http://schemas.openxmlformats.org/officeDocument/2006/relationships/image" Target="../media/image21.jpeg"/><Relationship Id="rId7" Type="http://schemas.openxmlformats.org/officeDocument/2006/relationships/image" Target="../media/image23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5.wdp"/><Relationship Id="rId5" Type="http://schemas.openxmlformats.org/officeDocument/2006/relationships/image" Target="../media/image22.jpeg"/><Relationship Id="rId4" Type="http://schemas.microsoft.com/office/2007/relationships/hdphoto" Target="../media/hdphoto14.wdp"/><Relationship Id="rId9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-6662"/>
            <a:ext cx="9137671" cy="6864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79512" y="1268760"/>
            <a:ext cx="8784976" cy="35308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Психолого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–педагогическое сопровождение педагогов в аттестационный период</a:t>
            </a:r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4572000" y="4916760"/>
            <a:ext cx="4752528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dirty="0" err="1" smtClean="0">
                <a:solidFill>
                  <a:srgbClr val="00206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Мингалиева</a:t>
            </a:r>
            <a:r>
              <a:rPr lang="ru-RU" sz="2400" dirty="0" smtClean="0">
                <a:solidFill>
                  <a:srgbClr val="00206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Г.М.,</a:t>
            </a:r>
          </a:p>
          <a:p>
            <a:pPr marL="0" indent="0">
              <a:buNone/>
            </a:pPr>
            <a:r>
              <a:rPr lang="ru-RU" sz="2400" i="1" dirty="0" smtClean="0">
                <a:solidFill>
                  <a:srgbClr val="00206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педагог-психолог 1 </a:t>
            </a:r>
            <a:r>
              <a:rPr lang="ru-RU" sz="2400" i="1" dirty="0" err="1" smtClean="0">
                <a:solidFill>
                  <a:srgbClr val="00206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кв.категории</a:t>
            </a:r>
            <a:endParaRPr lang="ru-RU" sz="2400" i="1" dirty="0" smtClean="0">
              <a:solidFill>
                <a:srgbClr val="00206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2400" i="1" dirty="0" smtClean="0">
                <a:solidFill>
                  <a:srgbClr val="00206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МБДОУ «Солнышко»</a:t>
            </a:r>
            <a:endParaRPr lang="ru-RU" sz="2400" i="1" dirty="0">
              <a:solidFill>
                <a:srgbClr val="00206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Рисунок 9" descr="image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8344" y="0"/>
            <a:ext cx="1475656" cy="7334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РАБОТА С ПЕДАГОГАМИ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Содержимое 3" descr="8QTpzbNKuuQ.jpg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0272" y="980728"/>
            <a:ext cx="1958905" cy="26151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3rKhHBHdrto.jpg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3789040"/>
            <a:ext cx="3888432" cy="29163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44748ebf-8056-49cf-8f47-658e4da88494.jpg"/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1664"/>
          <a:stretch>
            <a:fillRect/>
          </a:stretch>
        </p:blipFill>
        <p:spPr>
          <a:xfrm>
            <a:off x="2853790" y="1268760"/>
            <a:ext cx="3878450" cy="23270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_esIVAwWhv0.jpg"/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0032" y="3792783"/>
            <a:ext cx="3883441" cy="29125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WUlx7SDjCpM.jpg"/>
          <p:cNvPicPr>
            <a:picLocks noChangeAspect="1"/>
          </p:cNvPicPr>
          <p:nvPr/>
        </p:nvPicPr>
        <p:blipFill rotWithShape="1"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244" y="1070806"/>
            <a:ext cx="2664296" cy="22094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 descr="image.png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0"/>
            <a:ext cx="1259632" cy="7334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458865339.jp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08520" y="778810"/>
            <a:ext cx="9361040" cy="6411136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2032248"/>
            <a:ext cx="7992888" cy="50691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РЕШАЕТ СЛЕДУЮЩИЕ ЗАДАЧИ: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 Развитие воображения.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 Развитие творческого потенциала.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  Решение трудных жизненных ситуаций.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4.  Решение конфликтов в отношениях.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5. Нахождение подсказок – ресурсов для самопомощи.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6. Помощь в достижении целей.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7. Раскрытие ранее неизвестного   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(неосознаваемого)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 потенциала, возможностей.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11560" y="44624"/>
            <a:ext cx="7787208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ПРАКТИКА С ИСПОЛЬЗОВАНИЕМ МЕТАФОРИЧЕСКИХ КАРТ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image.pn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0"/>
            <a:ext cx="1259632" cy="7334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epositphotos_33222177-stock-illustration-colorful-notes-with-pin-isolated.jpg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656184"/>
            <a:ext cx="9144000" cy="530120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7848872" cy="144016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ПРАКТИКА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ИСПОЛЬЗОВАНИЕМ МЕТАФОРИЧЕСКИХ КАРТ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2132856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вы видите на ней? Опишите эту карту.</a:t>
            </a:r>
            <a:endPara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512" y="2996952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Какие чувства и эмоции она вызывает?</a:t>
            </a:r>
            <a:endPara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48064" y="2056780"/>
            <a:ext cx="36724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Чем она вас привлекает/отталкивает?</a:t>
            </a:r>
          </a:p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Какие ассоциации она у вас вызывает?</a:t>
            </a:r>
            <a:b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9512" y="4941168"/>
            <a:ext cx="3600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Какое название можете придумать этой карте?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48064" y="4793084"/>
            <a:ext cx="36724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Есть ли вы на этой карте? Какая ваша роль?</a:t>
            </a:r>
          </a:p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 Как эта карта отвечает на ваш вопрос?</a:t>
            </a:r>
            <a:b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Рисунок 12" descr="image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0"/>
            <a:ext cx="1259632" cy="7334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ТРЕТИЙ </a:t>
            </a:r>
            <a:r>
              <a:rPr lang="ru-RU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ЭТАП.</a:t>
            </a:r>
            <a:br>
              <a:rPr lang="ru-RU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АТТЕСТАЦИЯ.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44216" y="1340768"/>
            <a:ext cx="7199784" cy="5472608"/>
          </a:xfrm>
        </p:spPr>
        <p:txBody>
          <a:bodyPr>
            <a:noAutofit/>
          </a:bodyPr>
          <a:lstStyle/>
          <a:p>
            <a:r>
              <a:rPr lang="ru-RU" sz="3600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Психолого</a:t>
            </a:r>
            <a:r>
              <a:rPr lang="ru-RU" sz="3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педагогическая поддержка.</a:t>
            </a:r>
          </a:p>
          <a:p>
            <a:r>
              <a:rPr lang="ru-RU" sz="3600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Самоменеджмент</a:t>
            </a:r>
            <a:r>
              <a:rPr lang="ru-RU" sz="3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рабочего времени. </a:t>
            </a:r>
          </a:p>
          <a:p>
            <a:pPr>
              <a:buNone/>
            </a:pPr>
            <a:endParaRPr lang="ru-RU" sz="1100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Формирование режима дня </a:t>
            </a:r>
            <a:br>
              <a:rPr lang="ru-RU" sz="3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период аттестации (включать учет ритмов спада и подъема, режима питания </a:t>
            </a:r>
            <a:br>
              <a:rPr lang="ru-RU" sz="3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т.д.).</a:t>
            </a:r>
          </a:p>
          <a:p>
            <a:endParaRPr lang="ru-RU" sz="36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 descr="image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0"/>
            <a:ext cx="1259632" cy="7334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ЧЕТВЁРТЫЙ ЭТАП. </a:t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РЕФЛЕКСИЯ.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91680" y="1340768"/>
            <a:ext cx="7776864" cy="4525963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3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Итогом аттестации становится: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35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рост общей и профессиональной культуры педагогов;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35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развитие творческого потенциала педагога;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35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положительная динамика качества знаний воспитанников ДОУ;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35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положительная мотивация аттестации: приоритетными становятся повышение профессионализма и конкурентоспособности.</a:t>
            </a:r>
            <a:endParaRPr lang="ru-RU" sz="35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 descr="image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0"/>
            <a:ext cx="1259632" cy="7334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age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0"/>
            <a:ext cx="1259632" cy="7334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45886533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14400" y="0"/>
            <a:ext cx="6690779" cy="6858000"/>
          </a:xfrm>
          <a:prstGeom prst="rect">
            <a:avLst/>
          </a:prstGeom>
        </p:spPr>
      </p:pic>
      <p:sp>
        <p:nvSpPr>
          <p:cNvPr id="4" name="Содержимое 2"/>
          <p:cNvSpPr>
            <a:spLocks noGrp="1"/>
          </p:cNvSpPr>
          <p:nvPr>
            <p:ph type="title"/>
          </p:nvPr>
        </p:nvSpPr>
        <p:spPr>
          <a:xfrm>
            <a:off x="1691680" y="1340768"/>
            <a:ext cx="5904656" cy="5098578"/>
          </a:xfrm>
          <a:noFill/>
        </p:spPr>
        <p:txBody>
          <a:bodyPr>
            <a:noAutofit/>
          </a:bodyPr>
          <a:lstStyle/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Segoe Print" pitchFamily="2" charset="0"/>
                <a:ea typeface="Calibri"/>
                <a:cs typeface="Times New Roman"/>
              </a:rPr>
              <a:t>Призвание </a:t>
            </a:r>
            <a:r>
              <a:rPr lang="ru-RU" sz="24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  <a:ea typeface="Calibri"/>
                <a:cs typeface="Times New Roman"/>
              </a:rPr>
              <a:t>учителя</a:t>
            </a:r>
            <a:r>
              <a:rPr lang="ru-RU" sz="2400" b="1" dirty="0">
                <a:solidFill>
                  <a:srgbClr val="002060"/>
                </a:solidFill>
                <a:latin typeface="Segoe Print" pitchFamily="2" charset="0"/>
                <a:ea typeface="Calibri"/>
                <a:cs typeface="Times New Roman"/>
              </a:rPr>
              <a:t> есть призвание высокое и благородное.</a:t>
            </a:r>
            <a:br>
              <a:rPr lang="ru-RU" sz="2400" b="1" dirty="0">
                <a:solidFill>
                  <a:srgbClr val="002060"/>
                </a:solidFill>
                <a:latin typeface="Segoe Print" pitchFamily="2" charset="0"/>
                <a:ea typeface="Calibri"/>
                <a:cs typeface="Times New Roman"/>
              </a:rPr>
            </a:br>
            <a:r>
              <a:rPr lang="ru-RU" sz="2400" b="1" dirty="0">
                <a:solidFill>
                  <a:srgbClr val="002060"/>
                </a:solidFill>
                <a:latin typeface="Segoe Print" pitchFamily="2" charset="0"/>
                <a:ea typeface="Calibri"/>
                <a:cs typeface="Times New Roman"/>
              </a:rPr>
              <a:t>Не тот учитель, кто получает воспитание и образование учителя,</a:t>
            </a:r>
            <a:br>
              <a:rPr lang="ru-RU" sz="2400" b="1" dirty="0">
                <a:solidFill>
                  <a:srgbClr val="002060"/>
                </a:solidFill>
                <a:latin typeface="Segoe Print" pitchFamily="2" charset="0"/>
                <a:ea typeface="Calibri"/>
                <a:cs typeface="Times New Roman"/>
              </a:rPr>
            </a:br>
            <a:r>
              <a:rPr lang="ru-RU" sz="2400" b="1" dirty="0">
                <a:solidFill>
                  <a:srgbClr val="002060"/>
                </a:solidFill>
                <a:latin typeface="Segoe Print" pitchFamily="2" charset="0"/>
                <a:ea typeface="Calibri"/>
                <a:cs typeface="Times New Roman"/>
              </a:rPr>
              <a:t>а тот, у кого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  <a:ea typeface="Calibri"/>
                <a:cs typeface="Times New Roman"/>
              </a:rPr>
              <a:t>есть внутренняя уверенность </a:t>
            </a:r>
            <a:r>
              <a:rPr lang="ru-RU" sz="2400" b="1" dirty="0">
                <a:solidFill>
                  <a:srgbClr val="002060"/>
                </a:solidFill>
                <a:latin typeface="Segoe Print" pitchFamily="2" charset="0"/>
                <a:ea typeface="Calibri"/>
                <a:cs typeface="Times New Roman"/>
              </a:rPr>
              <a:t>в том, что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  <a:ea typeface="Calibri"/>
                <a:cs typeface="Times New Roman"/>
              </a:rPr>
              <a:t>он есть</a:t>
            </a:r>
            <a:r>
              <a:rPr lang="ru-RU" sz="2400" b="1" dirty="0">
                <a:solidFill>
                  <a:srgbClr val="002060"/>
                </a:solidFill>
                <a:latin typeface="Segoe Print" pitchFamily="2" charset="0"/>
                <a:ea typeface="Calibri"/>
                <a:cs typeface="Times New Roman"/>
              </a:rPr>
              <a:t>, </a:t>
            </a:r>
            <a:br>
              <a:rPr lang="ru-RU" sz="2400" b="1" dirty="0">
                <a:solidFill>
                  <a:srgbClr val="002060"/>
                </a:solidFill>
                <a:latin typeface="Segoe Print" pitchFamily="2" charset="0"/>
                <a:ea typeface="Calibri"/>
                <a:cs typeface="Times New Roman"/>
              </a:rPr>
            </a:b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  <a:ea typeface="Calibri"/>
                <a:cs typeface="Times New Roman"/>
              </a:rPr>
              <a:t>должен быть </a:t>
            </a:r>
            <a:r>
              <a:rPr lang="ru-RU" sz="2400" b="1" dirty="0">
                <a:solidFill>
                  <a:srgbClr val="002060"/>
                </a:solidFill>
                <a:latin typeface="Segoe Print" pitchFamily="2" charset="0"/>
                <a:ea typeface="Calibri"/>
                <a:cs typeface="Times New Roman"/>
              </a:rPr>
              <a:t>и </a:t>
            </a:r>
            <a:r>
              <a:rPr lang="ru-RU" sz="2400" b="1" dirty="0" smtClean="0">
                <a:solidFill>
                  <a:srgbClr val="002060"/>
                </a:solidFill>
                <a:latin typeface="Segoe Print" pitchFamily="2" charset="0"/>
                <a:ea typeface="Calibri"/>
                <a:cs typeface="Times New Roman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Segoe Print" pitchFamily="2" charset="0"/>
                <a:ea typeface="Calibri"/>
                <a:cs typeface="Times New Roman"/>
              </a:rPr>
            </a:b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  <a:ea typeface="Calibri"/>
                <a:cs typeface="Times New Roman"/>
              </a:rPr>
              <a:t>не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  <a:ea typeface="Calibri"/>
                <a:cs typeface="Times New Roman"/>
              </a:rPr>
              <a:t>может быть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  <a:ea typeface="Calibri"/>
                <a:cs typeface="Times New Roman"/>
              </a:rPr>
              <a:t>иным</a:t>
            </a:r>
            <a:r>
              <a:rPr lang="ru-RU" sz="2400" b="1" dirty="0" smtClean="0">
                <a:solidFill>
                  <a:srgbClr val="002060"/>
                </a:solidFill>
                <a:latin typeface="Segoe Print" pitchFamily="2" charset="0"/>
                <a:ea typeface="Calibri"/>
                <a:cs typeface="Times New Roman"/>
              </a:rPr>
              <a:t>.</a:t>
            </a:r>
            <a:r>
              <a:rPr lang="ru-RU" sz="2400" b="1" dirty="0">
                <a:solidFill>
                  <a:srgbClr val="002060"/>
                </a:solidFill>
                <a:latin typeface="Segoe Print" pitchFamily="2" charset="0"/>
                <a:ea typeface="Calibri"/>
                <a:cs typeface="Times New Roman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Segoe Print" pitchFamily="2" charset="0"/>
                <a:ea typeface="Calibri"/>
                <a:cs typeface="Times New Roman"/>
              </a:rPr>
            </a:br>
            <a:r>
              <a:rPr lang="ru-RU" sz="2400" b="1" dirty="0" smtClean="0">
                <a:solidFill>
                  <a:srgbClr val="002060"/>
                </a:solidFill>
                <a:latin typeface="Segoe Print" pitchFamily="2" charset="0"/>
                <a:ea typeface="Calibri"/>
                <a:cs typeface="Times New Roman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Segoe Print" pitchFamily="2" charset="0"/>
                <a:ea typeface="Calibri"/>
                <a:cs typeface="Times New Roman"/>
              </a:rPr>
            </a:br>
            <a:r>
              <a:rPr lang="ru-RU" sz="2400" dirty="0" smtClean="0">
                <a:solidFill>
                  <a:srgbClr val="002060"/>
                </a:solidFill>
                <a:latin typeface="Segoe Print" pitchFamily="2" charset="0"/>
                <a:ea typeface="Calibri"/>
                <a:cs typeface="Times New Roman"/>
              </a:rPr>
              <a:t>Л.Толстой</a:t>
            </a:r>
            <a:endParaRPr lang="ru-RU" sz="3600" dirty="0">
              <a:latin typeface="Segoe Print" pitchFamily="2" charset="0"/>
            </a:endParaRPr>
          </a:p>
        </p:txBody>
      </p:sp>
      <p:pic>
        <p:nvPicPr>
          <p:cNvPr id="7" name="Рисунок 6" descr="image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0"/>
            <a:ext cx="1259632" cy="73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079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waketolife.ru-15.jpg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4376928"/>
            <a:ext cx="3048000" cy="24810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woman-stressed_1.jpg"/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4376928"/>
            <a:ext cx="2411760" cy="24117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Содержимое 7" descr="i (2).jpg"/>
          <p:cNvPicPr>
            <a:picLocks noGrp="1" noChangeAspect="1"/>
          </p:cNvPicPr>
          <p:nvPr>
            <p:ph idx="1"/>
          </p:nvPr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88640"/>
            <a:ext cx="3564396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692595.jpg"/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0072" y="188641"/>
            <a:ext cx="3671178" cy="24487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 descr="image.png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0"/>
            <a:ext cx="1259632" cy="733425"/>
          </a:xfrm>
          <a:prstGeom prst="rect">
            <a:avLst/>
          </a:prstGeom>
        </p:spPr>
      </p:pic>
      <p:pic>
        <p:nvPicPr>
          <p:cNvPr id="5" name="Рисунок 4" descr="9e1b09c39aca7270493e05741af4a181.jpg"/>
          <p:cNvPicPr>
            <a:picLocks noChangeAspect="1"/>
          </p:cNvPicPr>
          <p:nvPr/>
        </p:nvPicPr>
        <p:blipFill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-3471"/>
          <a:stretch>
            <a:fillRect/>
          </a:stretch>
        </p:blipFill>
        <p:spPr>
          <a:xfrm>
            <a:off x="1835696" y="1916832"/>
            <a:ext cx="5508104" cy="412538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1728192" y="1412776"/>
            <a:ext cx="5652120" cy="316835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Pour">
              <a:avLst/>
            </a:prstTxWarp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АТТЕСТАЦИЯ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7219499"/>
              </p:ext>
            </p:extLst>
          </p:nvPr>
        </p:nvGraphicFramePr>
        <p:xfrm>
          <a:off x="1403648" y="980728"/>
          <a:ext cx="7452320" cy="5733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Рисунок 3" descr="image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0"/>
            <a:ext cx="1259632" cy="73342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259632" y="68431"/>
            <a:ext cx="66247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400" b="1" i="0" u="none" strike="noStrike" kern="1200" baseline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ru-RU" sz="3600" dirty="0"/>
              <a:t>Профессиональный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уровень </a:t>
            </a:r>
            <a:r>
              <a:rPr lang="ru-RU" sz="3600" dirty="0"/>
              <a:t>педагогов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rot="441604">
            <a:off x="2533629" y="543514"/>
            <a:ext cx="674178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spc="300" dirty="0" smtClean="0">
                <a:ln w="11430" cmpd="sng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/>
              </a:rPr>
              <a:t>стрессовый </a:t>
            </a:r>
            <a:r>
              <a:rPr lang="ru-RU" sz="3600" b="1" spc="300" dirty="0">
                <a:ln w="11430" cmpd="sng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/>
              </a:rPr>
              <a:t>характер процедур аттестации</a:t>
            </a:r>
            <a:endParaRPr lang="ru-RU" sz="5400" b="1" cap="none" spc="300" dirty="0">
              <a:ln w="11430" cmpd="sng">
                <a:solidFill>
                  <a:schemeClr val="accent6">
                    <a:lumMod val="75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75000"/>
                </a:schemeClr>
              </a:soli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1723660">
            <a:off x="2579130" y="2592154"/>
            <a:ext cx="6167133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негативные эмоциональные состояния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372682">
            <a:off x="1748426" y="3842417"/>
            <a:ext cx="6755696" cy="707886"/>
          </a:xfrm>
          <a:prstGeom prst="rect">
            <a:avLst/>
          </a:prstGeom>
          <a:noFill/>
          <a:ln w="76200"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межличностные конфликты 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0" y="44624"/>
            <a:ext cx="3203848" cy="18002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1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ПРОБЛЕМЫ</a:t>
            </a:r>
            <a:endParaRPr lang="ru-RU" sz="31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3557664">
            <a:off x="-258672" y="3831271"/>
            <a:ext cx="6119000" cy="1323439"/>
          </a:xfrm>
          <a:prstGeom prst="rect">
            <a:avLst/>
          </a:prstGeom>
          <a:noFill/>
          <a:ln w="76200"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психоэмоциональные срывы </a:t>
            </a:r>
          </a:p>
        </p:txBody>
      </p:sp>
      <p:pic>
        <p:nvPicPr>
          <p:cNvPr id="10" name="Рисунок 9" descr="image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0"/>
            <a:ext cx="1259632" cy="73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235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6856" y="537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ПЕРВЫЙ ЭТАП. 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ОРГАНИЗАЦИОННЫЙ.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1979712" y="1262311"/>
            <a:ext cx="3100346" cy="22322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28143" y="3933056"/>
            <a:ext cx="3528392" cy="26462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60157" y="1262311"/>
            <a:ext cx="3264363" cy="2448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93561" y="3710583"/>
            <a:ext cx="3672408" cy="27791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image.png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0"/>
            <a:ext cx="1259632" cy="7334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7152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ВЫЯВЛЕНИЕ ПСИХОЛОГИЧЕСКИХ «ПРОБЛЕМНЫХ ЗОН» ПЕДАГОГОВ</a:t>
            </a: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Содержимое 3" descr="мрапвавй.png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0312" y="3140968"/>
            <a:ext cx="1658118" cy="2088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how-to-draw-Gengar-from-Pokemon-GO-step-0.png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8281" y="4653136"/>
            <a:ext cx="1512891" cy="20608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thumbs_kliaksa4.gif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84168" y="1460401"/>
            <a:ext cx="1601119" cy="20162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hello_html_4ca350f4.jpg"/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1" y="1484784"/>
            <a:ext cx="5715999" cy="4464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image.png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0"/>
            <a:ext cx="1259632" cy="7334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336" y="116632"/>
            <a:ext cx="8697144" cy="1152128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ВТОРОЙ ЭТАП. СОТРУДНИЧЕСТВО.</a:t>
            </a:r>
            <a:endParaRPr lang="ru-RU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288032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sz="2200" b="1" dirty="0" smtClean="0">
                <a:ln w="1905"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Проведение тренингов по повышению психологической компетентности педагогов, профилактика эмоционального стресса, обучение навыкам </a:t>
            </a:r>
            <a:r>
              <a:rPr lang="ru-RU" sz="2200" b="1" dirty="0" err="1" smtClean="0">
                <a:ln w="1905"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самопрезентации</a:t>
            </a:r>
            <a:r>
              <a:rPr lang="ru-RU" sz="2200" b="1" dirty="0" smtClean="0">
                <a:ln w="1905"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br>
              <a:rPr lang="ru-RU" sz="2200" b="1" dirty="0" smtClean="0">
                <a:ln w="1905"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n w="1905"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эффективного управления работой мозга.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200" b="1" dirty="0" smtClean="0">
                <a:ln w="1905"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Индивидуальные консультации по запросам педагогов.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2815" y="3284984"/>
            <a:ext cx="3376786" cy="25325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3" y="3140968"/>
            <a:ext cx="3207739" cy="24058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fZ5HfKxLZ0M.jpg"/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987328" y="3717032"/>
            <a:ext cx="2156672" cy="28451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image.png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0"/>
            <a:ext cx="1259632" cy="7334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2008"/>
            <a:ext cx="8229600" cy="155679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ИСПОЛЬЗУЕМЫЕ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ТЕХНИКИ: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67744" y="1600200"/>
            <a:ext cx="6876256" cy="5069160"/>
          </a:xfrm>
        </p:spPr>
        <p:txBody>
          <a:bodyPr>
            <a:noAutofit/>
          </a:bodyPr>
          <a:lstStyle/>
          <a:p>
            <a:r>
              <a:rPr lang="ru-RU" sz="40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арт-технологии </a:t>
            </a:r>
            <a:br>
              <a:rPr lang="ru-RU" sz="40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(образ, движение, звук);</a:t>
            </a:r>
          </a:p>
          <a:p>
            <a:r>
              <a:rPr lang="ru-RU" sz="40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релаксация;	</a:t>
            </a:r>
          </a:p>
          <a:p>
            <a:r>
              <a:rPr lang="ru-RU" sz="40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аутогенная тренировка;</a:t>
            </a:r>
          </a:p>
          <a:p>
            <a:r>
              <a:rPr lang="ru-RU" sz="40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упражнения для снятия </a:t>
            </a:r>
            <a:br>
              <a:rPr lang="ru-RU" sz="40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мышечного напряжения;</a:t>
            </a:r>
          </a:p>
          <a:p>
            <a:r>
              <a:rPr lang="ru-RU" sz="40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дыхательные упражнения.</a:t>
            </a:r>
          </a:p>
          <a:p>
            <a:endParaRPr lang="ru-RU" sz="36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 descr="image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0"/>
            <a:ext cx="1259632" cy="7334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656</TotalTime>
  <Words>235</Words>
  <Application>Microsoft Office PowerPoint</Application>
  <PresentationFormat>Экран (4:3)</PresentationFormat>
  <Paragraphs>56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Призвание учителя есть призвание высокое и благородное. Не тот учитель, кто получает воспитание и образование учителя, а тот, у кого есть внутренняя уверенность в том, что он есть,  должен быть и  не может быть иным.  Л.Толстой</vt:lpstr>
      <vt:lpstr>Презентация PowerPoint</vt:lpstr>
      <vt:lpstr>Презентация PowerPoint</vt:lpstr>
      <vt:lpstr>Презентация PowerPoint</vt:lpstr>
      <vt:lpstr>ПЕРВЫЙ ЭТАП.  ОРГАНИЗАЦИОННЫЙ.</vt:lpstr>
      <vt:lpstr>ВЫЯВЛЕНИЕ ПСИХОЛОГИЧЕСКИХ «ПРОБЛЕМНЫХ ЗОН» ПЕДАГОГОВ</vt:lpstr>
      <vt:lpstr>ВТОРОЙ ЭТАП. СОТРУДНИЧЕСТВО.</vt:lpstr>
      <vt:lpstr>ИСПОЛЬЗУЕМЫЕ ТЕХНИКИ:</vt:lpstr>
      <vt:lpstr>РАБОТА С ПЕДАГОГАМИ</vt:lpstr>
      <vt:lpstr>ПРАКТИКА С ИСПОЛЬЗОВАНИЕМ МЕТАФОРИЧЕСКИХ КАРТ</vt:lpstr>
      <vt:lpstr>ПРАКТИКА С ИСПОЛЬЗОВАНИЕМ МЕТАФОРИЧЕСКИХ КАРТ</vt:lpstr>
      <vt:lpstr>ТРЕТИЙ ЭТАП.  АТТЕСТАЦИЯ.</vt:lpstr>
      <vt:lpstr>ЧЕТВЁРТЫЙ ЭТАП.  РЕФЛЕКСИЯ.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МИНГАЛИЕВ</dc:creator>
  <cp:lastModifiedBy>User</cp:lastModifiedBy>
  <cp:revision>65</cp:revision>
  <dcterms:created xsi:type="dcterms:W3CDTF">2019-09-23T03:08:09Z</dcterms:created>
  <dcterms:modified xsi:type="dcterms:W3CDTF">2019-10-01T10:36:55Z</dcterms:modified>
</cp:coreProperties>
</file>