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3" r:id="rId3"/>
    <p:sldId id="275" r:id="rId4"/>
    <p:sldId id="277" r:id="rId5"/>
    <p:sldId id="279" r:id="rId6"/>
    <p:sldId id="280" r:id="rId7"/>
    <p:sldId id="281" r:id="rId8"/>
    <p:sldId id="282" r:id="rId9"/>
    <p:sldId id="270" r:id="rId10"/>
  </p:sldIdLst>
  <p:sldSz cx="10693400" cy="7561263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00" autoAdjust="0"/>
  </p:normalViewPr>
  <p:slideViewPr>
    <p:cSldViewPr>
      <p:cViewPr>
        <p:scale>
          <a:sx n="66" d="100"/>
          <a:sy n="66" d="100"/>
        </p:scale>
        <p:origin x="-2010" y="-9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05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1.259918385066376E-3"/>
                  <c:y val="-3.588443582819084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797551551991275E-3"/>
                  <c:y val="-2.95518883290983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599183850664684E-3"/>
                  <c:y val="-4.643868166001168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PowerPoint]Лист1'!$A$2:$A$4</c:f>
              <c:strCache>
                <c:ptCount val="3"/>
                <c:pt idx="0">
                  <c:v>2016-2017 учебный год</c:v>
                </c:pt>
                <c:pt idx="1">
                  <c:v>2017-2018 учебный год</c:v>
                </c:pt>
                <c:pt idx="2">
                  <c:v>2018-2019 учебный год</c:v>
                </c:pt>
              </c:strCache>
            </c:strRef>
          </c:cat>
          <c:val>
            <c:numRef>
              <c:f>'[Диаграмма в Microsoft PowerPoint]Лист1'!$B$2:$B$4</c:f>
              <c:numCache>
                <c:formatCode>General</c:formatCode>
                <c:ptCount val="3"/>
                <c:pt idx="0">
                  <c:v>4.3</c:v>
                </c:pt>
                <c:pt idx="1">
                  <c:v>4.5</c:v>
                </c:pt>
                <c:pt idx="2">
                  <c:v>4.2</c:v>
                </c:pt>
              </c:numCache>
            </c:numRef>
          </c:val>
        </c:ser>
        <c:ser>
          <c:idx val="1"/>
          <c:order val="1"/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6.2995919253318808E-3"/>
                  <c:y val="-4.0106134160919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898775775995642E-2"/>
                  <c:y val="-3.7995284994555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11902062079651E-2"/>
                  <c:y val="-3.377358666182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PowerPoint]Лист1'!$A$2:$A$4</c:f>
              <c:strCache>
                <c:ptCount val="3"/>
                <c:pt idx="0">
                  <c:v>2016-2017 учебный год</c:v>
                </c:pt>
                <c:pt idx="1">
                  <c:v>2017-2018 учебный год</c:v>
                </c:pt>
                <c:pt idx="2">
                  <c:v>2018-2019 учебный год</c:v>
                </c:pt>
              </c:strCache>
            </c:strRef>
          </c:cat>
          <c:val>
            <c:numRef>
              <c:f>'[Диаграмма в Microsoft PowerPoint]Лист1'!$C$2:$C$4</c:f>
              <c:numCache>
                <c:formatCode>General</c:formatCode>
                <c:ptCount val="3"/>
                <c:pt idx="0">
                  <c:v>6.9</c:v>
                </c:pt>
                <c:pt idx="1">
                  <c:v>7.4</c:v>
                </c:pt>
                <c:pt idx="2">
                  <c:v>7.8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7766016"/>
        <c:axId val="77776000"/>
        <c:axId val="0"/>
      </c:bar3DChart>
      <c:catAx>
        <c:axId val="77766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7776000"/>
        <c:crosses val="autoZero"/>
        <c:auto val="1"/>
        <c:lblAlgn val="ctr"/>
        <c:lblOffset val="100"/>
        <c:noMultiLvlLbl val="0"/>
      </c:catAx>
      <c:valAx>
        <c:axId val="77776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77766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56BBDE-60CC-4BCA-81DF-6DF2A214747D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458DC92-80B5-49B8-8E83-E27AE15B0FBF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10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264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753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886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471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236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81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929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26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24EE068-7402-4898-BC96-861A07B79A84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95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83D1FB7-85A1-4968-A176-141AB48EC69E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4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BAE8568-F0F7-4B2A-AAF9-CA74F749D416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70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F70A04C-C960-4BF6-9A19-990360E14D20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41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8E5088D-651E-4E2B-B093-A2ADB9078470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06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3BC13A-1E14-41F7-9663-6A69A49ED367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09A1AD8-E792-4F5E-839F-FD57E5D4B939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9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375AE7A-E51C-4CC0-9444-C159148CF1E4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95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83F1E2-09B8-459C-A20A-DD603957A16A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BA31F4-19AA-476D-B02A-EF2027E94612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63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D08098-38C2-46E8-BE76-843E09DA60C7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587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C8FBB3-38E1-44B7-BEC6-5DBA43328B23}" type="datetime1">
              <a:rPr lang="ru-RU" smtClean="0"/>
              <a:pPr rtl="0"/>
              <a:t>01.10.2019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3B167E-EA96-4147-81DE-549160052C2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47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6.png"/><Relationship Id="rId10" Type="http://schemas.openxmlformats.org/officeDocument/2006/relationships/image" Target="../media/image8.jpeg"/><Relationship Id="rId4" Type="http://schemas.microsoft.com/office/2007/relationships/hdphoto" Target="../media/hdphoto3.wdp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11" Type="http://schemas.openxmlformats.org/officeDocument/2006/relationships/image" Target="../media/image2.png"/><Relationship Id="rId5" Type="http://schemas.openxmlformats.org/officeDocument/2006/relationships/image" Target="../media/image10.jpe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2.wdp"/><Relationship Id="rId5" Type="http://schemas.openxmlformats.org/officeDocument/2006/relationships/image" Target="../media/image14.jpeg"/><Relationship Id="rId4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4.wdp"/><Relationship Id="rId11" Type="http://schemas.openxmlformats.org/officeDocument/2006/relationships/image" Target="../media/image2.png"/><Relationship Id="rId5" Type="http://schemas.openxmlformats.org/officeDocument/2006/relationships/image" Target="../media/image16.jpe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6140" y="1108784"/>
            <a:ext cx="100811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</a:t>
            </a:r>
            <a:b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«Детский сад общеразвивающего вида «Теремок» города Буинска</a:t>
            </a:r>
            <a:b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 муниципального района Республики Татарстан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:\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604" y="46971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14852" y="5940871"/>
            <a:ext cx="2673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учитель-логопед</a:t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«Теремок»</a:t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Сергейчева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С.В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8372" y="2772519"/>
            <a:ext cx="970487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Профессиональное развитие </a:t>
            </a:r>
            <a:b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межаттестационный период </a:t>
            </a:r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780685" y="45420"/>
            <a:ext cx="3509390" cy="293257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Инновационная деятельность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 rot="20677292">
            <a:off x="6701530" y="1301580"/>
            <a:ext cx="3509390" cy="25455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учебно– воспитательной работы</a:t>
            </a:r>
          </a:p>
        </p:txBody>
      </p:sp>
      <p:sp>
        <p:nvSpPr>
          <p:cNvPr id="8" name="Овал 7"/>
          <p:cNvSpPr/>
          <p:nvPr/>
        </p:nvSpPr>
        <p:spPr>
          <a:xfrm rot="663911">
            <a:off x="6307246" y="3843223"/>
            <a:ext cx="3509390" cy="25455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деятельность </a:t>
            </a:r>
          </a:p>
        </p:txBody>
      </p:sp>
      <p:sp>
        <p:nvSpPr>
          <p:cNvPr id="7" name="Овал 6"/>
          <p:cNvSpPr/>
          <p:nvPr/>
        </p:nvSpPr>
        <p:spPr>
          <a:xfrm>
            <a:off x="3600506" y="4951018"/>
            <a:ext cx="3509390" cy="25455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Обмен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опытом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 rot="20863037">
            <a:off x="752767" y="3843223"/>
            <a:ext cx="3509390" cy="25455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 </a:t>
            </a:r>
          </a:p>
        </p:txBody>
      </p:sp>
      <p:sp>
        <p:nvSpPr>
          <p:cNvPr id="4" name="Овал 3"/>
          <p:cNvSpPr/>
          <p:nvPr/>
        </p:nvSpPr>
        <p:spPr>
          <a:xfrm rot="1163131">
            <a:off x="845152" y="1301581"/>
            <a:ext cx="3509390" cy="25455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Курсы повышения квалификации</a:t>
            </a:r>
          </a:p>
        </p:txBody>
      </p:sp>
      <p:sp>
        <p:nvSpPr>
          <p:cNvPr id="3" name="Овал 2"/>
          <p:cNvSpPr/>
          <p:nvPr/>
        </p:nvSpPr>
        <p:spPr>
          <a:xfrm>
            <a:off x="3330475" y="2196454"/>
            <a:ext cx="4193037" cy="3279917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в межаттестационный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</a:p>
        </p:txBody>
      </p:sp>
      <p:pic>
        <p:nvPicPr>
          <p:cNvPr id="2050" name="Picture 2" descr="F:\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9529" y="201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69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66180" y="1260351"/>
            <a:ext cx="9978292" cy="1344339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каком бы этапе жизненного и профессионального  пути не находился педагог, он никогда не может считать свое образование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завершенным,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профессиональную деятельность окончательно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сформированной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4732" y="2622792"/>
            <a:ext cx="4729395" cy="4729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1939" y="2484487"/>
            <a:ext cx="3546500" cy="5006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3074" name="Picture 2" descr="F:\imag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0" y="0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0114" y="612279"/>
            <a:ext cx="84950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Курсы повышения квалификации</a:t>
            </a:r>
            <a:endParaRPr lang="ru-RU" sz="44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фото для выспуления\IMG_20180206_0949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124" y="2546835"/>
            <a:ext cx="4968552" cy="3730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7753777" y="3427857"/>
            <a:ext cx="2880320" cy="4133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5" descr="E:\дипломы\св стих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4692" y="2340471"/>
            <a:ext cx="2906031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8" name="Picture 2" descr="F:\imag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2834" y="35035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91091" y="612277"/>
            <a:ext cx="51298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Участие в конкурсах</a:t>
            </a:r>
            <a:endParaRPr lang="ru-RU" sz="44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12" name="Объект 4"/>
          <p:cNvSpPr>
            <a:spLocks noGrp="1"/>
          </p:cNvSpPr>
          <p:nvPr>
            <p:ph sz="half" idx="1"/>
          </p:nvPr>
        </p:nvSpPr>
        <p:spPr>
          <a:xfrm>
            <a:off x="715108" y="1332359"/>
            <a:ext cx="9978292" cy="1344339"/>
          </a:xfrm>
        </p:spPr>
        <p:txBody>
          <a:bodyPr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 – это мотивация к профессиональному росту. </a:t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это возможность обогатить свой опыт и поделиться собственными ценными находками и достижениями в области профессионального мастерства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6419" y="4932759"/>
            <a:ext cx="3394537" cy="25459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335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228" y="2594953"/>
            <a:ext cx="4408329" cy="248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421" y="2988543"/>
            <a:ext cx="4843033" cy="3632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2204" y="5208380"/>
            <a:ext cx="4464496" cy="233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3284" y="40873"/>
            <a:ext cx="1895024" cy="134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122" name="Picture 2" descr="F:\imag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0" y="0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91091" y="612277"/>
            <a:ext cx="39149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Обмен опытом</a:t>
            </a:r>
            <a:endParaRPr lang="ru-RU" sz="44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13" name="Объект 4"/>
          <p:cNvSpPr>
            <a:spLocks noGrp="1"/>
          </p:cNvSpPr>
          <p:nvPr>
            <p:ph sz="half" idx="1"/>
          </p:nvPr>
        </p:nvSpPr>
        <p:spPr>
          <a:xfrm>
            <a:off x="715108" y="1332359"/>
            <a:ext cx="9978292" cy="1344339"/>
          </a:xfrm>
        </p:spPr>
        <p:txBody>
          <a:bodyPr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Принимая участие в методических объединениях, творчески растет </a:t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развивается только тот педагог, который способен выходить за пределы своей группы, кабинета, своего детского сада и прислушиваться, присматриваться  к работе других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val="4354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124" y="3924647"/>
            <a:ext cx="5116162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1600" y="4259315"/>
            <a:ext cx="5149676" cy="2899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F:\imag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0" y="201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1091" y="540271"/>
            <a:ext cx="6500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Совместная деятельность</a:t>
            </a:r>
            <a:endParaRPr lang="ru-RU" sz="44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sz="half" idx="1"/>
          </p:nvPr>
        </p:nvSpPr>
        <p:spPr>
          <a:xfrm>
            <a:off x="715108" y="1188343"/>
            <a:ext cx="9978292" cy="2736304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Открытые просмотры занятий играют важную роль </a:t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образовательном процессе и в системе повышения квалификации педагогов. Это одна их эффективных форм организации методической работы в ДОУ. Открытые занятия позволяют педагогам увидеть, как работают коллеги, использовать их позитивный и инновационный опыт по реализации конкретного приема или метода обучения, в своей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73037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7790" y="0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2402" y="624473"/>
            <a:ext cx="98528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Результаты </a:t>
            </a:r>
            <a:r>
              <a:rPr lang="ru-RU" sz="40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учебно-воспитательной </a:t>
            </a:r>
            <a:r>
              <a:rPr lang="ru-RU" sz="40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работы</a:t>
            </a:r>
            <a:endParaRPr lang="ru-RU" sz="40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359442"/>
              </p:ext>
            </p:extLst>
          </p:nvPr>
        </p:nvGraphicFramePr>
        <p:xfrm>
          <a:off x="1125723" y="1476375"/>
          <a:ext cx="9577064" cy="5656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240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D:\фото для выспуления\фото игр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98628" y="2150524"/>
            <a:ext cx="3362657" cy="2232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180" y="2418960"/>
            <a:ext cx="3672408" cy="4896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" name="Picture 4" descr="E:\дипломы\услон СВ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 bwMode="auto">
          <a:xfrm>
            <a:off x="8443044" y="2399665"/>
            <a:ext cx="2088232" cy="1733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54612" y="4572719"/>
            <a:ext cx="5688632" cy="2495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4" name="Picture 2" descr="F:\imag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0" y="0"/>
            <a:ext cx="1676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91091" y="540271"/>
            <a:ext cx="75651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Инновационная деятельность</a:t>
            </a:r>
            <a:endParaRPr lang="ru-RU" sz="440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14" name="Объект 4"/>
          <p:cNvSpPr>
            <a:spLocks noGrp="1"/>
          </p:cNvSpPr>
          <p:nvPr>
            <p:ph sz="half" idx="1"/>
          </p:nvPr>
        </p:nvSpPr>
        <p:spPr>
          <a:xfrm>
            <a:off x="715108" y="1188343"/>
            <a:ext cx="9978292" cy="1296144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Инновационная деятельность является одним из основных способов модернизации системы образования и условием развития творческого </a:t>
            </a:r>
            <a:r>
              <a:rPr lang="ru-RU" sz="2400" i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потенциала педагогов</a:t>
            </a:r>
            <a:endParaRPr lang="ru-RU" sz="24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900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82204" y="3176691"/>
            <a:ext cx="8844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1145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132</Words>
  <Application>Microsoft Office PowerPoint</Application>
  <PresentationFormat>Произвольный</PresentationFormat>
  <Paragraphs>37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Приоритетные направления образовательной деятельности  МБДОУ «Теремок»</dc:title>
  <dc:creator>АЛСУ</dc:creator>
  <cp:lastModifiedBy>User</cp:lastModifiedBy>
  <cp:revision>63</cp:revision>
  <dcterms:created xsi:type="dcterms:W3CDTF">2019-03-16T18:21:54Z</dcterms:created>
  <dcterms:modified xsi:type="dcterms:W3CDTF">2019-10-01T10:36:37Z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