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366" r:id="rId2"/>
    <p:sldId id="368" r:id="rId3"/>
    <p:sldId id="394" r:id="rId4"/>
    <p:sldId id="393" r:id="rId5"/>
    <p:sldId id="377" r:id="rId6"/>
    <p:sldId id="378" r:id="rId7"/>
    <p:sldId id="379" r:id="rId8"/>
    <p:sldId id="380" r:id="rId9"/>
    <p:sldId id="347" r:id="rId10"/>
    <p:sldId id="396" r:id="rId11"/>
    <p:sldId id="388" r:id="rId12"/>
    <p:sldId id="392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00278"/>
    <a:srgbClr val="006600"/>
    <a:srgbClr val="0F0FFB"/>
    <a:srgbClr val="CC0066"/>
    <a:srgbClr val="0000CC"/>
    <a:srgbClr val="0099FF"/>
    <a:srgbClr val="00FFFF"/>
    <a:srgbClr val="BC5908"/>
    <a:srgbClr val="0000FF"/>
    <a:srgbClr val="F808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B1032C-EA38-4F05-BA0D-38AFFFC7BED3}" styleName="Светлый стиль 3 -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844" autoAdjust="0"/>
  </p:normalViewPr>
  <p:slideViewPr>
    <p:cSldViewPr showGuides="1">
      <p:cViewPr varScale="1">
        <p:scale>
          <a:sx n="105" d="100"/>
          <a:sy n="105" d="100"/>
        </p:scale>
        <p:origin x="-115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2DE60B9C-2EC5-4B1D-A55B-82475B8A253D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E681A64-F7F7-4D38-9618-E232AD7C5C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5406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7C3E41-0A9F-4B6F-8E8D-7032DE26AE69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C8F86-D647-4A50-8467-0DF4F6B836A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6334817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48E592-8F76-49BC-8852-55A9644BFEF5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B39BA95-BD69-47D1-87BF-631CF2CE585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75506409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9B3F93-87EB-4493-9B61-0DDF5B787AAC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24359D-B419-4F44-B83C-8361D91FDF8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7111624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20D7309-EE2B-4331-B646-3A23A74DEA09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40B3C4-E992-46B7-B71B-5A70D5D5FA7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1188946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129098-D538-4861-BD90-3F84275AD59C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B6FACB-8282-4C1E-9D83-A979BE59D5D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450137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766D370-BE15-499C-85D3-71812499CC89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51D0C3-CB63-4C2E-86A2-C9F34B98D67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52713054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34AD14F-E320-4885-9E1C-B26BA86C4296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F9435C-8404-4274-A6E4-C31A37A5FA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1264110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BB8051-66CF-4D12-8E90-F0CDD1982F44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208191-0F17-462D-B792-B9CF513F873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050984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01FB8A-7E62-452D-BA06-18ED674724CD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A9554D-842C-45C8-B820-FE883576E7F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255863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9D5079-D1E3-449A-A0AC-D679CDA740D0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AC558B0-37EB-4A3B-879A-BB9FE886CDD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0269158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2E6D378-2CA3-4887-BAA4-BEF676AEA83E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9751B8-F446-4F2A-A4F5-E381A6B203F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6664484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C0187AF2-AF3E-49AF-89A1-A538DA84D5DB}" type="datetimeFigureOut">
              <a:rPr lang="ru-RU"/>
              <a:pPr>
                <a:defRPr/>
              </a:pPr>
              <a:t>01.10.2019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4516FF4C-1930-4D2D-86B7-A683AE6C3E2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4.jpeg"/><Relationship Id="rId7" Type="http://schemas.openxmlformats.org/officeDocument/2006/relationships/image" Target="../media/image6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emf"/><Relationship Id="rId5" Type="http://schemas.openxmlformats.org/officeDocument/2006/relationships/oleObject" Target="../embeddings/oleObject1.bin"/><Relationship Id="rId4" Type="http://schemas.openxmlformats.org/officeDocument/2006/relationships/image" Target="../media/image5.jpeg"/><Relationship Id="rId9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Прямоугольник 3"/>
          <p:cNvSpPr>
            <a:spLocks noChangeArrowheads="1"/>
          </p:cNvSpPr>
          <p:nvPr/>
        </p:nvSpPr>
        <p:spPr bwMode="auto">
          <a:xfrm>
            <a:off x="142874" y="568501"/>
            <a:ext cx="887806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МБОУ </a:t>
            </a:r>
            <a:r>
              <a:rPr lang="ru-RU" alt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«Лицей-интернат </a:t>
            </a:r>
            <a:r>
              <a:rPr lang="ru-RU" alt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alt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altLang="ru-RU" sz="20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</a:t>
            </a:r>
            <a:r>
              <a:rPr lang="ru-RU" altLang="ru-RU" sz="2000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школа для одаренных детей) г. Буинска РТ»</a:t>
            </a:r>
          </a:p>
        </p:txBody>
      </p:sp>
      <p:sp>
        <p:nvSpPr>
          <p:cNvPr id="2051" name="Прямоугольник 4"/>
          <p:cNvSpPr>
            <a:spLocks noChangeArrowheads="1"/>
          </p:cNvSpPr>
          <p:nvPr/>
        </p:nvSpPr>
        <p:spPr bwMode="auto">
          <a:xfrm>
            <a:off x="3635896" y="4954523"/>
            <a:ext cx="547260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endParaRPr lang="ru-RU" altLang="ru-RU" sz="2000" b="1" dirty="0">
              <a:solidFill>
                <a:srgbClr val="C00000"/>
              </a:solidFill>
              <a:latin typeface="Calibri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7439" y="1838434"/>
            <a:ext cx="7941598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4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Константинова </a:t>
            </a:r>
          </a:p>
          <a:p>
            <a:pPr algn="ctr"/>
            <a:r>
              <a:rPr lang="ru-RU" sz="4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Наталья Александровна</a:t>
            </a:r>
            <a:endParaRPr lang="ru-RU" sz="44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592905" y="3493457"/>
            <a:ext cx="429957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Учитель начальных классов </a:t>
            </a:r>
            <a:b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высшей квалификационной </a:t>
            </a:r>
            <a:b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20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категории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929058" y="500063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hangingPunct="1">
              <a:defRPr/>
            </a:pP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4448943" y="4692913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r" eaLnBrk="1" hangingPunct="1">
              <a:defRPr/>
            </a:pPr>
            <a:r>
              <a:rPr lang="ru-RU" sz="2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«Учитель не просто профессия, </a:t>
            </a:r>
            <a:br>
              <a:rPr lang="ru-RU" sz="2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2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а часть жизни каждого человека. </a:t>
            </a:r>
          </a:p>
          <a:p>
            <a:pPr algn="r" eaLnBrk="1" hangingPunct="1">
              <a:defRPr/>
            </a:pPr>
            <a:r>
              <a:rPr lang="ru-RU" sz="2000" i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И эта часть должна быть самой лучшей»</a:t>
            </a:r>
            <a:endParaRPr lang="ru-RU" sz="2000" dirty="0">
              <a:solidFill>
                <a:srgbClr val="002060"/>
              </a:solidFill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352" y="45127"/>
            <a:ext cx="1368152" cy="87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43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C:\Users\89870024346\Desktop\59e49a36ae476358184df3ee88f2c0e3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-4486" y="-25933"/>
            <a:ext cx="9144000" cy="6858001"/>
          </a:xfrm>
          <a:prstGeom prst="rect">
            <a:avLst/>
          </a:prstGeom>
          <a:noFill/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352" y="45127"/>
            <a:ext cx="1368152" cy="87731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" descr="Рисунок74.png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50800"/>
            <a:ext cx="9144000" cy="6908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352" y="45127"/>
            <a:ext cx="1368152" cy="87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43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95970" y="1832418"/>
            <a:ext cx="7858180" cy="2172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8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УДАЧИ ВАМ ВО ВСЁМ, ДОРОГИЕ КОЛЛЕГИ!</a:t>
            </a:r>
            <a:endParaRPr lang="ru-RU" sz="4800" b="1" i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107750" y="5013176"/>
            <a:ext cx="6928500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i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СПАСИБО ЗА ВНИМАНИЕ!</a:t>
            </a:r>
          </a:p>
        </p:txBody>
      </p:sp>
      <p:pic>
        <p:nvPicPr>
          <p:cNvPr id="9" name="Picture 4" descr="D:\уроки\картинки\vosp_i_deti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08304" y="1982249"/>
            <a:ext cx="1835696" cy="18729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352" y="44624"/>
            <a:ext cx="1368152" cy="87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43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39552" y="1412776"/>
            <a:ext cx="7891810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r>
              <a:rPr lang="ru-RU" sz="6600" b="1" i="1" dirty="0" smtClean="0">
                <a:solidFill>
                  <a:srgbClr val="C00000"/>
                </a:solidFill>
                <a:latin typeface="Georgia" pitchFamily="18" charset="0"/>
              </a:rPr>
              <a:t>«Конкурс – </a:t>
            </a:r>
            <a:br>
              <a:rPr lang="ru-RU" sz="6600" b="1" i="1" dirty="0" smtClean="0">
                <a:solidFill>
                  <a:srgbClr val="C00000"/>
                </a:solidFill>
                <a:latin typeface="Georgia" pitchFamily="18" charset="0"/>
              </a:rPr>
            </a:br>
            <a:r>
              <a:rPr lang="ru-RU" sz="6600" b="1" i="1" dirty="0" smtClean="0">
                <a:solidFill>
                  <a:srgbClr val="C00000"/>
                </a:solidFill>
                <a:latin typeface="Georgia" pitchFamily="18" charset="0"/>
              </a:rPr>
              <a:t>это счастье?!»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4248472" y="3861048"/>
            <a:ext cx="4572000" cy="150810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56032" algn="r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«Знание только тогда знание, </a:t>
            </a:r>
          </a:p>
          <a:p>
            <a:pPr marL="365760" indent="-256032" algn="r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когда оно обретено усилиями </a:t>
            </a:r>
          </a:p>
          <a:p>
            <a:pPr marL="365760" indent="-256032" algn="r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400" dirty="0" smtClean="0">
                <a:solidFill>
                  <a:srgbClr val="002060"/>
                </a:solidFill>
                <a:latin typeface="+mj-lt"/>
              </a:rPr>
              <a:t>своей мысли, а не памятью» </a:t>
            </a:r>
          </a:p>
          <a:p>
            <a:pPr marL="365760" indent="-256032" algn="r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r>
              <a:rPr lang="ru-RU" sz="2000" i="1" dirty="0" smtClean="0">
                <a:solidFill>
                  <a:srgbClr val="002060"/>
                </a:solidFill>
                <a:latin typeface="+mj-lt"/>
              </a:rPr>
              <a:t>Лев Толстой </a:t>
            </a:r>
            <a:endParaRPr lang="ru-RU" sz="2000" i="1" dirty="0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352" y="45127"/>
            <a:ext cx="1368152" cy="87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43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57224" y="1071546"/>
            <a:ext cx="7358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ru-RU" sz="4000" b="1" i="1" dirty="0" smtClean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57620" y="4572008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56032" algn="r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sz="16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763688" y="404664"/>
            <a:ext cx="592935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itchFamily="34" charset="0"/>
              </a:rPr>
              <a:t>Мои достижения</a:t>
            </a:r>
            <a:endParaRPr lang="ru-RU" sz="32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itchFamily="34" charset="0"/>
            </a:endParaRPr>
          </a:p>
        </p:txBody>
      </p:sp>
      <p:pic>
        <p:nvPicPr>
          <p:cNvPr id="17411" name="Picture 3" descr="C:\Users\89870024346\Desktop\ё123456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1143509" y="-1143511"/>
            <a:ext cx="6858001" cy="9145018"/>
          </a:xfrm>
          <a:prstGeom prst="rect">
            <a:avLst/>
          </a:prstGeom>
          <a:noFill/>
        </p:spPr>
      </p:pic>
      <p:pic>
        <p:nvPicPr>
          <p:cNvPr id="7" name="Picture 3" descr="C:\Users\89870024346\Desktop\документы\грант Учитель наставник\документы для подтверждения\Грамота  победителя муниципального этапа Всероссийского  конкурса Учитель года-201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79712" y="332656"/>
            <a:ext cx="1728192" cy="2246461"/>
          </a:xfrm>
          <a:prstGeom prst="rect">
            <a:avLst/>
          </a:prstGeom>
          <a:noFill/>
        </p:spPr>
      </p:pic>
      <p:graphicFrame>
        <p:nvGraphicFramePr>
          <p:cNvPr id="17412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4385672"/>
              </p:ext>
            </p:extLst>
          </p:nvPr>
        </p:nvGraphicFramePr>
        <p:xfrm>
          <a:off x="1763688" y="4610543"/>
          <a:ext cx="1584449" cy="223960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21" name="Acrobat Document" r:id="rId5" imgW="4533588" imgH="6408115" progId="AcroExch.Document.11">
                  <p:embed/>
                </p:oleObj>
              </mc:Choice>
              <mc:Fallback>
                <p:oleObj name="Acrobat Document" r:id="rId5" imgW="4533588" imgH="6408115" progId="AcroExch.Document.11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63688" y="4610543"/>
                        <a:ext cx="1584449" cy="223960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9" name="Picture 6" descr="https://i.mycdn.me/i?r=AyH4iRPQ2q0otWIFepML2LxRk_xBj_v3ByA6Gnz5FKMkOQ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658204"/>
            <a:ext cx="1799692" cy="1199795"/>
          </a:xfrm>
          <a:prstGeom prst="rect">
            <a:avLst/>
          </a:prstGeom>
          <a:noFill/>
        </p:spPr>
      </p:pic>
      <p:pic>
        <p:nvPicPr>
          <p:cNvPr id="10" name="Picture 10" descr="https://i.mycdn.me/i?r=AyH4iRPQ2q0otWIFepML2LxRHosDDys52OsjuyOqnfE-vA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4328" y="5777883"/>
            <a:ext cx="1619672" cy="1080118"/>
          </a:xfrm>
          <a:prstGeom prst="rect">
            <a:avLst/>
          </a:prstGeom>
          <a:noFill/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352" y="45127"/>
            <a:ext cx="1368152" cy="87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43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57224" y="1071546"/>
            <a:ext cx="735811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eaLnBrk="1" hangingPunct="1">
              <a:buFont typeface="Arial" panose="020B0604020202020204" pitchFamily="34" charset="0"/>
              <a:buNone/>
              <a:defRPr/>
            </a:pPr>
            <a:endParaRPr lang="ru-RU" sz="4000" b="1" i="1" dirty="0" smtClean="0">
              <a:solidFill>
                <a:srgbClr val="C00000"/>
              </a:solidFill>
              <a:latin typeface="Georgia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857620" y="4572008"/>
            <a:ext cx="4572000" cy="338554"/>
          </a:xfrm>
          <a:prstGeom prst="rect">
            <a:avLst/>
          </a:prstGeom>
        </p:spPr>
        <p:txBody>
          <a:bodyPr>
            <a:spAutoFit/>
          </a:bodyPr>
          <a:lstStyle/>
          <a:p>
            <a:pPr marL="365760" indent="-256032" algn="r" eaLnBrk="1" fontAlgn="auto" hangingPunct="1">
              <a:spcAft>
                <a:spcPts val="0"/>
              </a:spcAft>
              <a:buClr>
                <a:schemeClr val="accent3"/>
              </a:buClr>
              <a:buFont typeface="Georgia"/>
              <a:buNone/>
              <a:defRPr/>
            </a:pPr>
            <a:endParaRPr lang="ru-RU" sz="1600" i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-36512" y="908720"/>
            <a:ext cx="91440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1 группа: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Для чего необходимо участвовать</a:t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 профессиональных конкурсах?</a:t>
            </a:r>
          </a:p>
          <a:p>
            <a:pPr algn="ctr"/>
            <a:endParaRPr lang="ru-RU" sz="36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  <a:p>
            <a:pPr algn="ctr"/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2 группа:</a:t>
            </a:r>
          </a:p>
          <a:p>
            <a:pPr algn="ctr"/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Какие возникают проблемы </a:t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у педагога, участвующего </a:t>
            </a:r>
            <a:b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</a:br>
            <a:r>
              <a:rPr 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</a:rPr>
              <a:t>в конкурсах профессионального мастерства?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352" y="45127"/>
            <a:ext cx="1368152" cy="87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43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23528" y="1007150"/>
            <a:ext cx="846043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alt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ТЕМА: </a:t>
            </a:r>
            <a:r>
              <a:rPr lang="ru-RU" altLang="ru-RU" sz="3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«Конкурс – это счастье?!»</a:t>
            </a:r>
            <a:endParaRPr lang="ru-RU" sz="36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821686" y="1700808"/>
            <a:ext cx="421481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>
              <a:buFont typeface="Arial" charset="0"/>
              <a:buNone/>
            </a:pPr>
            <a:r>
              <a:rPr lang="ru-RU" altLang="ru-RU" sz="24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ЦЕЛИ: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Продемонстрировать методический прием технологии критического мышления «Диаманта».</a:t>
            </a:r>
          </a:p>
          <a:p>
            <a:endParaRPr lang="ru-RU" altLang="ru-RU" sz="24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§"/>
            </a:pPr>
            <a:r>
              <a:rPr lang="ru-RU" alt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Охарактеризовать роль нравственной оценки </a:t>
            </a:r>
            <a:br>
              <a:rPr lang="ru-RU" alt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</a:br>
            <a:r>
              <a:rPr lang="ru-RU" altLang="ru-RU" sz="2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и самооценки в   профессиональной деятельности педагога.</a:t>
            </a:r>
            <a:endParaRPr lang="ru-RU" sz="2400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Georgia" pitchFamily="18" charset="0"/>
              <a:cs typeface="Times New Roman" pitchFamily="18" charset="0"/>
            </a:endParaRPr>
          </a:p>
        </p:txBody>
      </p:sp>
      <p:pic>
        <p:nvPicPr>
          <p:cNvPr id="18434" name="Picture 2" descr="https://i.mycdn.me/i?r=AyH4iRPQ2q0otWIFepML2LxROebYYJl2flE5duTXuge4dQ"/>
          <p:cNvPicPr>
            <a:picLocks noChangeAspect="1" noChangeArrowheads="1"/>
          </p:cNvPicPr>
          <p:nvPr/>
        </p:nvPicPr>
        <p:blipFill rotWithShape="1">
          <a:blip r:embed="rId2" cstate="email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7504" y="2132856"/>
            <a:ext cx="4374231" cy="241738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352" y="45127"/>
            <a:ext cx="1368152" cy="87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43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15930" y="889844"/>
            <a:ext cx="8648558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alt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ЧТО МЫ БУДЕМ ДЕЛАТЬ?</a:t>
            </a:r>
          </a:p>
          <a:p>
            <a:r>
              <a:rPr lang="ru-RU" sz="2400" b="1" dirty="0" smtClean="0">
                <a:latin typeface="Georgia" pitchFamily="18" charset="0"/>
              </a:rPr>
              <a:t>Находить выигрышные стороны участия в</a:t>
            </a:r>
          </a:p>
          <a:p>
            <a:r>
              <a:rPr lang="ru-RU" sz="2400" b="1" dirty="0" smtClean="0">
                <a:latin typeface="Georgia" pitchFamily="18" charset="0"/>
              </a:rPr>
              <a:t>профессиональных конкурсах.</a:t>
            </a:r>
            <a:endParaRPr lang="ru-RU" altLang="ru-RU" sz="2400" b="1" dirty="0" smtClean="0">
              <a:latin typeface="Georgia" pitchFamily="18" charset="0"/>
              <a:cs typeface="Times New Roman" panose="02020603050405020304" pitchFamily="18" charset="0"/>
            </a:endParaRPr>
          </a:p>
          <a:p>
            <a:r>
              <a:rPr lang="ru-RU" alt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ЗАЧЕМ МЫ ЭТО БУДЕМ ДЕЛАТЬ?</a:t>
            </a:r>
          </a:p>
          <a:p>
            <a:pPr>
              <a:buFont typeface="Arial" charset="0"/>
              <a:buNone/>
            </a:pPr>
            <a:r>
              <a:rPr lang="ru-RU" alt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400" b="1" dirty="0" smtClean="0">
                <a:latin typeface="Georgia" pitchFamily="18" charset="0"/>
                <a:cs typeface="Times New Roman" panose="02020603050405020304" pitchFamily="18" charset="0"/>
              </a:rPr>
              <a:t>Для того чтобы:</a:t>
            </a:r>
          </a:p>
          <a:p>
            <a:pPr>
              <a:buFont typeface="Wingdings" pitchFamily="2" charset="2"/>
              <a:buChar char="§"/>
            </a:pPr>
            <a:r>
              <a:rPr lang="en-US" altLang="ru-RU" sz="2400" b="1" dirty="0" smtClean="0">
                <a:latin typeface="Georgia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400" b="1" dirty="0" smtClean="0">
                <a:latin typeface="Georgia" pitchFamily="18" charset="0"/>
                <a:cs typeface="Times New Roman" panose="02020603050405020304" pitchFamily="18" charset="0"/>
              </a:rPr>
              <a:t>выявить все самое лучшее и светлое </a:t>
            </a:r>
            <a:br>
              <a:rPr lang="ru-RU" altLang="ru-RU" sz="2400" b="1" dirty="0" smtClean="0">
                <a:latin typeface="Georgia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latin typeface="Georgia" pitchFamily="18" charset="0"/>
                <a:cs typeface="Times New Roman" panose="02020603050405020304" pitchFamily="18" charset="0"/>
              </a:rPr>
              <a:t>в конкурсах;</a:t>
            </a:r>
          </a:p>
          <a:p>
            <a:pPr>
              <a:buFont typeface="Wingdings" pitchFamily="2" charset="2"/>
              <a:buChar char="§"/>
            </a:pPr>
            <a:r>
              <a:rPr lang="en-US" altLang="ru-RU" sz="2400" b="1" dirty="0" smtClean="0">
                <a:latin typeface="Georgia" pitchFamily="18" charset="0"/>
                <a:cs typeface="Times New Roman" panose="02020603050405020304" pitchFamily="18" charset="0"/>
              </a:rPr>
              <a:t>     </a:t>
            </a:r>
            <a:r>
              <a:rPr lang="ru-RU" altLang="ru-RU" sz="2400" b="1" dirty="0" smtClean="0">
                <a:latin typeface="Georgia" pitchFamily="18" charset="0"/>
                <a:cs typeface="Times New Roman" panose="02020603050405020304" pitchFamily="18" charset="0"/>
              </a:rPr>
              <a:t>почувствовать, как важна и неповторима </a:t>
            </a:r>
            <a:br>
              <a:rPr lang="ru-RU" altLang="ru-RU" sz="2400" b="1" dirty="0" smtClean="0">
                <a:latin typeface="Georgia" pitchFamily="18" charset="0"/>
                <a:cs typeface="Times New Roman" panose="02020603050405020304" pitchFamily="18" charset="0"/>
              </a:rPr>
            </a:br>
            <a:r>
              <a:rPr lang="ru-RU" altLang="ru-RU" sz="2400" b="1" dirty="0" smtClean="0">
                <a:latin typeface="Georgia" pitchFamily="18" charset="0"/>
                <a:cs typeface="Times New Roman" panose="02020603050405020304" pitchFamily="18" charset="0"/>
              </a:rPr>
              <a:t>наша жизнь      для общества;</a:t>
            </a:r>
          </a:p>
          <a:p>
            <a:pPr>
              <a:buFont typeface="Wingdings" pitchFamily="2" charset="2"/>
              <a:buChar char="§"/>
            </a:pPr>
            <a:r>
              <a:rPr lang="en-US" altLang="ru-RU" sz="2400" b="1" dirty="0" smtClean="0">
                <a:latin typeface="Georgia" pitchFamily="18" charset="0"/>
                <a:cs typeface="Times New Roman" panose="02020603050405020304" pitchFamily="18" charset="0"/>
              </a:rPr>
              <a:t>      </a:t>
            </a:r>
            <a:r>
              <a:rPr lang="ru-RU" altLang="ru-RU" sz="2400" b="1" dirty="0" smtClean="0">
                <a:latin typeface="Georgia" pitchFamily="18" charset="0"/>
                <a:cs typeface="Times New Roman" panose="02020603050405020304" pitchFamily="18" charset="0"/>
              </a:rPr>
              <a:t>выработать позитивную установку </a:t>
            </a:r>
          </a:p>
          <a:p>
            <a:pPr>
              <a:buFont typeface="Wingdings" pitchFamily="2" charset="2"/>
              <a:buChar char="§"/>
            </a:pPr>
            <a:r>
              <a:rPr lang="ru-RU" altLang="ru-RU" sz="2400" b="1" dirty="0" smtClean="0">
                <a:latin typeface="Georgia" pitchFamily="18" charset="0"/>
                <a:cs typeface="Times New Roman" panose="02020603050405020304" pitchFamily="18" charset="0"/>
              </a:rPr>
              <a:t>на профессиональные конкурсы ;</a:t>
            </a:r>
          </a:p>
          <a:p>
            <a:r>
              <a:rPr lang="ru-RU" alt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КАК МЫ ЭТО БУДЕМ ДЕЛАТЬ?</a:t>
            </a:r>
          </a:p>
          <a:p>
            <a:r>
              <a:rPr lang="ru-RU" altLang="ru-RU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      </a:t>
            </a:r>
            <a:r>
              <a:rPr lang="ru-RU" altLang="ru-RU" sz="2400" b="1" dirty="0" smtClean="0">
                <a:latin typeface="Georgia" pitchFamily="18" charset="0"/>
                <a:cs typeface="Times New Roman" panose="02020603050405020304" pitchFamily="18" charset="0"/>
              </a:rPr>
              <a:t>Работая в группах, используя прием «Диаманта», создадим  памятку.</a:t>
            </a:r>
            <a:endParaRPr lang="ru-RU" sz="2400" dirty="0">
              <a:latin typeface="Georgia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352" y="45127"/>
            <a:ext cx="1368152" cy="87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43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0" y="1472010"/>
            <a:ext cx="910850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Arial" charset="0"/>
              <a:buNone/>
            </a:pPr>
            <a:r>
              <a:rPr lang="ru-RU" altLang="ru-RU" sz="3000" b="1" dirty="0" smtClean="0">
                <a:solidFill>
                  <a:srgbClr val="C00000"/>
                </a:solidFill>
                <a:latin typeface="Georgia" pitchFamily="18" charset="0"/>
                <a:cs typeface="Times New Roman" panose="02020603050405020304" pitchFamily="18" charset="0"/>
              </a:rPr>
              <a:t>ДИАМАНТА</a:t>
            </a:r>
            <a:r>
              <a:rPr lang="ru-RU" altLang="ru-RU" sz="3000" dirty="0" smtClean="0">
                <a:latin typeface="Georgia" pitchFamily="18" charset="0"/>
                <a:cs typeface="Times New Roman" panose="02020603050405020304" pitchFamily="18" charset="0"/>
              </a:rPr>
              <a:t> </a:t>
            </a:r>
            <a:r>
              <a:rPr lang="ru-RU" altLang="ru-RU" sz="3000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anose="02020603050405020304" pitchFamily="18" charset="0"/>
              </a:rPr>
              <a:t>- </a:t>
            </a:r>
            <a:r>
              <a:rPr lang="ru-RU" alt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это стихотворная форма </a:t>
            </a:r>
            <a:br>
              <a:rPr lang="ru-RU" alt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</a:br>
            <a:r>
              <a:rPr lang="ru-RU" alt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из семи строк, первая и последняя из которых — понятия с противоположным значением. Это </a:t>
            </a:r>
            <a:r>
              <a:rPr lang="ru-RU" alt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рефлексивное осмысление </a:t>
            </a:r>
            <a:r>
              <a:rPr lang="ru-RU" alt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накопленной информации, </a:t>
            </a:r>
            <a:br>
              <a:rPr lang="ru-RU" alt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</a:br>
            <a:r>
              <a:rPr lang="ru-RU" alt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форма свободного творчества </a:t>
            </a:r>
            <a:br>
              <a:rPr lang="ru-RU" altLang="ru-RU" sz="3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</a:br>
            <a:r>
              <a:rPr lang="ru-RU" altLang="ru-RU" sz="3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по определенным правилам. Методика диаманта позволяет сформировать четкое представление об определенном понятии, сформулировать свое отношение к нему</a:t>
            </a:r>
            <a:r>
              <a:rPr lang="ru-RU" altLang="ru-RU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Georgia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352" y="45127"/>
            <a:ext cx="1368152" cy="87731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2445960" y="548680"/>
            <a:ext cx="4286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ДИАМАНТА</a:t>
            </a:r>
            <a:endParaRPr lang="ru-RU" sz="5400" dirty="0">
              <a:solidFill>
                <a:srgbClr val="C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37843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45960" y="548680"/>
            <a:ext cx="42862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400" b="1" dirty="0" smtClean="0">
                <a:solidFill>
                  <a:srgbClr val="C00000"/>
                </a:solidFill>
                <a:latin typeface="+mn-lt"/>
                <a:cs typeface="Times New Roman" pitchFamily="18" charset="0"/>
              </a:rPr>
              <a:t>ДИАМАНТА</a:t>
            </a:r>
            <a:endParaRPr lang="ru-RU" sz="5400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0" y="1527170"/>
            <a:ext cx="9108504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строчка 1: тема (существительное)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строчка 2: определение </a:t>
            </a:r>
            <a:b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</a:b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(2 прилагательных)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строчка 3: действие (3 глагола)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строчка 4: ассоциации (4 существительных)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строчка 5: действие (3 глагола)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строчка 6: определение (2 прилагательных)</a:t>
            </a:r>
          </a:p>
          <a:p>
            <a:pPr marL="285750" indent="-285750">
              <a:buFont typeface="Arial" panose="020B0604020202020204" pitchFamily="34" charset="0"/>
              <a:buChar char="•"/>
              <a:defRPr/>
            </a:pPr>
            <a:r>
              <a:rPr lang="ru-RU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cs typeface="Times New Roman" panose="02020603050405020304" pitchFamily="18" charset="0"/>
              </a:rPr>
              <a:t>строчка 7: тема (существительное)</a:t>
            </a:r>
            <a:endParaRPr lang="ru-RU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40352" y="45127"/>
            <a:ext cx="1368152" cy="8773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8432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3568" y="5301208"/>
            <a:ext cx="1368152" cy="877317"/>
          </a:xfrm>
          <a:prstGeom prst="rect">
            <a:avLst/>
          </a:prstGeom>
        </p:spPr>
      </p:pic>
    </p:spTree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2756</TotalTime>
  <Words>126</Words>
  <Application>Microsoft Office PowerPoint</Application>
  <PresentationFormat>Экран (4:3)</PresentationFormat>
  <Paragraphs>45</Paragraphs>
  <Slides>12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Acrobat Document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HOUSE</dc:creator>
  <cp:lastModifiedBy>User</cp:lastModifiedBy>
  <cp:revision>296</cp:revision>
  <dcterms:created xsi:type="dcterms:W3CDTF">2009-02-02T17:35:15Z</dcterms:created>
  <dcterms:modified xsi:type="dcterms:W3CDTF">2019-10-01T10:35:22Z</dcterms:modified>
</cp:coreProperties>
</file>