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4"/>
  </p:notesMasterIdLst>
  <p:sldIdLst>
    <p:sldId id="264" r:id="rId2"/>
    <p:sldId id="262" r:id="rId3"/>
    <p:sldId id="268" r:id="rId4"/>
    <p:sldId id="267" r:id="rId5"/>
    <p:sldId id="270" r:id="rId6"/>
    <p:sldId id="261" r:id="rId7"/>
    <p:sldId id="257" r:id="rId8"/>
    <p:sldId id="271" r:id="rId9"/>
    <p:sldId id="263" r:id="rId10"/>
    <p:sldId id="274" r:id="rId11"/>
    <p:sldId id="273" r:id="rId12"/>
    <p:sldId id="272" r:id="rId13"/>
  </p:sldIdLst>
  <p:sldSz cx="9144000" cy="5715000" type="screen16x1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3DAE9"/>
    <a:srgbClr val="A82914"/>
    <a:srgbClr val="E4391C"/>
    <a:srgbClr val="E64C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 autoAdjust="0"/>
    <p:restoredTop sz="94662" autoAdjust="0"/>
  </p:normalViewPr>
  <p:slideViewPr>
    <p:cSldViewPr>
      <p:cViewPr>
        <p:scale>
          <a:sx n="70" d="100"/>
          <a:sy n="70" d="100"/>
        </p:scale>
        <p:origin x="-1350" y="-342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A2D8CE-08B0-4A27-A938-D9ACD6EC57CF}" type="datetimeFigureOut">
              <a:rPr lang="ru-RU" smtClean="0"/>
              <a:t>08.02.2025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1E9482-ED1D-4809-AEF0-0DB1F57621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743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EA7954-1667-4E3D-B535-741C55B61E7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2897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EA7954-1667-4E3D-B535-741C55B61E7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2897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EA7954-1667-4E3D-B535-741C55B61E7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2897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EA7954-1667-4E3D-B535-741C55B61E7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2897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EA7954-1667-4E3D-B535-741C55B61E7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2897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EA7954-1667-4E3D-B535-741C55B61E7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2897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EA7954-1667-4E3D-B535-741C55B61E75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2897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EA7954-1667-4E3D-B535-741C55B61E75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2897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EA7954-1667-4E3D-B535-741C55B61E75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289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2603500"/>
            <a:ext cx="6172200" cy="1578635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4169435"/>
            <a:ext cx="6172200" cy="11430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955121" y="946664"/>
            <a:ext cx="1905000" cy="381000"/>
          </a:xfrm>
        </p:spPr>
        <p:txBody>
          <a:bodyPr/>
          <a:lstStyle/>
          <a:p>
            <a:fld id="{3C508852-72DA-4A4B-977E-593F16821E85}" type="datetimeFigureOut">
              <a:rPr lang="ru-RU" smtClean="0"/>
              <a:t>08.02.2025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382069" y="3452720"/>
            <a:ext cx="30480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5715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5715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5715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5715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5715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5715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5715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5715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5715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5715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5715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2857500"/>
            <a:ext cx="1295400" cy="10795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055627"/>
            <a:ext cx="641424" cy="53452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4583860"/>
            <a:ext cx="137160" cy="11430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4823460"/>
            <a:ext cx="274320" cy="22860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3746500"/>
            <a:ext cx="365760" cy="30480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107252"/>
            <a:ext cx="609600" cy="431270"/>
          </a:xfrm>
        </p:spPr>
        <p:txBody>
          <a:bodyPr/>
          <a:lstStyle/>
          <a:p>
            <a:fld id="{C741412B-5E68-4E74-A01E-FF401062728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08852-72DA-4A4B-977E-593F16821E85}" type="datetimeFigureOut">
              <a:rPr lang="ru-RU" smtClean="0"/>
              <a:t>08.02.2025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1412B-5E68-4E74-A01E-FF401062728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866"/>
            <a:ext cx="1676400" cy="4876271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08852-72DA-4A4B-977E-593F16821E85}" type="datetimeFigureOut">
              <a:rPr lang="ru-RU" smtClean="0"/>
              <a:t>08.02.2025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1412B-5E68-4E74-A01E-FF401062728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333500"/>
            <a:ext cx="7467600" cy="40614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C508852-72DA-4A4B-977E-593F16821E85}" type="datetimeFigureOut">
              <a:rPr lang="ru-RU" smtClean="0"/>
              <a:t>08.02.2025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741412B-5E68-4E74-A01E-FF401062728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413000"/>
            <a:ext cx="6172200" cy="1711325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4175125"/>
            <a:ext cx="6172200" cy="11430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953756" y="943610"/>
            <a:ext cx="1905000" cy="381000"/>
          </a:xfrm>
        </p:spPr>
        <p:txBody>
          <a:bodyPr/>
          <a:lstStyle/>
          <a:p>
            <a:fld id="{3C508852-72DA-4A4B-977E-593F16821E85}" type="datetimeFigureOut">
              <a:rPr lang="ru-RU" smtClean="0"/>
              <a:t>08.02.2025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382256" y="3450336"/>
            <a:ext cx="30480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5715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5715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5715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5715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5715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5715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5715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5715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5715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5715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2857500"/>
            <a:ext cx="1295400" cy="10795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055627"/>
            <a:ext cx="641424" cy="53452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4583860"/>
            <a:ext cx="137160" cy="11430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4826000"/>
            <a:ext cx="274320" cy="22860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3733240"/>
            <a:ext cx="365760" cy="30480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5715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107252"/>
            <a:ext cx="609600" cy="431270"/>
          </a:xfrm>
        </p:spPr>
        <p:txBody>
          <a:bodyPr/>
          <a:lstStyle/>
          <a:p>
            <a:fld id="{C741412B-5E68-4E74-A01E-FF401062728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08852-72DA-4A4B-977E-593F16821E85}" type="datetimeFigureOut">
              <a:rPr lang="ru-RU" smtClean="0"/>
              <a:t>08.02.2025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1412B-5E68-4E74-A01E-FF401062728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333500"/>
            <a:ext cx="3657600" cy="3810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333500"/>
            <a:ext cx="3657600" cy="3810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7542"/>
            <a:ext cx="7543800" cy="9525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08852-72DA-4A4B-977E-593F16821E85}" type="datetimeFigureOut">
              <a:rPr lang="ru-RU" smtClean="0"/>
              <a:t>08.02.2025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1412B-5E68-4E74-A01E-FF401062728A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1968500"/>
            <a:ext cx="3657600" cy="32385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1968500"/>
            <a:ext cx="3657600" cy="32385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308100"/>
            <a:ext cx="3657600" cy="54864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308100"/>
            <a:ext cx="3657600" cy="54864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C508852-72DA-4A4B-977E-593F16821E85}" type="datetimeFigureOut">
              <a:rPr lang="ru-RU" smtClean="0"/>
              <a:t>08.02.2025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741412B-5E68-4E74-A01E-FF401062728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08852-72DA-4A4B-977E-593F16821E85}" type="datetimeFigureOut">
              <a:rPr lang="ru-RU" smtClean="0"/>
              <a:t>08.02.2025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1412B-5E68-4E74-A01E-FF401062728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5715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897630" y="2628900"/>
            <a:ext cx="525780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28600"/>
            <a:ext cx="1527048" cy="415290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5715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5715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5715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5715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5715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4762500"/>
            <a:ext cx="548640" cy="4572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28600"/>
            <a:ext cx="5638800" cy="527304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C508852-72DA-4A4B-977E-593F16821E85}" type="datetimeFigureOut">
              <a:rPr lang="ru-RU" smtClean="0"/>
              <a:t>08.02.2025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741412B-5E68-4E74-A01E-FF401062728A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5715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4762500"/>
            <a:ext cx="548640" cy="4572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875913" y="2628900"/>
            <a:ext cx="525780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5715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20663"/>
            <a:ext cx="1524000" cy="4130040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5715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5715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5715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5715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5715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C508852-72DA-4A4B-977E-593F16821E85}" type="datetimeFigureOut">
              <a:rPr lang="ru-RU" smtClean="0"/>
              <a:t>08.02.2025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741412B-5E68-4E74-A01E-FF401062728A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5715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28865"/>
            <a:ext cx="7467600" cy="9525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7467600" cy="40614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757160" y="869539"/>
            <a:ext cx="1676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C508852-72DA-4A4B-977E-593F16821E85}" type="datetimeFigureOut">
              <a:rPr lang="ru-RU" smtClean="0"/>
              <a:t>08.02.2025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7256886" y="3083887"/>
            <a:ext cx="26670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5715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5715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5715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5715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4762500"/>
            <a:ext cx="548640" cy="4572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4778375"/>
            <a:ext cx="609600" cy="434340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741412B-5E68-4E74-A01E-FF401062728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8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51920" y="1129308"/>
            <a:ext cx="5040560" cy="1584176"/>
          </a:xfrm>
        </p:spPr>
        <p:txBody>
          <a:bodyPr>
            <a:normAutofit fontScale="90000"/>
          </a:bodyPr>
          <a:lstStyle/>
          <a:p>
            <a:pPr algn="ctr"/>
            <a:r>
              <a:rPr lang="tt-RU" dirty="0" smtClean="0">
                <a:solidFill>
                  <a:schemeClr val="accent6">
                    <a:lumMod val="75000"/>
                  </a:schemeClr>
                </a:solidFill>
              </a:rPr>
              <a:t>Реализа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ция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tt-RU" dirty="0" smtClean="0">
                <a:solidFill>
                  <a:schemeClr val="accent6">
                    <a:lumMod val="75000"/>
                  </a:schemeClr>
                </a:solidFill>
              </a:rPr>
              <a:t>муни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ципальных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проектов естественно-математического направления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4499992" y="3793604"/>
            <a:ext cx="3742184" cy="1143000"/>
          </a:xfrm>
        </p:spPr>
        <p:txBody>
          <a:bodyPr/>
          <a:lstStyle/>
          <a:p>
            <a:r>
              <a:rPr lang="en-US" kern="0" spc="-36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Погружаемся</a:t>
            </a:r>
            <a:r>
              <a:rPr lang="en-US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в </a:t>
            </a:r>
            <a:r>
              <a:rPr lang="en-US" kern="0" spc="-36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мир</a:t>
            </a:r>
            <a:r>
              <a:rPr lang="en-US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kern="0" spc="-36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разработки</a:t>
            </a:r>
            <a:r>
              <a:rPr lang="en-US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kern="0" spc="-36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проектов</a:t>
            </a:r>
            <a:r>
              <a:rPr lang="en-US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: </a:t>
            </a:r>
            <a:r>
              <a:rPr lang="en-US" kern="0" spc="-36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от</a:t>
            </a:r>
            <a:r>
              <a:rPr lang="en-US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kern="0" spc="-36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идеи</a:t>
            </a:r>
            <a:r>
              <a:rPr lang="en-US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kern="0" spc="-36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до</a:t>
            </a:r>
            <a:r>
              <a:rPr lang="en-US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kern="0" spc="-36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успешного</a:t>
            </a:r>
            <a:r>
              <a:rPr lang="en-US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kern="0" spc="-36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завершения</a:t>
            </a:r>
            <a:r>
              <a:rPr lang="en-US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dirty="0"/>
          </a:p>
          <a:p>
            <a:endParaRPr lang="ru-RU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293031"/>
            <a:ext cx="2961117" cy="44416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01503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Прямоугольник 49"/>
          <p:cNvSpPr/>
          <p:nvPr/>
        </p:nvSpPr>
        <p:spPr>
          <a:xfrm>
            <a:off x="7930447" y="4751953"/>
            <a:ext cx="792088" cy="7692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object 16"/>
          <p:cNvSpPr/>
          <p:nvPr/>
        </p:nvSpPr>
        <p:spPr>
          <a:xfrm>
            <a:off x="309003" y="3190796"/>
            <a:ext cx="3929838" cy="651933"/>
          </a:xfrm>
          <a:custGeom>
            <a:avLst/>
            <a:gdLst/>
            <a:ahLst/>
            <a:cxnLst/>
            <a:rect l="l" t="t" r="r" b="b"/>
            <a:pathLst>
              <a:path w="2650490" h="586739">
                <a:moveTo>
                  <a:pt x="2356866" y="0"/>
                </a:moveTo>
                <a:lnTo>
                  <a:pt x="293370" y="0"/>
                </a:lnTo>
                <a:lnTo>
                  <a:pt x="245777" y="3838"/>
                </a:lnTo>
                <a:lnTo>
                  <a:pt x="200631" y="14953"/>
                </a:lnTo>
                <a:lnTo>
                  <a:pt x="158537" y="32740"/>
                </a:lnTo>
                <a:lnTo>
                  <a:pt x="120097" y="56595"/>
                </a:lnTo>
                <a:lnTo>
                  <a:pt x="85915" y="85915"/>
                </a:lnTo>
                <a:lnTo>
                  <a:pt x="56595" y="120097"/>
                </a:lnTo>
                <a:lnTo>
                  <a:pt x="32740" y="158537"/>
                </a:lnTo>
                <a:lnTo>
                  <a:pt x="14953" y="200631"/>
                </a:lnTo>
                <a:lnTo>
                  <a:pt x="3838" y="245777"/>
                </a:lnTo>
                <a:lnTo>
                  <a:pt x="0" y="293370"/>
                </a:lnTo>
                <a:lnTo>
                  <a:pt x="3838" y="340962"/>
                </a:lnTo>
                <a:lnTo>
                  <a:pt x="14953" y="386108"/>
                </a:lnTo>
                <a:lnTo>
                  <a:pt x="32740" y="428202"/>
                </a:lnTo>
                <a:lnTo>
                  <a:pt x="56595" y="466642"/>
                </a:lnTo>
                <a:lnTo>
                  <a:pt x="85915" y="500824"/>
                </a:lnTo>
                <a:lnTo>
                  <a:pt x="120097" y="530144"/>
                </a:lnTo>
                <a:lnTo>
                  <a:pt x="158537" y="553999"/>
                </a:lnTo>
                <a:lnTo>
                  <a:pt x="200631" y="571786"/>
                </a:lnTo>
                <a:lnTo>
                  <a:pt x="245777" y="582901"/>
                </a:lnTo>
                <a:lnTo>
                  <a:pt x="293370" y="586739"/>
                </a:lnTo>
                <a:lnTo>
                  <a:pt x="2356866" y="586739"/>
                </a:lnTo>
                <a:lnTo>
                  <a:pt x="2404458" y="582901"/>
                </a:lnTo>
                <a:lnTo>
                  <a:pt x="2449604" y="571786"/>
                </a:lnTo>
                <a:lnTo>
                  <a:pt x="2491698" y="553999"/>
                </a:lnTo>
                <a:lnTo>
                  <a:pt x="2530138" y="530144"/>
                </a:lnTo>
                <a:lnTo>
                  <a:pt x="2564320" y="500824"/>
                </a:lnTo>
                <a:lnTo>
                  <a:pt x="2593640" y="466642"/>
                </a:lnTo>
                <a:lnTo>
                  <a:pt x="2617495" y="428202"/>
                </a:lnTo>
                <a:lnTo>
                  <a:pt x="2635282" y="386108"/>
                </a:lnTo>
                <a:lnTo>
                  <a:pt x="2646397" y="340962"/>
                </a:lnTo>
                <a:lnTo>
                  <a:pt x="2650236" y="293370"/>
                </a:lnTo>
                <a:lnTo>
                  <a:pt x="2646397" y="245777"/>
                </a:lnTo>
                <a:lnTo>
                  <a:pt x="2635282" y="200631"/>
                </a:lnTo>
                <a:lnTo>
                  <a:pt x="2617495" y="158537"/>
                </a:lnTo>
                <a:lnTo>
                  <a:pt x="2593640" y="120097"/>
                </a:lnTo>
                <a:lnTo>
                  <a:pt x="2564320" y="85915"/>
                </a:lnTo>
                <a:lnTo>
                  <a:pt x="2530138" y="56595"/>
                </a:lnTo>
                <a:lnTo>
                  <a:pt x="2491698" y="32740"/>
                </a:lnTo>
                <a:lnTo>
                  <a:pt x="2449604" y="14953"/>
                </a:lnTo>
                <a:lnTo>
                  <a:pt x="2404458" y="3838"/>
                </a:lnTo>
                <a:lnTo>
                  <a:pt x="2356866" y="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60" y="4239309"/>
            <a:ext cx="1841673" cy="1124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object 16"/>
          <p:cNvSpPr/>
          <p:nvPr/>
        </p:nvSpPr>
        <p:spPr>
          <a:xfrm>
            <a:off x="351417" y="1195324"/>
            <a:ext cx="3929838" cy="651933"/>
          </a:xfrm>
          <a:custGeom>
            <a:avLst/>
            <a:gdLst/>
            <a:ahLst/>
            <a:cxnLst/>
            <a:rect l="l" t="t" r="r" b="b"/>
            <a:pathLst>
              <a:path w="2650490" h="586739">
                <a:moveTo>
                  <a:pt x="2356866" y="0"/>
                </a:moveTo>
                <a:lnTo>
                  <a:pt x="293370" y="0"/>
                </a:lnTo>
                <a:lnTo>
                  <a:pt x="245777" y="3838"/>
                </a:lnTo>
                <a:lnTo>
                  <a:pt x="200631" y="14953"/>
                </a:lnTo>
                <a:lnTo>
                  <a:pt x="158537" y="32740"/>
                </a:lnTo>
                <a:lnTo>
                  <a:pt x="120097" y="56595"/>
                </a:lnTo>
                <a:lnTo>
                  <a:pt x="85915" y="85915"/>
                </a:lnTo>
                <a:lnTo>
                  <a:pt x="56595" y="120097"/>
                </a:lnTo>
                <a:lnTo>
                  <a:pt x="32740" y="158537"/>
                </a:lnTo>
                <a:lnTo>
                  <a:pt x="14953" y="200631"/>
                </a:lnTo>
                <a:lnTo>
                  <a:pt x="3838" y="245777"/>
                </a:lnTo>
                <a:lnTo>
                  <a:pt x="0" y="293370"/>
                </a:lnTo>
                <a:lnTo>
                  <a:pt x="3838" y="340962"/>
                </a:lnTo>
                <a:lnTo>
                  <a:pt x="14953" y="386108"/>
                </a:lnTo>
                <a:lnTo>
                  <a:pt x="32740" y="428202"/>
                </a:lnTo>
                <a:lnTo>
                  <a:pt x="56595" y="466642"/>
                </a:lnTo>
                <a:lnTo>
                  <a:pt x="85915" y="500824"/>
                </a:lnTo>
                <a:lnTo>
                  <a:pt x="120097" y="530144"/>
                </a:lnTo>
                <a:lnTo>
                  <a:pt x="158537" y="553999"/>
                </a:lnTo>
                <a:lnTo>
                  <a:pt x="200631" y="571786"/>
                </a:lnTo>
                <a:lnTo>
                  <a:pt x="245777" y="582901"/>
                </a:lnTo>
                <a:lnTo>
                  <a:pt x="293370" y="586739"/>
                </a:lnTo>
                <a:lnTo>
                  <a:pt x="2356866" y="586739"/>
                </a:lnTo>
                <a:lnTo>
                  <a:pt x="2404458" y="582901"/>
                </a:lnTo>
                <a:lnTo>
                  <a:pt x="2449604" y="571786"/>
                </a:lnTo>
                <a:lnTo>
                  <a:pt x="2491698" y="553999"/>
                </a:lnTo>
                <a:lnTo>
                  <a:pt x="2530138" y="530144"/>
                </a:lnTo>
                <a:lnTo>
                  <a:pt x="2564320" y="500824"/>
                </a:lnTo>
                <a:lnTo>
                  <a:pt x="2593640" y="466642"/>
                </a:lnTo>
                <a:lnTo>
                  <a:pt x="2617495" y="428202"/>
                </a:lnTo>
                <a:lnTo>
                  <a:pt x="2635282" y="386108"/>
                </a:lnTo>
                <a:lnTo>
                  <a:pt x="2646397" y="340962"/>
                </a:lnTo>
                <a:lnTo>
                  <a:pt x="2650236" y="293370"/>
                </a:lnTo>
                <a:lnTo>
                  <a:pt x="2646397" y="245777"/>
                </a:lnTo>
                <a:lnTo>
                  <a:pt x="2635282" y="200631"/>
                </a:lnTo>
                <a:lnTo>
                  <a:pt x="2617495" y="158537"/>
                </a:lnTo>
                <a:lnTo>
                  <a:pt x="2593640" y="120097"/>
                </a:lnTo>
                <a:lnTo>
                  <a:pt x="2564320" y="85915"/>
                </a:lnTo>
                <a:lnTo>
                  <a:pt x="2530138" y="56595"/>
                </a:lnTo>
                <a:lnTo>
                  <a:pt x="2491698" y="32740"/>
                </a:lnTo>
                <a:lnTo>
                  <a:pt x="2449604" y="14953"/>
                </a:lnTo>
                <a:lnTo>
                  <a:pt x="2404458" y="3838"/>
                </a:lnTo>
                <a:lnTo>
                  <a:pt x="2356866" y="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17"/>
          <p:cNvSpPr txBox="1"/>
          <p:nvPr/>
        </p:nvSpPr>
        <p:spPr>
          <a:xfrm>
            <a:off x="580262" y="1208733"/>
            <a:ext cx="3387321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ru-RU" b="1" spc="80" dirty="0" smtClean="0">
                <a:solidFill>
                  <a:srgbClr val="FFFFFF"/>
                </a:solidFill>
                <a:latin typeface="Tahoma"/>
                <a:cs typeface="Tahoma"/>
              </a:rPr>
              <a:t>2022-2023 учебный год</a:t>
            </a: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ru-RU" b="1" spc="80" dirty="0" smtClean="0">
                <a:solidFill>
                  <a:srgbClr val="FFFFFF"/>
                </a:solidFill>
                <a:latin typeface="Tahoma"/>
                <a:cs typeface="Tahoma"/>
              </a:rPr>
              <a:t>80 учащихся</a:t>
            </a:r>
            <a:endParaRPr lang="ru-RU" b="1" spc="80" dirty="0">
              <a:solidFill>
                <a:srgbClr val="FFFFFF"/>
              </a:solidFill>
              <a:latin typeface="Tahoma"/>
              <a:cs typeface="Tahoma"/>
            </a:endParaRPr>
          </a:p>
        </p:txBody>
      </p:sp>
      <p:sp>
        <p:nvSpPr>
          <p:cNvPr id="28" name="object 16"/>
          <p:cNvSpPr/>
          <p:nvPr/>
        </p:nvSpPr>
        <p:spPr>
          <a:xfrm>
            <a:off x="335947" y="2205587"/>
            <a:ext cx="3166730" cy="651933"/>
          </a:xfrm>
          <a:custGeom>
            <a:avLst/>
            <a:gdLst/>
            <a:ahLst/>
            <a:cxnLst/>
            <a:rect l="l" t="t" r="r" b="b"/>
            <a:pathLst>
              <a:path w="2650490" h="586739">
                <a:moveTo>
                  <a:pt x="2356866" y="0"/>
                </a:moveTo>
                <a:lnTo>
                  <a:pt x="293370" y="0"/>
                </a:lnTo>
                <a:lnTo>
                  <a:pt x="245777" y="3838"/>
                </a:lnTo>
                <a:lnTo>
                  <a:pt x="200631" y="14953"/>
                </a:lnTo>
                <a:lnTo>
                  <a:pt x="158537" y="32740"/>
                </a:lnTo>
                <a:lnTo>
                  <a:pt x="120097" y="56595"/>
                </a:lnTo>
                <a:lnTo>
                  <a:pt x="85915" y="85915"/>
                </a:lnTo>
                <a:lnTo>
                  <a:pt x="56595" y="120097"/>
                </a:lnTo>
                <a:lnTo>
                  <a:pt x="32740" y="158537"/>
                </a:lnTo>
                <a:lnTo>
                  <a:pt x="14953" y="200631"/>
                </a:lnTo>
                <a:lnTo>
                  <a:pt x="3838" y="245777"/>
                </a:lnTo>
                <a:lnTo>
                  <a:pt x="0" y="293370"/>
                </a:lnTo>
                <a:lnTo>
                  <a:pt x="3838" y="340962"/>
                </a:lnTo>
                <a:lnTo>
                  <a:pt x="14953" y="386108"/>
                </a:lnTo>
                <a:lnTo>
                  <a:pt x="32740" y="428202"/>
                </a:lnTo>
                <a:lnTo>
                  <a:pt x="56595" y="466642"/>
                </a:lnTo>
                <a:lnTo>
                  <a:pt x="85915" y="500824"/>
                </a:lnTo>
                <a:lnTo>
                  <a:pt x="120097" y="530144"/>
                </a:lnTo>
                <a:lnTo>
                  <a:pt x="158537" y="553999"/>
                </a:lnTo>
                <a:lnTo>
                  <a:pt x="200631" y="571786"/>
                </a:lnTo>
                <a:lnTo>
                  <a:pt x="245777" y="582901"/>
                </a:lnTo>
                <a:lnTo>
                  <a:pt x="293370" y="586739"/>
                </a:lnTo>
                <a:lnTo>
                  <a:pt x="2356866" y="586739"/>
                </a:lnTo>
                <a:lnTo>
                  <a:pt x="2404458" y="582901"/>
                </a:lnTo>
                <a:lnTo>
                  <a:pt x="2449604" y="571786"/>
                </a:lnTo>
                <a:lnTo>
                  <a:pt x="2491698" y="553999"/>
                </a:lnTo>
                <a:lnTo>
                  <a:pt x="2530138" y="530144"/>
                </a:lnTo>
                <a:lnTo>
                  <a:pt x="2564320" y="500824"/>
                </a:lnTo>
                <a:lnTo>
                  <a:pt x="2593640" y="466642"/>
                </a:lnTo>
                <a:lnTo>
                  <a:pt x="2617495" y="428202"/>
                </a:lnTo>
                <a:lnTo>
                  <a:pt x="2635282" y="386108"/>
                </a:lnTo>
                <a:lnTo>
                  <a:pt x="2646397" y="340962"/>
                </a:lnTo>
                <a:lnTo>
                  <a:pt x="2650236" y="293370"/>
                </a:lnTo>
                <a:lnTo>
                  <a:pt x="2646397" y="245777"/>
                </a:lnTo>
                <a:lnTo>
                  <a:pt x="2635282" y="200631"/>
                </a:lnTo>
                <a:lnTo>
                  <a:pt x="2617495" y="158537"/>
                </a:lnTo>
                <a:lnTo>
                  <a:pt x="2593640" y="120097"/>
                </a:lnTo>
                <a:lnTo>
                  <a:pt x="2564320" y="85915"/>
                </a:lnTo>
                <a:lnTo>
                  <a:pt x="2530138" y="56595"/>
                </a:lnTo>
                <a:lnTo>
                  <a:pt x="2491698" y="32740"/>
                </a:lnTo>
                <a:lnTo>
                  <a:pt x="2449604" y="14953"/>
                </a:lnTo>
                <a:lnTo>
                  <a:pt x="2404458" y="3838"/>
                </a:lnTo>
                <a:lnTo>
                  <a:pt x="2356866" y="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17"/>
          <p:cNvSpPr txBox="1"/>
          <p:nvPr/>
        </p:nvSpPr>
        <p:spPr>
          <a:xfrm>
            <a:off x="351417" y="2205587"/>
            <a:ext cx="3387321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ru-RU" b="1" spc="80" dirty="0" smtClean="0">
                <a:solidFill>
                  <a:srgbClr val="FFFFFF"/>
                </a:solidFill>
                <a:latin typeface="Tahoma"/>
                <a:cs typeface="Tahoma"/>
              </a:rPr>
              <a:t>Летний </a:t>
            </a:r>
            <a:r>
              <a:rPr lang="ru-RU" b="1" spc="80" dirty="0" err="1" smtClean="0">
                <a:solidFill>
                  <a:srgbClr val="FFFFFF"/>
                </a:solidFill>
                <a:latin typeface="Tahoma"/>
                <a:cs typeface="Tahoma"/>
              </a:rPr>
              <a:t>интенсив</a:t>
            </a:r>
            <a:endParaRPr lang="ru-RU" b="1" spc="80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ru-RU" b="1" spc="80" dirty="0" smtClean="0">
                <a:solidFill>
                  <a:srgbClr val="FFFFFF"/>
                </a:solidFill>
                <a:latin typeface="Tahoma"/>
                <a:cs typeface="Tahoma"/>
              </a:rPr>
              <a:t>92 учащихся</a:t>
            </a:r>
            <a:endParaRPr lang="ru-RU" b="1" spc="80" dirty="0">
              <a:solidFill>
                <a:srgbClr val="FFFFFF"/>
              </a:solidFill>
              <a:latin typeface="Tahoma"/>
              <a:cs typeface="Tahoma"/>
            </a:endParaRPr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82" t="28533" b="31270"/>
          <a:stretch/>
        </p:blipFill>
        <p:spPr>
          <a:xfrm>
            <a:off x="2624246" y="4468854"/>
            <a:ext cx="1614595" cy="887508"/>
          </a:xfrm>
          <a:prstGeom prst="rect">
            <a:avLst/>
          </a:prstGeom>
        </p:spPr>
      </p:pic>
      <p:sp>
        <p:nvSpPr>
          <p:cNvPr id="43" name="Заголовок 1"/>
          <p:cNvSpPr txBox="1">
            <a:spLocks/>
          </p:cNvSpPr>
          <p:nvPr/>
        </p:nvSpPr>
        <p:spPr>
          <a:xfrm>
            <a:off x="1553131" y="-232498"/>
            <a:ext cx="7437512" cy="112552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Код будущего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99" y="117933"/>
            <a:ext cx="1255106" cy="82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0"/>
            <a:ext cx="646113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6" name="object 17"/>
          <p:cNvSpPr txBox="1"/>
          <p:nvPr/>
        </p:nvSpPr>
        <p:spPr>
          <a:xfrm>
            <a:off x="367674" y="3263083"/>
            <a:ext cx="3387321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ru-RU" b="1" spc="80" dirty="0" smtClean="0">
                <a:solidFill>
                  <a:srgbClr val="FFFFFF"/>
                </a:solidFill>
                <a:latin typeface="Tahoma"/>
                <a:cs typeface="Tahoma"/>
              </a:rPr>
              <a:t>2023-2024 учебный год</a:t>
            </a: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ru-RU" b="1" spc="80" dirty="0" smtClean="0">
                <a:solidFill>
                  <a:srgbClr val="FFFFFF"/>
                </a:solidFill>
                <a:latin typeface="Tahoma"/>
                <a:cs typeface="Tahoma"/>
              </a:rPr>
              <a:t>252 учащихся</a:t>
            </a:r>
            <a:endParaRPr lang="ru-RU" b="1" spc="80" dirty="0">
              <a:solidFill>
                <a:srgbClr val="FFFFFF"/>
              </a:solidFill>
              <a:latin typeface="Tahoma"/>
              <a:cs typeface="Tahoma"/>
            </a:endParaRPr>
          </a:p>
        </p:txBody>
      </p:sp>
      <p:pic>
        <p:nvPicPr>
          <p:cNvPr id="48" name="Picture 2" descr="C:\Users\HP\Desktop\photo1685532377.jpe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65" r="21364"/>
          <a:stretch/>
        </p:blipFill>
        <p:spPr bwMode="auto">
          <a:xfrm>
            <a:off x="5254201" y="1526428"/>
            <a:ext cx="3341432" cy="4400943"/>
          </a:xfrm>
          <a:prstGeom prst="round2Diag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084168" y="977074"/>
            <a:ext cx="1701909" cy="1880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098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0"/>
            <a:ext cx="646113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930447" y="4751953"/>
            <a:ext cx="792088" cy="7692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1344634" y="-180735"/>
            <a:ext cx="7643275" cy="1125520"/>
          </a:xfrm>
        </p:spPr>
        <p:txBody>
          <a:bodyPr>
            <a:normAutofit/>
          </a:bodyPr>
          <a:lstStyle/>
          <a:p>
            <a:r>
              <a:rPr lang="ru-RU" sz="2600" b="1" dirty="0" smtClean="0">
                <a:solidFill>
                  <a:schemeClr val="accent6">
                    <a:lumMod val="75000"/>
                  </a:schemeClr>
                </a:solidFill>
              </a:rPr>
              <a:t>Физико-математический прорыв</a:t>
            </a:r>
            <a:endParaRPr lang="ru-RU" sz="2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Подзаголовок 3"/>
          <p:cNvSpPr txBox="1">
            <a:spLocks/>
          </p:cNvSpPr>
          <p:nvPr/>
        </p:nvSpPr>
        <p:spPr>
          <a:xfrm>
            <a:off x="323528" y="953241"/>
            <a:ext cx="4537598" cy="3918892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kern="0" spc="-36" dirty="0" smtClean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МБОУ «</a:t>
            </a:r>
            <a:r>
              <a:rPr lang="ru-RU" sz="2000" kern="0" spc="-36" dirty="0" err="1" smtClean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Карадуванская</a:t>
            </a:r>
            <a:r>
              <a:rPr lang="ru-RU" sz="2000" kern="0" spc="-36" dirty="0" smtClean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ru-RU" sz="2000" kern="0" spc="-36" dirty="0" smtClean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гимназия </a:t>
            </a:r>
            <a:r>
              <a:rPr lang="ru-RU" sz="2000" kern="0" spc="-36" dirty="0" smtClean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имени Баки </a:t>
            </a:r>
            <a:r>
              <a:rPr lang="ru-RU" sz="2000" kern="0" spc="-36" dirty="0" err="1" smtClean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Зиятдинова</a:t>
            </a:r>
            <a:r>
              <a:rPr lang="ru-RU" sz="2000" kern="0" spc="-36" dirty="0" smtClean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»</a:t>
            </a:r>
          </a:p>
          <a:p>
            <a:r>
              <a:rPr lang="ru-RU" sz="2000" kern="0" spc="-36" dirty="0" smtClean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МБОУ «</a:t>
            </a:r>
            <a:r>
              <a:rPr lang="ru-RU" sz="2000" kern="0" spc="-36" dirty="0" err="1" smtClean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Ципьинская</a:t>
            </a:r>
            <a:r>
              <a:rPr lang="ru-RU" sz="2000" kern="0" spc="-36" dirty="0" smtClean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СОШ»</a:t>
            </a:r>
          </a:p>
          <a:p>
            <a:r>
              <a:rPr lang="ru-RU" sz="2000" kern="0" spc="-36" dirty="0" smtClean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МБОУ «Средне-</a:t>
            </a:r>
            <a:r>
              <a:rPr lang="ru-RU" sz="2000" kern="0" spc="-36" dirty="0" err="1" smtClean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Кушкетская</a:t>
            </a:r>
            <a:r>
              <a:rPr lang="ru-RU" sz="2000" kern="0" spc="-36" dirty="0" smtClean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СОШ </a:t>
            </a:r>
            <a:r>
              <a:rPr lang="ru-RU" sz="2000" kern="0" spc="-36" dirty="0" err="1" smtClean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им.О.Н.Исаева</a:t>
            </a:r>
            <a:r>
              <a:rPr lang="ru-RU" sz="2000" kern="0" spc="-36" dirty="0" smtClean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»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0091" y="1169709"/>
            <a:ext cx="3184406" cy="2750617"/>
          </a:xfrm>
          <a:prstGeom prst="round2DiagRect">
            <a:avLst>
              <a:gd name="adj1" fmla="val 25598"/>
              <a:gd name="adj2" fmla="val 0"/>
            </a:avLst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95" y="123835"/>
            <a:ext cx="1255106" cy="82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863"/>
          <a:stretch/>
        </p:blipFill>
        <p:spPr bwMode="auto">
          <a:xfrm>
            <a:off x="55730" y="2927290"/>
            <a:ext cx="6172251" cy="2815894"/>
          </a:xfrm>
          <a:prstGeom prst="round2DiagRect">
            <a:avLst>
              <a:gd name="adj1" fmla="val 43849"/>
              <a:gd name="adj2" fmla="val 11341"/>
            </a:avLst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utoShape 4" descr="Контакт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Контакты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58" b="24486"/>
          <a:stretch/>
        </p:blipFill>
        <p:spPr bwMode="auto">
          <a:xfrm>
            <a:off x="6510123" y="4283178"/>
            <a:ext cx="1933575" cy="10832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4019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0"/>
            <a:ext cx="646113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930447" y="4751953"/>
            <a:ext cx="792088" cy="7692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1043608" y="1705372"/>
            <a:ext cx="7437512" cy="1125520"/>
          </a:xfrm>
        </p:spPr>
        <p:txBody>
          <a:bodyPr>
            <a:normAutofit/>
          </a:bodyPr>
          <a:lstStyle/>
          <a:p>
            <a:r>
              <a:rPr lang="tt-RU" b="1" dirty="0" smtClean="0">
                <a:solidFill>
                  <a:schemeClr val="accent6">
                    <a:lumMod val="75000"/>
                  </a:schemeClr>
                </a:solidFill>
              </a:rPr>
              <a:t>Спа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сибо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за внимание!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95" y="123835"/>
            <a:ext cx="1255106" cy="82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1452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0"/>
            <a:ext cx="646113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930447" y="4751953"/>
            <a:ext cx="792088" cy="7692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 0"/>
          <p:cNvSpPr/>
          <p:nvPr/>
        </p:nvSpPr>
        <p:spPr>
          <a:xfrm>
            <a:off x="1590125" y="452577"/>
            <a:ext cx="4233342" cy="4922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608"/>
              </a:lnSpc>
            </a:pPr>
            <a:r>
              <a:rPr lang="en-US" sz="2900" b="1" kern="0" spc="-87" dirty="0" err="1">
                <a:solidFill>
                  <a:schemeClr val="accent6">
                    <a:lumMod val="75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Этапы</a:t>
            </a:r>
            <a:r>
              <a:rPr lang="en-US" sz="2900" b="1" kern="0" spc="-87" dirty="0">
                <a:solidFill>
                  <a:schemeClr val="accent6">
                    <a:lumMod val="75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</a:t>
            </a:r>
            <a:r>
              <a:rPr lang="en-US" sz="2900" b="1" kern="0" spc="-87" dirty="0" err="1" smtClean="0">
                <a:solidFill>
                  <a:schemeClr val="accent6">
                    <a:lumMod val="75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проекта</a:t>
            </a:r>
            <a:endParaRPr lang="en-US" sz="29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5197" t="-3418" r="4893" b="-2861"/>
          <a:stretch/>
        </p:blipFill>
        <p:spPr>
          <a:xfrm>
            <a:off x="5130210" y="944785"/>
            <a:ext cx="3541971" cy="4289940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119" y="1158875"/>
            <a:ext cx="708794" cy="1093853"/>
          </a:xfrm>
          <a:prstGeom prst="rect">
            <a:avLst/>
          </a:prstGeom>
        </p:spPr>
      </p:pic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6119" y="2252727"/>
            <a:ext cx="708794" cy="1079113"/>
          </a:xfrm>
          <a:prstGeom prst="rect">
            <a:avLst/>
          </a:prstGeom>
        </p:spPr>
      </p:pic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487" y="3331841"/>
            <a:ext cx="708794" cy="1033986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6119" y="4365827"/>
            <a:ext cx="708794" cy="100753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755576" y="4751953"/>
            <a:ext cx="216024" cy="303919"/>
          </a:xfrm>
          <a:prstGeom prst="rect">
            <a:avLst/>
          </a:prstGeom>
          <a:solidFill>
            <a:srgbClr val="D3DAE9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714348" y="4751953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Arial" panose="020B0604020202020204" pitchFamily="34" charset="0"/>
                <a:ea typeface="Inter"/>
                <a:cs typeface="Arial" panose="020B0604020202020204" pitchFamily="34" charset="0"/>
              </a:rPr>
              <a:t>4</a:t>
            </a:r>
            <a:endParaRPr lang="ru-RU" sz="1600" b="1" dirty="0">
              <a:latin typeface="Arial" panose="020B0604020202020204" pitchFamily="34" charset="0"/>
              <a:ea typeface="Inter"/>
              <a:cs typeface="Arial" panose="020B0604020202020204" pitchFamily="34" charset="0"/>
            </a:endParaRPr>
          </a:p>
        </p:txBody>
      </p:sp>
      <p:sp>
        <p:nvSpPr>
          <p:cNvPr id="12" name="Text 1"/>
          <p:cNvSpPr/>
          <p:nvPr/>
        </p:nvSpPr>
        <p:spPr>
          <a:xfrm>
            <a:off x="1475656" y="1169040"/>
            <a:ext cx="2133303" cy="2460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88"/>
              </a:lnSpc>
            </a:pPr>
            <a:r>
              <a:rPr lang="ru-RU" sz="1400" b="1" kern="0" spc="-44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Инициация</a:t>
            </a:r>
            <a:endParaRPr lang="en-US" sz="1400" dirty="0"/>
          </a:p>
        </p:txBody>
      </p:sp>
      <p:sp>
        <p:nvSpPr>
          <p:cNvPr id="13" name="Text 2"/>
          <p:cNvSpPr/>
          <p:nvPr/>
        </p:nvSpPr>
        <p:spPr>
          <a:xfrm>
            <a:off x="1442349" y="1415103"/>
            <a:ext cx="3801368" cy="919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52"/>
              </a:lnSpc>
            </a:pPr>
            <a:r>
              <a:rPr lang="ru-RU" sz="1100" kern="0" spc="-23" dirty="0" smtClean="0">
                <a:solidFill>
                  <a:srgbClr val="272525"/>
                </a:solidFill>
                <a:latin typeface="Inter" pitchFamily="34" charset="0"/>
                <a:ea typeface="Inter"/>
                <a:cs typeface="Inter" pitchFamily="34" charset="-120"/>
              </a:rPr>
              <a:t>анализ </a:t>
            </a:r>
            <a:r>
              <a:rPr lang="ru-RU" sz="1100" kern="0" spc="-23" dirty="0">
                <a:solidFill>
                  <a:srgbClr val="272525"/>
                </a:solidFill>
                <a:latin typeface="Inter" pitchFamily="34" charset="0"/>
                <a:ea typeface="Inter"/>
                <a:cs typeface="Inter" pitchFamily="34" charset="-120"/>
              </a:rPr>
              <a:t>проблемы и потребности в </a:t>
            </a:r>
            <a:r>
              <a:rPr lang="ru-RU" sz="1100" kern="0" spc="-23" dirty="0" smtClean="0">
                <a:solidFill>
                  <a:srgbClr val="272525"/>
                </a:solidFill>
                <a:latin typeface="Inter" pitchFamily="34" charset="0"/>
                <a:ea typeface="Inter"/>
                <a:cs typeface="Inter" pitchFamily="34" charset="-120"/>
              </a:rPr>
              <a:t>проекте</a:t>
            </a:r>
          </a:p>
          <a:p>
            <a:pPr>
              <a:lnSpc>
                <a:spcPts val="1852"/>
              </a:lnSpc>
            </a:pPr>
            <a:r>
              <a:rPr lang="ru-RU" sz="1100" kern="0" spc="-23" dirty="0" smtClean="0">
                <a:solidFill>
                  <a:srgbClr val="272525"/>
                </a:solidFill>
                <a:latin typeface="Inter" pitchFamily="34" charset="0"/>
                <a:ea typeface="Inter"/>
                <a:cs typeface="Inter" pitchFamily="34" charset="-120"/>
              </a:rPr>
              <a:t>четкое </a:t>
            </a:r>
            <a:r>
              <a:rPr lang="ru-RU" sz="1100" kern="0" spc="-23" dirty="0">
                <a:solidFill>
                  <a:srgbClr val="272525"/>
                </a:solidFill>
                <a:latin typeface="Inter" pitchFamily="34" charset="0"/>
                <a:ea typeface="Inter"/>
                <a:cs typeface="Inter" pitchFamily="34" charset="-120"/>
              </a:rPr>
              <a:t>определение целей и задач проекта</a:t>
            </a:r>
          </a:p>
          <a:p>
            <a:pPr>
              <a:lnSpc>
                <a:spcPts val="1852"/>
              </a:lnSpc>
            </a:pPr>
            <a:r>
              <a:rPr lang="ru-RU" sz="1100" kern="0" spc="-23" dirty="0">
                <a:solidFill>
                  <a:srgbClr val="272525"/>
                </a:solidFill>
                <a:latin typeface="Inter" pitchFamily="34" charset="0"/>
                <a:ea typeface="Inter"/>
                <a:cs typeface="Inter" pitchFamily="34" charset="-120"/>
              </a:rPr>
              <a:t>подготовка к его планированию и </a:t>
            </a:r>
            <a:r>
              <a:rPr lang="ru-RU" sz="1100" kern="0" spc="-23" dirty="0" smtClean="0">
                <a:solidFill>
                  <a:srgbClr val="272525"/>
                </a:solidFill>
                <a:latin typeface="Inter" pitchFamily="34" charset="0"/>
                <a:ea typeface="Inter"/>
                <a:cs typeface="Inter" pitchFamily="34" charset="-120"/>
              </a:rPr>
              <a:t>реализации</a:t>
            </a:r>
            <a:endParaRPr lang="ru-RU" sz="1100" kern="0" spc="-23" dirty="0">
              <a:solidFill>
                <a:srgbClr val="272525"/>
              </a:solidFill>
              <a:latin typeface="Inter" pitchFamily="34" charset="0"/>
              <a:ea typeface="Inter"/>
              <a:cs typeface="Inter" pitchFamily="34" charset="-120"/>
            </a:endParaRPr>
          </a:p>
        </p:txBody>
      </p:sp>
      <p:sp>
        <p:nvSpPr>
          <p:cNvPr id="14" name="Text 3"/>
          <p:cNvSpPr/>
          <p:nvPr/>
        </p:nvSpPr>
        <p:spPr>
          <a:xfrm>
            <a:off x="1509862" y="2211580"/>
            <a:ext cx="1808336" cy="2460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88"/>
              </a:lnSpc>
            </a:pPr>
            <a:r>
              <a:rPr lang="ru-RU" sz="1400" b="1" kern="0" spc="-44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Планирование</a:t>
            </a:r>
            <a:endParaRPr lang="en-US" sz="1400" dirty="0"/>
          </a:p>
        </p:txBody>
      </p:sp>
      <p:sp>
        <p:nvSpPr>
          <p:cNvPr id="15" name="Text 4"/>
          <p:cNvSpPr/>
          <p:nvPr/>
        </p:nvSpPr>
        <p:spPr>
          <a:xfrm>
            <a:off x="1432896" y="2464622"/>
            <a:ext cx="3801368" cy="919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52"/>
              </a:lnSpc>
            </a:pPr>
            <a:r>
              <a:rPr lang="ru-RU" sz="1100" kern="0" spc="-2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определение сроков каждого </a:t>
            </a:r>
            <a:r>
              <a:rPr lang="ru-RU" sz="1100" kern="0" spc="-23" dirty="0" smtClean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этапа</a:t>
            </a:r>
            <a:endParaRPr lang="ru-RU" sz="1100" kern="0" spc="-23" dirty="0">
              <a:solidFill>
                <a:srgbClr val="272525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>
              <a:lnSpc>
                <a:spcPts val="1852"/>
              </a:lnSpc>
            </a:pPr>
            <a:r>
              <a:rPr lang="ru-RU" sz="1100" kern="0" spc="-2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составление дорожной карты </a:t>
            </a:r>
            <a:r>
              <a:rPr lang="ru-RU" sz="1100" kern="0" spc="-23" dirty="0" smtClean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проекта</a:t>
            </a:r>
            <a:endParaRPr lang="ru-RU" sz="1100" kern="0" spc="-23" dirty="0">
              <a:solidFill>
                <a:srgbClr val="272525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>
              <a:lnSpc>
                <a:spcPts val="1852"/>
              </a:lnSpc>
            </a:pPr>
            <a:r>
              <a:rPr lang="ru-RU" sz="1100" kern="0" spc="-2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назначение исполнителей и ответственных лиц</a:t>
            </a:r>
            <a:endParaRPr lang="en-US" sz="1100" dirty="0"/>
          </a:p>
        </p:txBody>
      </p:sp>
      <p:sp>
        <p:nvSpPr>
          <p:cNvPr id="16" name="Text 5"/>
          <p:cNvSpPr/>
          <p:nvPr/>
        </p:nvSpPr>
        <p:spPr>
          <a:xfrm>
            <a:off x="1475656" y="3384131"/>
            <a:ext cx="2409453" cy="2460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88"/>
              </a:lnSpc>
            </a:pPr>
            <a:r>
              <a:rPr lang="ru-RU" sz="1400" b="1" kern="0" spc="-44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Выполнение и контроль</a:t>
            </a:r>
            <a:endParaRPr lang="en-US" sz="1400" dirty="0"/>
          </a:p>
        </p:txBody>
      </p:sp>
      <p:sp>
        <p:nvSpPr>
          <p:cNvPr id="17" name="Text 6"/>
          <p:cNvSpPr/>
          <p:nvPr/>
        </p:nvSpPr>
        <p:spPr>
          <a:xfrm>
            <a:off x="1406396" y="3722826"/>
            <a:ext cx="3801368" cy="2520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52"/>
              </a:lnSpc>
            </a:pPr>
            <a:r>
              <a:rPr lang="ru-RU" sz="1100" kern="0" spc="-2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исполнение задач проекта в рамках утвержденного </a:t>
            </a:r>
            <a:r>
              <a:rPr lang="ru-RU" sz="1100" kern="0" spc="-23" dirty="0" smtClean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плана</a:t>
            </a:r>
            <a:endParaRPr lang="en-US" sz="1100" dirty="0"/>
          </a:p>
        </p:txBody>
      </p:sp>
      <p:sp>
        <p:nvSpPr>
          <p:cNvPr id="18" name="Text 1"/>
          <p:cNvSpPr/>
          <p:nvPr/>
        </p:nvSpPr>
        <p:spPr>
          <a:xfrm>
            <a:off x="1509862" y="4286540"/>
            <a:ext cx="2133303" cy="2460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88"/>
              </a:lnSpc>
            </a:pPr>
            <a:r>
              <a:rPr lang="ru-RU" sz="1400" b="1" kern="0" spc="-44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Завершение</a:t>
            </a:r>
            <a:endParaRPr lang="en-US" sz="1400" dirty="0"/>
          </a:p>
        </p:txBody>
      </p:sp>
      <p:sp>
        <p:nvSpPr>
          <p:cNvPr id="19" name="Text 2"/>
          <p:cNvSpPr/>
          <p:nvPr/>
        </p:nvSpPr>
        <p:spPr>
          <a:xfrm>
            <a:off x="1474339" y="4576247"/>
            <a:ext cx="3801368" cy="919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52"/>
              </a:lnSpc>
            </a:pPr>
            <a:r>
              <a:rPr lang="ru-RU" sz="1100" kern="0" spc="-23" dirty="0">
                <a:solidFill>
                  <a:srgbClr val="272525"/>
                </a:solidFill>
                <a:latin typeface="Inter" pitchFamily="34" charset="0"/>
                <a:ea typeface="Inter"/>
                <a:cs typeface="Inter" pitchFamily="34" charset="-120"/>
              </a:rPr>
              <a:t>обсуждение результатов </a:t>
            </a:r>
            <a:r>
              <a:rPr lang="ru-RU" sz="1100" kern="0" spc="-23" dirty="0" smtClean="0">
                <a:solidFill>
                  <a:srgbClr val="272525"/>
                </a:solidFill>
                <a:latin typeface="Inter" pitchFamily="34" charset="0"/>
                <a:ea typeface="Inter"/>
                <a:cs typeface="Inter" pitchFamily="34" charset="-120"/>
              </a:rPr>
              <a:t>работы</a:t>
            </a:r>
            <a:endParaRPr lang="ru-RU" sz="1100" kern="0" spc="-23" dirty="0">
              <a:solidFill>
                <a:srgbClr val="272525"/>
              </a:solidFill>
              <a:latin typeface="Inter" pitchFamily="34" charset="0"/>
              <a:ea typeface="Inter"/>
              <a:cs typeface="Inter" pitchFamily="34" charset="-120"/>
            </a:endParaRPr>
          </a:p>
          <a:p>
            <a:pPr>
              <a:lnSpc>
                <a:spcPts val="1852"/>
              </a:lnSpc>
            </a:pPr>
            <a:r>
              <a:rPr lang="ru-RU" sz="1100" kern="0" spc="-23" dirty="0">
                <a:solidFill>
                  <a:srgbClr val="272525"/>
                </a:solidFill>
                <a:latin typeface="Inter" pitchFamily="34" charset="0"/>
                <a:ea typeface="Inter"/>
                <a:cs typeface="Inter" pitchFamily="34" charset="-120"/>
              </a:rPr>
              <a:t>анализ допущенных ошибок </a:t>
            </a:r>
            <a:r>
              <a:rPr lang="ru-RU" sz="1100" kern="0" spc="-23" dirty="0" smtClean="0">
                <a:solidFill>
                  <a:srgbClr val="272525"/>
                </a:solidFill>
                <a:latin typeface="Inter" pitchFamily="34" charset="0"/>
                <a:ea typeface="Inter"/>
                <a:cs typeface="Inter" pitchFamily="34" charset="-120"/>
              </a:rPr>
              <a:t>и</a:t>
            </a:r>
          </a:p>
          <a:p>
            <a:pPr>
              <a:lnSpc>
                <a:spcPts val="1852"/>
              </a:lnSpc>
            </a:pPr>
            <a:r>
              <a:rPr lang="ru-RU" sz="1100" kern="0" spc="-23" dirty="0" smtClean="0">
                <a:solidFill>
                  <a:srgbClr val="272525"/>
                </a:solidFill>
                <a:latin typeface="Inter" pitchFamily="34" charset="0"/>
                <a:ea typeface="Inter"/>
                <a:cs typeface="Inter" pitchFamily="34" charset="-120"/>
              </a:rPr>
              <a:t> </a:t>
            </a:r>
            <a:r>
              <a:rPr lang="ru-RU" sz="1100" kern="0" spc="-23" dirty="0">
                <a:solidFill>
                  <a:srgbClr val="272525"/>
                </a:solidFill>
                <a:latin typeface="Inter" pitchFamily="34" charset="0"/>
                <a:ea typeface="Inter"/>
                <a:cs typeface="Inter" pitchFamily="34" charset="-120"/>
              </a:rPr>
              <a:t>способов их устранения в </a:t>
            </a:r>
            <a:r>
              <a:rPr lang="ru-RU" sz="1100" kern="0" spc="-23" dirty="0" smtClean="0">
                <a:solidFill>
                  <a:srgbClr val="272525"/>
                </a:solidFill>
                <a:latin typeface="Inter" pitchFamily="34" charset="0"/>
                <a:ea typeface="Inter"/>
                <a:cs typeface="Inter" pitchFamily="34" charset="-120"/>
              </a:rPr>
              <a:t>будущем</a:t>
            </a:r>
            <a:endParaRPr lang="ru-RU" sz="1100" kern="0" spc="-23" dirty="0">
              <a:solidFill>
                <a:srgbClr val="272525"/>
              </a:solidFill>
              <a:latin typeface="Inter" pitchFamily="34" charset="0"/>
              <a:ea typeface="Inter"/>
              <a:cs typeface="Inter" pitchFamily="34" charset="-120"/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95" y="123835"/>
            <a:ext cx="1255106" cy="82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1049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0"/>
            <a:ext cx="646113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930447" y="4751953"/>
            <a:ext cx="792088" cy="7692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1341901" y="-261510"/>
            <a:ext cx="6686483" cy="2248082"/>
          </a:xfrm>
        </p:spPr>
        <p:txBody>
          <a:bodyPr>
            <a:normAutofit/>
          </a:bodyPr>
          <a:lstStyle/>
          <a:p>
            <a:r>
              <a:rPr lang="ru-RU" sz="2600" b="1" dirty="0">
                <a:solidFill>
                  <a:schemeClr val="accent6">
                    <a:lumMod val="75000"/>
                  </a:schemeClr>
                </a:solidFill>
              </a:rPr>
              <a:t>Развитие профессиональной компетентности учителя </a:t>
            </a:r>
            <a:r>
              <a:rPr lang="ru-RU" sz="2600" b="1" dirty="0" smtClean="0">
                <a:solidFill>
                  <a:schemeClr val="accent6">
                    <a:lumMod val="75000"/>
                  </a:schemeClr>
                </a:solidFill>
              </a:rPr>
              <a:t>по </a:t>
            </a:r>
            <a:r>
              <a:rPr lang="ru-RU" sz="2600" b="1" dirty="0">
                <a:solidFill>
                  <a:schemeClr val="accent6">
                    <a:lumMod val="75000"/>
                  </a:schemeClr>
                </a:solidFill>
              </a:rPr>
              <a:t>формированию функциональной грамотности учащихся</a:t>
            </a:r>
            <a:endParaRPr lang="ru-RU" sz="26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304" y="1993404"/>
            <a:ext cx="3368779" cy="15594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74"/>
          <a:stretch/>
        </p:blipFill>
        <p:spPr bwMode="auto">
          <a:xfrm>
            <a:off x="-24609" y="3465513"/>
            <a:ext cx="5748738" cy="22494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13878" y="2311488"/>
            <a:ext cx="42581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Цель: создание </a:t>
            </a:r>
            <a:r>
              <a:rPr lang="ru-RU" dirty="0" smtClean="0"/>
              <a:t>контекстных задач по </a:t>
            </a:r>
            <a:r>
              <a:rPr lang="ru-RU" dirty="0"/>
              <a:t>развитию функциональной грамотности.</a:t>
            </a: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8023" y="3552902"/>
            <a:ext cx="3088510" cy="21851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95" y="123835"/>
            <a:ext cx="1255106" cy="82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1940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0"/>
            <a:ext cx="646113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930447" y="4751953"/>
            <a:ext cx="792088" cy="7692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1341901" y="0"/>
            <a:ext cx="6830499" cy="2248082"/>
          </a:xfrm>
        </p:spPr>
        <p:txBody>
          <a:bodyPr>
            <a:noAutofit/>
          </a:bodyPr>
          <a:lstStyle/>
          <a:p>
            <a:r>
              <a:rPr lang="ru-RU" sz="2600" b="1" dirty="0">
                <a:solidFill>
                  <a:schemeClr val="accent6">
                    <a:lumMod val="75000"/>
                  </a:schemeClr>
                </a:solidFill>
              </a:rPr>
              <a:t>Совершенствование профессиональной компетентности учителя математики </a:t>
            </a:r>
            <a:r>
              <a:rPr lang="ru-RU" sz="2600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26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600" b="1" dirty="0" smtClean="0">
                <a:solidFill>
                  <a:schemeClr val="accent6">
                    <a:lumMod val="75000"/>
                  </a:schemeClr>
                </a:solidFill>
              </a:rPr>
              <a:t>при </a:t>
            </a:r>
            <a:r>
              <a:rPr lang="ru-RU" sz="2600" b="1" dirty="0">
                <a:solidFill>
                  <a:schemeClr val="accent6">
                    <a:lumMod val="75000"/>
                  </a:schemeClr>
                </a:solidFill>
              </a:rPr>
              <a:t>реализации учебного курса</a:t>
            </a:r>
            <a:r>
              <a:rPr lang="ru-RU" sz="2600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26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600" b="1" dirty="0" smtClean="0">
                <a:solidFill>
                  <a:schemeClr val="accent6">
                    <a:lumMod val="75000"/>
                  </a:schemeClr>
                </a:solidFill>
              </a:rPr>
              <a:t>«</a:t>
            </a:r>
            <a:r>
              <a:rPr lang="ru-RU" sz="2600" b="1" dirty="0">
                <a:solidFill>
                  <a:schemeClr val="accent6">
                    <a:lumMod val="75000"/>
                  </a:schemeClr>
                </a:solidFill>
              </a:rPr>
              <a:t>Вероятность и статистика</a:t>
            </a:r>
            <a:r>
              <a:rPr lang="ru-RU" sz="2600" b="1" dirty="0" smtClean="0">
                <a:solidFill>
                  <a:schemeClr val="accent6">
                    <a:lumMod val="75000"/>
                  </a:schemeClr>
                </a:solidFill>
              </a:rPr>
              <a:t>»</a:t>
            </a:r>
            <a:endParaRPr lang="ru-RU" sz="26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64" t="7841" r="37514" b="19466"/>
          <a:stretch/>
        </p:blipFill>
        <p:spPr bwMode="auto">
          <a:xfrm>
            <a:off x="173383" y="2405859"/>
            <a:ext cx="3894722" cy="3188522"/>
          </a:xfrm>
          <a:prstGeom prst="round2DiagRect">
            <a:avLst>
              <a:gd name="adj1" fmla="val 11531"/>
              <a:gd name="adj2" fmla="val 31167"/>
            </a:avLst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4" t="16367" r="6174" b="18567"/>
          <a:stretch/>
        </p:blipFill>
        <p:spPr bwMode="auto">
          <a:xfrm>
            <a:off x="4068105" y="2517973"/>
            <a:ext cx="4623022" cy="3197961"/>
          </a:xfrm>
          <a:prstGeom prst="round2DiagRect">
            <a:avLst>
              <a:gd name="adj1" fmla="val 5571"/>
              <a:gd name="adj2" fmla="val 29020"/>
            </a:avLst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95" y="123835"/>
            <a:ext cx="1255106" cy="82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1902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0"/>
            <a:ext cx="646113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930447" y="4751953"/>
            <a:ext cx="792088" cy="7692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9998599"/>
              </p:ext>
            </p:extLst>
          </p:nvPr>
        </p:nvGraphicFramePr>
        <p:xfrm>
          <a:off x="1475655" y="265212"/>
          <a:ext cx="6454791" cy="5403274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5347738"/>
                <a:gridCol w="1107053"/>
              </a:tblGrid>
              <a:tr h="312915">
                <a:tc>
                  <a:txBody>
                    <a:bodyPr/>
                    <a:lstStyle/>
                    <a:p>
                      <a:r>
                        <a:rPr lang="ru-RU" dirty="0" smtClean="0"/>
                        <a:t>Предмет/должность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Коли-</a:t>
                      </a:r>
                      <a:r>
                        <a:rPr lang="ru-RU" dirty="0" err="1" smtClean="0"/>
                        <a:t>чество</a:t>
                      </a:r>
                      <a:endParaRPr lang="ru-RU" dirty="0"/>
                    </a:p>
                  </a:txBody>
                  <a:tcPr/>
                </a:tc>
              </a:tr>
              <a:tr h="312915">
                <a:tc>
                  <a:txBody>
                    <a:bodyPr/>
                    <a:lstStyle/>
                    <a:p>
                      <a:r>
                        <a:rPr lang="ru-RU" dirty="0" smtClean="0"/>
                        <a:t>Математика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26</a:t>
                      </a:r>
                      <a:endParaRPr lang="ru-RU" dirty="0"/>
                    </a:p>
                  </a:txBody>
                  <a:tcPr/>
                </a:tc>
              </a:tr>
              <a:tr h="312915"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</a:tr>
              <a:tr h="312915">
                <a:tc>
                  <a:txBody>
                    <a:bodyPr/>
                    <a:lstStyle/>
                    <a:p>
                      <a:r>
                        <a:rPr lang="ru-RU" dirty="0" smtClean="0"/>
                        <a:t>Информатика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</a:tr>
              <a:tr h="312915">
                <a:tc>
                  <a:txBody>
                    <a:bodyPr/>
                    <a:lstStyle/>
                    <a:p>
                      <a:r>
                        <a:rPr lang="ru-RU" dirty="0" smtClean="0"/>
                        <a:t>Математика, физика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</a:tr>
              <a:tr h="312915">
                <a:tc>
                  <a:txBody>
                    <a:bodyPr/>
                    <a:lstStyle/>
                    <a:p>
                      <a:r>
                        <a:rPr lang="ru-RU" dirty="0" smtClean="0"/>
                        <a:t>Математика, информатика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</a:tr>
              <a:tr h="312915"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Физика, информатика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</a:tr>
              <a:tr h="374074">
                <a:tc>
                  <a:txBody>
                    <a:bodyPr/>
                    <a:lstStyle/>
                    <a:p>
                      <a:r>
                        <a:rPr lang="ru-RU" dirty="0" smtClean="0"/>
                        <a:t>Математика,</a:t>
                      </a:r>
                      <a:r>
                        <a:rPr lang="ru-RU" baseline="0" dirty="0" smtClean="0"/>
                        <a:t> физика, информатика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</a:tr>
              <a:tr h="312915">
                <a:tc>
                  <a:txBody>
                    <a:bodyPr/>
                    <a:lstStyle/>
                    <a:p>
                      <a:r>
                        <a:rPr lang="ru-RU" dirty="0" smtClean="0"/>
                        <a:t>Директор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  <a:tr h="312915">
                <a:tc>
                  <a:txBody>
                    <a:bodyPr/>
                    <a:lstStyle/>
                    <a:p>
                      <a:r>
                        <a:rPr lang="ru-RU" dirty="0" smtClean="0"/>
                        <a:t>Заместитель директора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</a:tr>
              <a:tr h="312915">
                <a:tc>
                  <a:txBody>
                    <a:bodyPr/>
                    <a:lstStyle/>
                    <a:p>
                      <a:r>
                        <a:rPr lang="ru-RU" dirty="0" smtClean="0"/>
                        <a:t>Советник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</a:tr>
              <a:tr h="312915">
                <a:tc>
                  <a:txBody>
                    <a:bodyPr/>
                    <a:lstStyle/>
                    <a:p>
                      <a:r>
                        <a:rPr lang="ru-RU" dirty="0" smtClean="0"/>
                        <a:t>ОБЗР,</a:t>
                      </a:r>
                      <a:r>
                        <a:rPr lang="ru-RU" baseline="0" dirty="0" smtClean="0"/>
                        <a:t> информатика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</a:tr>
              <a:tr h="312915">
                <a:tc>
                  <a:txBody>
                    <a:bodyPr/>
                    <a:lstStyle/>
                    <a:p>
                      <a:r>
                        <a:rPr lang="ru-RU" dirty="0" smtClean="0"/>
                        <a:t>Химия, биология, физ./мат.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</a:tr>
              <a:tr h="312915">
                <a:tc>
                  <a:txBody>
                    <a:bodyPr/>
                    <a:lstStyle/>
                    <a:p>
                      <a:r>
                        <a:rPr lang="ru-RU" dirty="0" smtClean="0"/>
                        <a:t>История, математика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95" y="123835"/>
            <a:ext cx="1255106" cy="82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7403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0"/>
            <a:ext cx="646113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930447" y="4751953"/>
            <a:ext cx="792088" cy="7692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1483588" y="178850"/>
            <a:ext cx="6552728" cy="196005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Развитие методической компетентности учителя как средство повышения эффективности учебного процесса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28" b="9707"/>
          <a:stretch/>
        </p:blipFill>
        <p:spPr bwMode="auto">
          <a:xfrm>
            <a:off x="4431918" y="1713844"/>
            <a:ext cx="4111003" cy="2511808"/>
          </a:xfrm>
          <a:prstGeom prst="round2DiagRect">
            <a:avLst>
              <a:gd name="adj1" fmla="val 16667"/>
              <a:gd name="adj2" fmla="val 50000"/>
            </a:avLst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 descr="C:\Users\User\Desktop\2024-2025 уч.год\математика\На семинар\янгул\сф5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3" t="33292" r="10181" b="25076"/>
          <a:stretch/>
        </p:blipFill>
        <p:spPr bwMode="auto">
          <a:xfrm>
            <a:off x="2425224" y="3428120"/>
            <a:ext cx="6117697" cy="2220014"/>
          </a:xfrm>
          <a:prstGeom prst="round2DiagRect">
            <a:avLst>
              <a:gd name="adj1" fmla="val 16667"/>
              <a:gd name="adj2" fmla="val 50000"/>
            </a:avLst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2024-2025 уч.год\математика\На семинар\янгул\сф13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0" r="8670" b="12604"/>
          <a:stretch/>
        </p:blipFill>
        <p:spPr bwMode="auto">
          <a:xfrm>
            <a:off x="539552" y="1993404"/>
            <a:ext cx="3501264" cy="2058665"/>
          </a:xfrm>
          <a:prstGeom prst="round2Diag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95" y="123835"/>
            <a:ext cx="1255106" cy="82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3" r="12790"/>
          <a:stretch/>
        </p:blipFill>
        <p:spPr bwMode="auto">
          <a:xfrm>
            <a:off x="0" y="3220029"/>
            <a:ext cx="2562943" cy="2411925"/>
          </a:xfrm>
          <a:prstGeom prst="round2DiagRect">
            <a:avLst>
              <a:gd name="adj1" fmla="val 16667"/>
              <a:gd name="adj2" fmla="val 40741"/>
            </a:avLst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1206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1900" y="0"/>
            <a:ext cx="7228789" cy="1116467"/>
          </a:xfrm>
        </p:spPr>
        <p:txBody>
          <a:bodyPr>
            <a:normAutofit/>
          </a:bodyPr>
          <a:lstStyle/>
          <a:p>
            <a:r>
              <a:rPr lang="ru-RU" b="1" dirty="0" smtClean="0"/>
              <a:t>«</a:t>
            </a:r>
            <a:r>
              <a:rPr lang="tt-RU" b="1" dirty="0" smtClean="0"/>
              <a:t>Абага чәчәге</a:t>
            </a:r>
            <a:r>
              <a:rPr lang="ru-RU" b="1" dirty="0" smtClean="0"/>
              <a:t>»	2000-2011 гг.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3505572"/>
            <a:ext cx="3178697" cy="1889388"/>
          </a:xfrm>
        </p:spPr>
        <p:txBody>
          <a:bodyPr/>
          <a:lstStyle/>
          <a:p>
            <a:r>
              <a:rPr lang="ru-RU" dirty="0" err="1" smtClean="0"/>
              <a:t>Зарипов</a:t>
            </a:r>
            <a:r>
              <a:rPr lang="ru-RU" dirty="0" smtClean="0"/>
              <a:t> </a:t>
            </a:r>
            <a:r>
              <a:rPr lang="ru-RU" dirty="0" err="1" smtClean="0"/>
              <a:t>Рафхат</a:t>
            </a:r>
            <a:r>
              <a:rPr lang="ru-RU" dirty="0" smtClean="0"/>
              <a:t> </a:t>
            </a:r>
            <a:r>
              <a:rPr lang="ru-RU" dirty="0" err="1" smtClean="0"/>
              <a:t>Шакурович</a:t>
            </a:r>
            <a:endParaRPr lang="ru-RU" dirty="0"/>
          </a:p>
        </p:txBody>
      </p:sp>
      <p:pic>
        <p:nvPicPr>
          <p:cNvPr id="5" name="Picture 2" descr="https://sun9-66.userapi.com/s/v1/ig2/iHSwHRImEyqht9DafOIpbqhn-dR97SLrQQLMRNahdE35MRHon7b4RZFke2KnbnraCpq0E_-9qyggkBLu-bWSq9_n.jpg?quality=95&amp;as=32x29,48x44,72x65,108x98,160x145,240x218,360x326,480x435,537x487&amp;from=bu&amp;u=InMKdZi2yaLqJAKIwswZ4q4lbJeU3BPTSub0pHcNeFE&amp;cs=537x48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3" y="1870073"/>
            <a:ext cx="4773459" cy="3865563"/>
          </a:xfrm>
          <a:prstGeom prst="round2DiagRect">
            <a:avLst>
              <a:gd name="adj1" fmla="val 20904"/>
              <a:gd name="adj2" fmla="val 0"/>
            </a:avLst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abaga2000.narod.ru/logo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90" y="1273324"/>
            <a:ext cx="3888432" cy="195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6282" y="236685"/>
            <a:ext cx="646113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95" y="123835"/>
            <a:ext cx="1255106" cy="82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7683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0"/>
            <a:ext cx="646113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930447" y="4751953"/>
            <a:ext cx="792088" cy="7692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1835696" y="-180735"/>
            <a:ext cx="7643275" cy="112552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Шаги в будущее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51"/>
          <a:stretch/>
        </p:blipFill>
        <p:spPr bwMode="auto">
          <a:xfrm>
            <a:off x="195293" y="3029803"/>
            <a:ext cx="8532440" cy="2667824"/>
          </a:xfrm>
          <a:prstGeom prst="round2DiagRect">
            <a:avLst>
              <a:gd name="adj1" fmla="val 31379"/>
              <a:gd name="adj2" fmla="val 0"/>
            </a:avLst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3"/>
          <p:cNvSpPr txBox="1">
            <a:spLocks/>
          </p:cNvSpPr>
          <p:nvPr/>
        </p:nvSpPr>
        <p:spPr>
          <a:xfrm>
            <a:off x="220124" y="1273324"/>
            <a:ext cx="8322981" cy="2880320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kern="0" spc="-36" dirty="0" smtClean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Олимпиада имени </a:t>
            </a:r>
            <a:r>
              <a:rPr lang="ru-RU" kern="0" spc="-36" dirty="0" err="1" smtClean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Р.Ш.Зарипова</a:t>
            </a:r>
            <a:r>
              <a:rPr lang="ru-RU" kern="0" spc="-36" dirty="0" smtClean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по физике и информатике</a:t>
            </a:r>
          </a:p>
          <a:p>
            <a:r>
              <a:rPr lang="ru-RU" kern="0" spc="-36" dirty="0" smtClean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Муниципальная олимпиада «Шаг к Олимпу» </a:t>
            </a:r>
          </a:p>
          <a:p>
            <a:pPr marL="0" indent="0">
              <a:buNone/>
            </a:pPr>
            <a:r>
              <a:rPr lang="ru-RU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ru-RU" kern="0" spc="-36" dirty="0" smtClean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 по математике, физике и химии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95" y="123835"/>
            <a:ext cx="1255106" cy="82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6779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0"/>
            <a:ext cx="646113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930447" y="4751953"/>
            <a:ext cx="792088" cy="7692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7518452"/>
              </p:ext>
            </p:extLst>
          </p:nvPr>
        </p:nvGraphicFramePr>
        <p:xfrm>
          <a:off x="539552" y="1849388"/>
          <a:ext cx="7811891" cy="2423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6"/>
                <a:gridCol w="1707978"/>
                <a:gridCol w="1676398"/>
                <a:gridCol w="1336760"/>
                <a:gridCol w="1506579"/>
              </a:tblGrid>
              <a:tr h="50313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Предмет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2025</a:t>
                      </a:r>
                      <a:endParaRPr lang="ru-RU" dirty="0"/>
                    </a:p>
                  </a:txBody>
                  <a:tcPr/>
                </a:tc>
              </a:tr>
              <a:tr h="50313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Математика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r>
                        <a:rPr lang="ru-RU" baseline="0" dirty="0" smtClean="0"/>
                        <a:t> победитель</a:t>
                      </a:r>
                    </a:p>
                    <a:p>
                      <a:pPr algn="ctr"/>
                      <a:r>
                        <a:rPr lang="ru-RU" baseline="0" dirty="0" smtClean="0"/>
                        <a:t>3 призера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 победитель</a:t>
                      </a:r>
                    </a:p>
                    <a:p>
                      <a:pPr algn="ctr"/>
                      <a:r>
                        <a:rPr lang="ru-RU" dirty="0" smtClean="0"/>
                        <a:t>2 призера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 призера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 призера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50313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Физика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 призера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 призера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3 призера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50313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Химия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 призер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 призер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 призер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3 призера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547664" y="-19050"/>
            <a:ext cx="7437512" cy="112552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Путь к Олимпу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95" y="123835"/>
            <a:ext cx="1255106" cy="82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083"/>
          <a:stretch/>
        </p:blipFill>
        <p:spPr bwMode="auto">
          <a:xfrm>
            <a:off x="6012160" y="123835"/>
            <a:ext cx="827315" cy="126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1049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6408</TotalTime>
  <Words>282</Words>
  <Application>Microsoft Office PowerPoint</Application>
  <PresentationFormat>Экран (16:10)</PresentationFormat>
  <Paragraphs>99</Paragraphs>
  <Slides>12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Эркер</vt:lpstr>
      <vt:lpstr>Реализация муниципальных проектов естественно-математического направления</vt:lpstr>
      <vt:lpstr>Презентация PowerPoint</vt:lpstr>
      <vt:lpstr>Развитие профессиональной компетентности учителя по формированию функциональной грамотности учащихся</vt:lpstr>
      <vt:lpstr>Совершенствование профессиональной компетентности учителя математики  при реализации учебного курса «Вероятность и статистика»</vt:lpstr>
      <vt:lpstr>Презентация PowerPoint</vt:lpstr>
      <vt:lpstr>Развитие методической компетентности учителя как средство повышения эффективности учебного процесса</vt:lpstr>
      <vt:lpstr>«Абага чәчәге» 2000-2011 гг.</vt:lpstr>
      <vt:lpstr>Шаги в будущее</vt:lpstr>
      <vt:lpstr>Путь к Олимпу</vt:lpstr>
      <vt:lpstr>Презентация PowerPoint</vt:lpstr>
      <vt:lpstr>Физико-математический прорыв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Реализация проектов естественно-математического цикла</dc:title>
  <dc:creator>User</dc:creator>
  <cp:lastModifiedBy>User</cp:lastModifiedBy>
  <cp:revision>57</cp:revision>
  <dcterms:created xsi:type="dcterms:W3CDTF">2025-01-27T17:48:54Z</dcterms:created>
  <dcterms:modified xsi:type="dcterms:W3CDTF">2025-02-08T09:20:52Z</dcterms:modified>
</cp:coreProperties>
</file>