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0" r:id="rId9"/>
  </p:sldIdLst>
  <p:sldSz cx="9144000" cy="6858000" type="screen4x3"/>
  <p:notesSz cx="6888163" cy="10020300"/>
  <p:custDataLst>
    <p:tags r:id="rId10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T_CORP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1"/>
              </a:solidFill>
              <a:ln w="19018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6684-4F7F-B14F-6935D32392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18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84-4F7F-B14F-6935D32392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9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 преодолели порог</c:v>
                </c:pt>
                <c:pt idx="1">
                  <c:v>преодолели порог</c:v>
                </c:pt>
              </c:strCache>
            </c:strRef>
          </c:cat>
          <c:val>
            <c:numRef>
              <c:f>Лист1!$B$2:$B$3</c:f>
              <c:numCache>
                <c:formatCode>\О\с\н\о\в\н\о\й</c:formatCode>
                <c:ptCount val="2"/>
                <c:pt idx="0">
                  <c:v>32.14</c:v>
                </c:pt>
                <c:pt idx="1">
                  <c:v>67.86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84-4F7F-B14F-6935D3239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7">
          <a:noFill/>
        </a:ln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8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Александровская СОШ</c:v>
                </c:pt>
              </c:strCache>
            </c:strRef>
          </c:cat>
          <c:val>
            <c:numRef>
              <c:f>Лист1!$B$2:$B$8</c:f>
              <c:numCache>
                <c:formatCode>\О\с\н\о\в\н\о\й</c:formatCode>
                <c:ptCount val="7"/>
                <c:pt idx="0">
                  <c:v>46.9</c:v>
                </c:pt>
                <c:pt idx="1">
                  <c:v>34.299999999999997</c:v>
                </c:pt>
                <c:pt idx="2">
                  <c:v>18</c:v>
                </c:pt>
                <c:pt idx="3">
                  <c:v>36.5</c:v>
                </c:pt>
                <c:pt idx="4">
                  <c:v>36.1</c:v>
                </c:pt>
                <c:pt idx="5">
                  <c:v>36.700000000000003</c:v>
                </c:pt>
                <c:pt idx="6">
                  <c:v>37.299999999999997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14-44A7-99C5-E75FC33D2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347792"/>
        <c:axId val="1"/>
      </c:barChart>
      <c:catAx>
        <c:axId val="18134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1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\О\с\н\о\в\н\о\й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347792"/>
        <c:crosses val="autoZero"/>
        <c:crossBetween val="between"/>
      </c:valAx>
      <c:spPr>
        <a:noFill/>
        <a:ln w="25374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1727826474520873E-2"/>
          <c:y val="0.11428971027823248"/>
          <c:w val="0.86849403258554947"/>
          <c:h val="0.7749731935501903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7"/>
          <c:dPt>
            <c:idx val="0"/>
            <c:bubble3D val="0"/>
            <c:explosion val="0"/>
            <c:spPr>
              <a:solidFill>
                <a:schemeClr val="accent1"/>
              </a:solidFill>
              <a:ln w="190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81A8-450F-8B44-976C525F759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A8-450F-8B44-976C525F759A}"/>
              </c:ext>
            </c:extLst>
          </c:dPt>
          <c:dLbls>
            <c:dLbl>
              <c:idx val="0"/>
              <c:layout>
                <c:manualLayout>
                  <c:x val="6.7916976179864308E-2"/>
                  <c:y val="4.62429763566339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A8-450F-8B44-976C525F759A}"/>
                </c:ext>
              </c:extLst>
            </c:dLbl>
            <c:dLbl>
              <c:idx val="1"/>
              <c:layout>
                <c:manualLayout>
                  <c:x val="-0.20910847818550984"/>
                  <c:y val="-5.15947655780659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A8-450F-8B44-976C525F75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98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13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 преодолели порог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\О\с\н\о\в\н\о\й</c:formatCode>
                <c:ptCount val="2"/>
                <c:pt idx="0">
                  <c:v>4</c:v>
                </c:pt>
                <c:pt idx="1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A8-450F-8B44-976C525F75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67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7"/>
          <c:dPt>
            <c:idx val="0"/>
            <c:bubble3D val="0"/>
            <c:explosion val="0"/>
            <c:spPr>
              <a:solidFill>
                <a:schemeClr val="accent1"/>
              </a:solidFill>
              <a:ln w="190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228-4686-8111-2729FDC1770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28-4686-8111-2729FDC17708}"/>
              </c:ext>
            </c:extLst>
          </c:dPt>
          <c:dLbls>
            <c:dLbl>
              <c:idx val="0"/>
              <c:layout>
                <c:manualLayout>
                  <c:x val="5.3981082553360073E-2"/>
                  <c:y val="1.86952078845410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28-4686-8111-2729FDC17708}"/>
                </c:ext>
              </c:extLst>
            </c:dLbl>
            <c:dLbl>
              <c:idx val="1"/>
              <c:layout>
                <c:manualLayout>
                  <c:x val="-0.1554340613083742"/>
                  <c:y val="-5.1364131335369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28-4686-8111-2729FDC177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8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13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\О\с\н\о\в\н\о\й</c:formatCode>
                <c:ptCount val="2"/>
                <c:pt idx="0">
                  <c:v>6.12</c:v>
                </c:pt>
                <c:pt idx="1">
                  <c:v>93.88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28-4686-8111-2729FDC177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67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Александровская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\О\с\н\о\в\н\о\й</c:formatCode>
                <c:ptCount val="8"/>
                <c:pt idx="0">
                  <c:v>4</c:v>
                </c:pt>
                <c:pt idx="1">
                  <c:v>4</c:v>
                </c:pt>
                <c:pt idx="2">
                  <c:v>3.33</c:v>
                </c:pt>
                <c:pt idx="3">
                  <c:v>2.5</c:v>
                </c:pt>
                <c:pt idx="4">
                  <c:v>3.5</c:v>
                </c:pt>
                <c:pt idx="5">
                  <c:v>3.1</c:v>
                </c:pt>
                <c:pt idx="6">
                  <c:v>3</c:v>
                </c:pt>
                <c:pt idx="7">
                  <c:v>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1F-4C53-B78B-5EEBDD8F2D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350416"/>
        <c:axId val="1"/>
      </c:barChart>
      <c:catAx>
        <c:axId val="18135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1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\О\с\н\о\в\н\о\й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350416"/>
        <c:crosses val="autoZero"/>
        <c:crossBetween val="between"/>
      </c:valAx>
      <c:spPr>
        <a:noFill/>
        <a:ln w="25360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63,3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8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Александровская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63.3</c:v>
                </c:pt>
                <c:pt idx="1">
                  <c:v>63.1</c:v>
                </c:pt>
                <c:pt idx="2">
                  <c:v>49.6</c:v>
                </c:pt>
                <c:pt idx="3">
                  <c:v>57.4</c:v>
                </c:pt>
                <c:pt idx="4">
                  <c:v>57.7</c:v>
                </c:pt>
                <c:pt idx="5">
                  <c:v>57.6</c:v>
                </c:pt>
                <c:pt idx="6">
                  <c:v>57.5</c:v>
                </c:pt>
                <c:pt idx="7">
                  <c:v>63.8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2C-4A28-A576-E4D77F435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644928"/>
        <c:axId val="1"/>
      </c:barChart>
      <c:catAx>
        <c:axId val="18464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1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644928"/>
        <c:crosses val="autoZero"/>
        <c:crossBetween val="between"/>
      </c:valAx>
      <c:spPr>
        <a:noFill/>
        <a:ln w="25374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98935"/>
            <a:ext cx="7128792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4FE01A-6D11-43AC-A721-3000FF7F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18326-0494-4330-8B6C-1C5736ABAD40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D9C791-B0B1-4661-A0A3-9DC446777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12527B-5808-4CEB-A327-CC4A603C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F7F37-25CD-4E3D-8CAA-B897150473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324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EFF7BB-5060-4A1E-9283-FF2CF1B37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25928-9769-4097-8C21-96CBA075555F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1E96DE-F8D3-486B-8215-FE348CE21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28AD25-C0C3-4D1D-9A2F-0CEDEFF5B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771AF-F964-4D4F-BAF2-CA209B463C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9187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61B5A1-91EE-4DD3-8236-5980B152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24EFA-EF37-4546-8D6A-3A1FF0987E02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96CF49-8415-44A6-AFFD-1BEAF2539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EF2ECC-8A16-4C7D-ADEB-D061B0B92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7CF33-53A0-47E2-A621-BCD592A99B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272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91037-1EFC-4D7D-9DAB-520917DD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2676E-BB4C-4B17-9BB9-3F8B59DF50E1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7177CD-C277-4D06-B195-0AE58B1D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9EF444-2AAF-42D3-8D8A-E62E081A2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28296-A511-43C7-8291-E8B66DFB1E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72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FAF0AC-0B0B-46E9-800F-D5FB952B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4DC4-293F-4FE1-ADFF-A0811F9FC43C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AD07B8-D141-4B12-AE37-99C19095E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9BADF0-AC62-47FB-9198-7D721455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4221A-9C8C-461B-867A-50F28082D3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29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43B3D-991D-4A75-B619-3FA631AF9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9B8E4-5013-4707-9EEB-BF01127D06E6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6935B35-C4F7-41A7-B3FC-E7C56A306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A23480C-A55F-43AE-8A78-C4C5ABD7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AA47E-CC37-402F-AE5B-C2879D2524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397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EE679CA2-D15E-4F34-ABDB-C68379572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7D250-53C2-4602-BD3C-CA86253AB83A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5E5DB29-1C1C-4D50-9FF4-9B301E65A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0CC6C77F-0ED5-4278-A947-335896AB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7D440-5E27-4F4F-9958-A633E3A9FE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6068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36AF1A3D-0B8C-4F33-9A11-446C9515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51F4-633F-4DBE-B320-A5422E3D76E9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BF360693-EC11-418D-8650-901C3F688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56F8BB58-002B-4405-8154-FE72710E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413E8-3FF3-4184-BE7F-4AF8DFAEB7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344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CA61A480-156B-43DD-B79B-629BD1296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CD6B5-BA47-4E17-975A-E79842639EE1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6364035F-E694-4660-9903-7DF24161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CC2D312E-39D3-4521-A845-5FA367BF6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F28FE-71B4-4D54-9DF3-AE404F1168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773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EB915F9-B03B-4B94-88A5-566239E54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AE817-3865-4BD8-944F-CF176DD885C5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204C9CC-7467-41B0-9D13-CFD33BD43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33077B2-C379-4B79-BD8B-B32C586C2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5699D-649E-4355-A561-15DEB1C29C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2043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F339864-DABE-4EF4-80DC-5F1D37633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125C7-7410-43CB-A6CC-1EDD6231C085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641EC62-A595-4A1E-BB26-0540D4717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995921C-3D68-4773-AF8E-E6707743C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0A14D-B154-46E3-9797-25014A3F8A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410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636EDF7A-8061-412F-A36E-63354077ECB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D0CBB02A-A9F7-412B-9637-0139D99571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EB78DC-0C33-4C32-8C9B-7BD125937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240B41-8C51-42B7-A2E4-18EEDEB6F03B}" type="datetimeFigureOut">
              <a:rPr lang="ru-RU"/>
              <a:pPr>
                <a:defRPr/>
              </a:pPr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1583D6-E327-49F1-A294-DEA13963C9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1E806C-6FA0-4CD3-AA3F-CDABBCDE2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FFF230-9FB0-4033-9EFE-0B9F648A3B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7CA22-3559-48F9-BD29-A464CD593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113" y="1598613"/>
            <a:ext cx="7127875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Анализ пробного тестирования учащихся 11 классов </a:t>
            </a:r>
          </a:p>
        </p:txBody>
      </p:sp>
      <p:sp>
        <p:nvSpPr>
          <p:cNvPr id="3075" name="Прямоугольник 3">
            <a:extLst>
              <a:ext uri="{FF2B5EF4-FFF2-40B4-BE49-F238E27FC236}">
                <a16:creationId xmlns:a16="http://schemas.microsoft.com/office/drawing/2014/main" id="{40E6FDEF-F5B2-4F0D-85C9-73F82ED24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071813"/>
            <a:ext cx="4572000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br>
              <a:rPr lang="ru-RU" altLang="ru-RU" sz="1800"/>
            </a:br>
            <a:br>
              <a:rPr lang="ru-RU" altLang="ru-RU" sz="1800"/>
            </a:br>
            <a:br>
              <a:rPr lang="ru-RU" altLang="ru-RU" sz="1800"/>
            </a:br>
            <a:r>
              <a:rPr lang="ru-RU" altLang="ru-RU" sz="4000"/>
              <a:t>13-14.12.2021г.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3EAF479C-5C02-44DF-882A-7DCD98B8B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/>
              <a:t>11 класс – математика (профиль)</a:t>
            </a:r>
            <a:br>
              <a:rPr lang="ru-RU" altLang="ru-RU" sz="2400"/>
            </a:br>
            <a:r>
              <a:rPr lang="ru-RU" altLang="ru-RU" sz="2400"/>
              <a:t>средний балл по району – </a:t>
            </a:r>
            <a:r>
              <a:rPr lang="ru-RU" altLang="ru-RU" sz="2400" b="1"/>
              <a:t>38,6 </a:t>
            </a:r>
            <a:r>
              <a:rPr lang="ru-RU" altLang="ru-RU" sz="2400"/>
              <a:t>(октябрь - 32,7) (2020 - 34,3)</a:t>
            </a:r>
            <a:br>
              <a:rPr lang="ru-RU" altLang="ru-RU" sz="2400"/>
            </a:br>
            <a:r>
              <a:rPr lang="ru-RU" altLang="ru-RU" sz="2400"/>
              <a:t>успеваемость –  </a:t>
            </a:r>
            <a:r>
              <a:rPr lang="ru-RU" altLang="ru-RU" sz="2400" b="1"/>
              <a:t>67,99</a:t>
            </a:r>
            <a:r>
              <a:rPr lang="ru-RU" altLang="ru-RU" sz="2400"/>
              <a:t> (октябрь - 75,8  %) (2020 - 95,7%)</a:t>
            </a:r>
          </a:p>
        </p:txBody>
      </p:sp>
      <p:graphicFrame>
        <p:nvGraphicFramePr>
          <p:cNvPr id="2" name="Объект 13">
            <a:extLst>
              <a:ext uri="{FF2B5EF4-FFF2-40B4-BE49-F238E27FC236}">
                <a16:creationId xmlns:a16="http://schemas.microsoft.com/office/drawing/2014/main" id="{6A538E46-39A4-429A-828F-3FED6E8CF20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2852738"/>
          <a:ext cx="4038600" cy="367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EB6D3C3-9780-46D4-86DC-7EE70642FF5E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417638"/>
          <a:ext cx="9001125" cy="1295400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4028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Количество участников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Не преодолели порог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Доля не преодолели порог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80 и более %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Доля 80 и более %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372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32,14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31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34FEC369-94D9-4940-A525-6B07910A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215900"/>
          </a:xfrm>
        </p:spPr>
        <p:txBody>
          <a:bodyPr/>
          <a:lstStyle/>
          <a:p>
            <a:r>
              <a:rPr lang="ru-RU" altLang="ru-RU" sz="2400" b="1"/>
              <a:t>Статистика в разрезе общеобразовательных организаций</a:t>
            </a:r>
            <a:br>
              <a:rPr lang="ru-RU" altLang="ru-RU"/>
            </a:br>
            <a:endParaRPr lang="ru-RU" alt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2468E20-2657-4D7F-BCB4-68B54EDF2268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692150"/>
          <a:ext cx="8856662" cy="6169025"/>
        </p:xfrm>
        <a:graphic>
          <a:graphicData uri="http://schemas.openxmlformats.org/drawingml/2006/table">
            <a:tbl>
              <a:tblPr/>
              <a:tblGrid>
                <a:gridCol w="3033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7790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ОО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Ср. проц. вып.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Минимальный проц. вып.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Максимальный проц. вып.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Количество участников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025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МБОУ "Гимназия №4"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5830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МБОУ  СОШ №3 им. Ю.А. Гагарина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22,58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38,71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915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МБОУ "СОШ №6"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24,01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3,23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48,39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3721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МБОУ "Александровская СОШ"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24,19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6,45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35,48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915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МАОУ "СОШ №5"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24,19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9,68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32,26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915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МБОУ "СОШ №7"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25,81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9,68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51,61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7915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МБОУ "СОШ №2"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29,68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51,61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" marR="3751" marT="3751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0B2169F7-6A5F-48F9-A177-71CA9D163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/>
              <a:t>11 класс – математика (профиль)</a:t>
            </a:r>
            <a:br>
              <a:rPr lang="ru-RU" altLang="ru-RU" sz="2400"/>
            </a:br>
            <a:r>
              <a:rPr lang="ru-RU" altLang="ru-RU" sz="2400"/>
              <a:t>средний балл по району – </a:t>
            </a:r>
            <a:r>
              <a:rPr lang="ru-RU" altLang="ru-RU" sz="2400" b="1"/>
              <a:t>38,6 </a:t>
            </a:r>
            <a:r>
              <a:rPr lang="ru-RU" altLang="ru-RU" sz="2400"/>
              <a:t>(октябрь - 32,7) (2020 - 34,3)</a:t>
            </a:r>
            <a:br>
              <a:rPr lang="ru-RU" altLang="ru-RU" sz="2400"/>
            </a:br>
            <a:r>
              <a:rPr lang="ru-RU" altLang="ru-RU" sz="2400"/>
              <a:t>успеваемость –  </a:t>
            </a:r>
            <a:r>
              <a:rPr lang="ru-RU" altLang="ru-RU" sz="2400" b="1"/>
              <a:t>67,99</a:t>
            </a:r>
            <a:r>
              <a:rPr lang="ru-RU" altLang="ru-RU" sz="2400"/>
              <a:t> (октябрь - 75,8  %) (2020 - 95,7%)</a:t>
            </a:r>
          </a:p>
        </p:txBody>
      </p:sp>
      <p:graphicFrame>
        <p:nvGraphicFramePr>
          <p:cNvPr id="2" name="Объект 6">
            <a:extLst>
              <a:ext uri="{FF2B5EF4-FFF2-40B4-BE49-F238E27FC236}">
                <a16:creationId xmlns:a16="http://schemas.microsoft.com/office/drawing/2014/main" id="{B44D195E-3912-45E5-8730-1D4F654F3DD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7950" y="1600200"/>
          <a:ext cx="903605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D58B5DA1-BEDC-46F1-9107-6F1D76D3D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/>
              <a:t>11 класс – математика (база)</a:t>
            </a:r>
            <a:br>
              <a:rPr lang="ru-RU" altLang="ru-RU" sz="2400"/>
            </a:br>
            <a:r>
              <a:rPr lang="ru-RU" altLang="ru-RU" sz="2400"/>
              <a:t>средняя оценка по району – 3,76 (2020 – 2,9)</a:t>
            </a:r>
            <a:br>
              <a:rPr lang="ru-RU" altLang="ru-RU" sz="2400"/>
            </a:br>
            <a:r>
              <a:rPr lang="ru-RU" altLang="ru-RU" sz="2400"/>
              <a:t>успеваемость –  93,7 (2020 - 96%)</a:t>
            </a:r>
          </a:p>
        </p:txBody>
      </p:sp>
      <p:graphicFrame>
        <p:nvGraphicFramePr>
          <p:cNvPr id="2" name="Объект 9">
            <a:extLst>
              <a:ext uri="{FF2B5EF4-FFF2-40B4-BE49-F238E27FC236}">
                <a16:creationId xmlns:a16="http://schemas.microsoft.com/office/drawing/2014/main" id="{6903DD64-ADBE-43ED-A371-C22A71CAE37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983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Объект 12">
            <a:extLst>
              <a:ext uri="{FF2B5EF4-FFF2-40B4-BE49-F238E27FC236}">
                <a16:creationId xmlns:a16="http://schemas.microsoft.com/office/drawing/2014/main" id="{0711F1C0-4BC9-40CC-B931-69F18EB1943F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495800" y="1600200"/>
          <a:ext cx="4038600" cy="506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EB39263-D5EA-4E7B-897E-59AAA16C7272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417638"/>
          <a:ext cx="8928100" cy="785812"/>
        </p:xfrm>
        <a:graphic>
          <a:graphicData uri="http://schemas.openxmlformats.org/drawingml/2006/table">
            <a:tbl>
              <a:tblPr/>
              <a:tblGrid>
                <a:gridCol w="1785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349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Количество участников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Не преодолели порог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Доля не преодолели порог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80 и более %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Доля 80 и более %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463"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4,08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tc>
                  <a:txBody>
                    <a:bodyPr/>
                    <a:lstStyle>
                      <a:lvl1pPr marL="3492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925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6,12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89CFC90B-32C2-432E-BCCE-0FF31075E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/>
              <a:t>11 класс – математика (база)</a:t>
            </a:r>
            <a:br>
              <a:rPr lang="ru-RU" altLang="ru-RU" sz="2400"/>
            </a:br>
            <a:r>
              <a:rPr lang="ru-RU" altLang="ru-RU" sz="2400"/>
              <a:t>средняя оценка по району – 3,76 (2020 – 2,9)</a:t>
            </a:r>
            <a:br>
              <a:rPr lang="ru-RU" altLang="ru-RU" sz="2400"/>
            </a:br>
            <a:r>
              <a:rPr lang="ru-RU" altLang="ru-RU" sz="2400"/>
              <a:t>успеваемость –  93,7 (2020 - 96%)</a:t>
            </a:r>
          </a:p>
        </p:txBody>
      </p:sp>
      <p:graphicFrame>
        <p:nvGraphicFramePr>
          <p:cNvPr id="2" name="Объект 6">
            <a:extLst>
              <a:ext uri="{FF2B5EF4-FFF2-40B4-BE49-F238E27FC236}">
                <a16:creationId xmlns:a16="http://schemas.microsoft.com/office/drawing/2014/main" id="{86A6D08A-A942-428E-A251-76E1E17278D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79388" y="1268413"/>
          <a:ext cx="8791575" cy="558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627EDBE1-DE2F-4DDB-AA8B-6F136B47F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/>
              <a:t>11 класс – русский язык</a:t>
            </a:r>
            <a:br>
              <a:rPr lang="ru-RU" altLang="ru-RU" sz="2400"/>
            </a:br>
            <a:r>
              <a:rPr lang="ru-RU" altLang="ru-RU" sz="2400"/>
              <a:t>средний балл по району – 57,9 (октябрь – 62,2) (2020 – 69,8)</a:t>
            </a:r>
            <a:br>
              <a:rPr lang="ru-RU" altLang="ru-RU" sz="2400"/>
            </a:br>
            <a:r>
              <a:rPr lang="ru-RU" altLang="ru-RU" sz="2400"/>
              <a:t>успеваемость –  100% (октябрь – 99,2  %) (2020 - 100%)</a:t>
            </a:r>
          </a:p>
        </p:txBody>
      </p:sp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40469201-9165-4DE6-B869-7A7564E604A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15611903"/>
              </p:ext>
            </p:extLst>
          </p:nvPr>
        </p:nvGraphicFramePr>
        <p:xfrm>
          <a:off x="179388" y="1600200"/>
          <a:ext cx="8964612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3FF12-23F8-43AE-8211-AC5AC74FB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2747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/>
              <a:t>Претенденты на медаль </a:t>
            </a:r>
            <a:br>
              <a:rPr lang="ru-RU" sz="3100" dirty="0"/>
            </a:br>
            <a:r>
              <a:rPr lang="ru-RU" sz="3100" dirty="0"/>
              <a:t>2021-2022 учебный год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E2340D58-C162-4CB8-A43B-5799141A9C26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125538"/>
          <a:ext cx="9036050" cy="58626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5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7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5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88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71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ОУ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ФИО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матем, окт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русский язык, окт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матем, дек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русский язык, дек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1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 №2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Демидов Дмитрий Геннадьевич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>
                          <a:effectLst/>
                        </a:rPr>
                        <a:t>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 №2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Князева Ирина Сергеевна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1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 №2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</a:rPr>
                        <a:t>Шайдуллина</a:t>
                      </a:r>
                      <a:r>
                        <a:rPr lang="ru-RU" sz="1600" u="none" strike="noStrike" dirty="0">
                          <a:effectLst/>
                        </a:rPr>
                        <a:t> Динара </a:t>
                      </a:r>
                      <a:r>
                        <a:rPr lang="ru-RU" sz="1600" u="none" strike="noStrike" dirty="0" err="1">
                          <a:effectLst/>
                        </a:rPr>
                        <a:t>Фаизовна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68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66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1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 №3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</a:rPr>
                        <a:t>Миннигалимова</a:t>
                      </a:r>
                      <a:r>
                        <a:rPr lang="ru-RU" sz="1600" u="none" strike="noStrike" dirty="0">
                          <a:effectLst/>
                        </a:rPr>
                        <a:t> Карина </a:t>
                      </a:r>
                      <a:r>
                        <a:rPr lang="ru-RU" sz="1600" u="none" strike="noStrike" dirty="0" err="1">
                          <a:effectLst/>
                        </a:rPr>
                        <a:t>Раифовна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65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 №5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Петров Павел Юрьевич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>
                          <a:effectLst/>
                        </a:rPr>
                        <a:t>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СОШ№5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Хамитов Айнур Русланович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СОШ№6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Валеева Динара Рамилевна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 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СОШ№6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Валитова Луиза Мансуровна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03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СОШ№6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Мифтахов Карим Сиренович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59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СОШ№6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Назипова Альфия Заидовна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СОШ№7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Хазеев Ильсаф Илнурович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98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Александровская СОШ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Валеев Эмиль Русланович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>
                          <a:effectLst/>
                        </a:rPr>
                        <a:t>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2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878c46411944729ac453c342bf1d87fb693ca"/>
</p:tagLst>
</file>

<file path=ppt/theme/theme1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536</TotalTime>
  <Words>326</Words>
  <Application>Microsoft Office PowerPoint</Application>
  <PresentationFormat>Экран (4:3)</PresentationFormat>
  <Paragraphs>149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Анализ пробного тестирования учащихся 11 классов </vt:lpstr>
      <vt:lpstr>11 класс – математика (профиль) средний балл по району – 38,6 (октябрь - 32,7) (2020 - 34,3) успеваемость –  67,99 (октябрь - 75,8  %) (2020 - 95,7%)</vt:lpstr>
      <vt:lpstr>Статистика в разрезе общеобразовательных организаций </vt:lpstr>
      <vt:lpstr>11 класс – математика (профиль) средний балл по району – 38,6 (октябрь - 32,7) (2020 - 34,3) успеваемость –  67,99 (октябрь - 75,8  %) (2020 - 95,7%)</vt:lpstr>
      <vt:lpstr>11 класс – математика (база) средняя оценка по району – 3,76 (2020 – 2,9) успеваемость –  93,7 (2020 - 96%)</vt:lpstr>
      <vt:lpstr>11 класс – математика (база) средняя оценка по району – 3,76 (2020 – 2,9) успеваемость –  93,7 (2020 - 96%)</vt:lpstr>
      <vt:lpstr>11 класс – русский язык средний балл по району – 57,9 (октябрь – 62,2) (2020 – 69,8) успеваемость –  100% (октябрь – 99,2  %) (2020 - 100%)</vt:lpstr>
      <vt:lpstr>Претенденты на медаль  2021-2022 учебный год 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Полигональный фон - шаблон презентации с сайта http://presentation-creation.ru</dc:title>
  <dc:creator>obstinate</dc:creator>
  <cp:keywords>шаблон презентаций, абстрактный шаблон презентации</cp:keywords>
  <dc:description>Шаблон презентации с сайта http://presentation-creation.ru/</dc:description>
  <cp:lastModifiedBy>IT_CORP</cp:lastModifiedBy>
  <cp:revision>53</cp:revision>
  <cp:lastPrinted>2022-01-12T04:38:20Z</cp:lastPrinted>
  <dcterms:created xsi:type="dcterms:W3CDTF">2017-08-27T14:03:33Z</dcterms:created>
  <dcterms:modified xsi:type="dcterms:W3CDTF">2022-01-14T07:13:48Z</dcterms:modified>
</cp:coreProperties>
</file>