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58" r:id="rId4"/>
    <p:sldId id="264" r:id="rId5"/>
    <p:sldId id="260" r:id="rId6"/>
    <p:sldId id="257" r:id="rId7"/>
    <p:sldId id="268" r:id="rId8"/>
    <p:sldId id="270" r:id="rId9"/>
    <p:sldId id="267" r:id="rId10"/>
    <p:sldId id="266" r:id="rId11"/>
    <p:sldId id="261" r:id="rId12"/>
    <p:sldId id="265" r:id="rId13"/>
    <p:sldId id="262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F8DFD86-EA5C-467E-B0EE-30EE08C2BF7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D98B0C6-C5BF-41EB-A7B2-379BFED2606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FD86-EA5C-467E-B0EE-30EE08C2BF7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B0C6-C5BF-41EB-A7B2-379BFED260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FD86-EA5C-467E-B0EE-30EE08C2BF7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B0C6-C5BF-41EB-A7B2-379BFED260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8DFD86-EA5C-467E-B0EE-30EE08C2BF7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D98B0C6-C5BF-41EB-A7B2-379BFED2606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F8DFD86-EA5C-467E-B0EE-30EE08C2BF7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D98B0C6-C5BF-41EB-A7B2-379BFED2606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FD86-EA5C-467E-B0EE-30EE08C2BF7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B0C6-C5BF-41EB-A7B2-379BFED2606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FD86-EA5C-467E-B0EE-30EE08C2BF7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B0C6-C5BF-41EB-A7B2-379BFED2606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8DFD86-EA5C-467E-B0EE-30EE08C2BF7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D98B0C6-C5BF-41EB-A7B2-379BFED2606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FD86-EA5C-467E-B0EE-30EE08C2BF7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B0C6-C5BF-41EB-A7B2-379BFED260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8DFD86-EA5C-467E-B0EE-30EE08C2BF7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D98B0C6-C5BF-41EB-A7B2-379BFED26066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8DFD86-EA5C-467E-B0EE-30EE08C2BF7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D98B0C6-C5BF-41EB-A7B2-379BFED26066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F8DFD86-EA5C-467E-B0EE-30EE08C2BF7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D98B0C6-C5BF-41EB-A7B2-379BFED2606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jpeg"/><Relationship Id="rId7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.jpeg"/><Relationship Id="rId7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Отчет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ОБ ИТОГАХ НАСТАВНИЧЕСТВА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 мая 2023года по  май 2024год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187" y="116632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806" y="141071"/>
            <a:ext cx="999682" cy="591191"/>
          </a:xfrm>
          <a:prstGeom prst="rect">
            <a:avLst/>
          </a:prstGeom>
        </p:spPr>
      </p:pic>
      <p:pic>
        <p:nvPicPr>
          <p:cNvPr id="6" name="Рисунок 0" descr="Бавлинский р-н (герб)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6632"/>
            <a:ext cx="8620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789008" y="112474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1543F"/>
                </a:solidFill>
                <a:latin typeface="Times New Roman" pitchFamily="18" charset="0"/>
                <a:cs typeface="Times New Roman" pitchFamily="18" charset="0"/>
              </a:rPr>
              <a:t>МКУ «Отдел образования </a:t>
            </a:r>
          </a:p>
          <a:p>
            <a:pPr algn="ctr"/>
            <a:r>
              <a:rPr lang="ru-RU" sz="2000" b="1" dirty="0" smtClean="0">
                <a:solidFill>
                  <a:srgbClr val="71543F"/>
                </a:solidFill>
                <a:latin typeface="Times New Roman" pitchFamily="18" charset="0"/>
                <a:cs typeface="Times New Roman" pitchFamily="18" charset="0"/>
              </a:rPr>
              <a:t>Бавлинского муниципального района Республики Татарстан»</a:t>
            </a:r>
            <a:endParaRPr lang="ru-RU" sz="2000" b="1" dirty="0">
              <a:solidFill>
                <a:srgbClr val="71543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04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72031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5" y="21054"/>
            <a:ext cx="999682" cy="5911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23728" y="876666"/>
            <a:ext cx="352839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Совместное  выступление молодого педагога с наставником "Инновационные технологии в музыкальном воспитании дошкольников" музыкальный руководитель Шараева А. И., старший воспитатель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Давлятов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А. Р. на семинаре - практикуме методического объединения музыкальных руководителей ДОУ БМР "Современные технологии в музыкальной деятельности"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12902" y="3503874"/>
            <a:ext cx="2143047" cy="28573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683" y="1196752"/>
            <a:ext cx="2938440" cy="219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4121" y="276632"/>
            <a:ext cx="4950119" cy="671225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Выступления наставников и наставляемых на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секционном заседании учителей начальных классов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(август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2023г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70727" y="5488252"/>
            <a:ext cx="3688189" cy="1161982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«Художественно-эстетическое воспитание младших школьников в процессе интеграции изобразительного искусства и английского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языка», наставляемый Семенова Ю.В., наставник Осипова С.Н.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72031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5" y="21054"/>
            <a:ext cx="999682" cy="5911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63688" y="203041"/>
            <a:ext cx="4968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634" y="2132856"/>
            <a:ext cx="2887076" cy="384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78607" y="1161038"/>
            <a:ext cx="28551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«Приемы формирования функциональной грамотности» наставник Фахрутдинова Г. И.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66" y="1714176"/>
            <a:ext cx="3663950" cy="16487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86899" y="1007150"/>
            <a:ext cx="33611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«Нейропсихологические игры </a:t>
            </a: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детей», наставник Берникова Л.В.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66" y="3717032"/>
            <a:ext cx="3688189" cy="165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9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72031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5" y="21054"/>
            <a:ext cx="999682" cy="5911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55774" y="908720"/>
            <a:ext cx="65190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Учителя школы активно используют модель наставничества «учитель-ученик» при организации проектно-исследовательской деятельности. Целью - такой формы наставничества является раскрытие потенциала каждого наставляемого, формирование жизненных ориентиров у обучающихся, повышение мотивации к учебе и улучшение образовательных результатов, развитие гибких навыков, лидерских качеств; создание условий для осознанного выбора профессии . Обучающиеся желающие заниматься проектно-исследовательской деятельностью закрепляются за учителями-наставниками в начале учебного года 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305" y="3382228"/>
            <a:ext cx="2250937" cy="30012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282" y="3504390"/>
            <a:ext cx="2067694" cy="27569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3" y="4618723"/>
            <a:ext cx="2734182" cy="205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49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71556" y="2852936"/>
            <a:ext cx="6422871" cy="3456384"/>
          </a:xfrm>
        </p:spPr>
        <p:txBody>
          <a:bodyPr>
            <a:noAutofit/>
          </a:bodyPr>
          <a:lstStyle/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Слабой стороной реализации модели наставничества является то, что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выстроена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по взаимодействию между образовательными организациями в рамках наставничества,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отсутствует взаимодействие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предприятиями 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организациями, не привлекаются сотрудники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предприятий,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студенты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учебных заведений в качестве наставников.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Отсутствует сетевое сообщество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наставников в муниципалитете.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во всех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организациях вкладка «Наставничество» заполнено.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все эти минусы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решаемы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кураторам ОУ:</a:t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привести документацию по внедрению целевой модели наставничества в соответствие с требованиями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организовать взаимодействие с предприятиями и организациями по вопросу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наставничества;</a:t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представить, разместить кейсы с лучшими, успешными практиками наставничества на официальных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сайтах образовательных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учреждений.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72031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5" y="21054"/>
            <a:ext cx="999682" cy="5911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63688" y="670652"/>
            <a:ext cx="698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Сильной стороной реализации наставничества в Бавлинском муниципальном районе является то, что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всех образовательных организациях реализуются программы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наставничества, в школах, детских садах и учреждениях дополнительного образования осуществляется наставничество как среди педагогов, так и среди обучающихся. Есть результаты по модели наставничества «учитель-учитель», в результате которой молодые педагоги активно участвуют в профессиональных конкурсах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Организовано методическое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объединения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наставников. По форме наставничества «Учитель –ученик» есть результаты Всероссийского, республиканского уровня. 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745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72031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5" y="21054"/>
            <a:ext cx="999682" cy="591191"/>
          </a:xfrm>
          <a:prstGeom prst="rect">
            <a:avLst/>
          </a:prstGeom>
        </p:spPr>
      </p:pic>
      <p:pic>
        <p:nvPicPr>
          <p:cNvPr id="2050" name="Picture 2" descr="https://t811504.sch.obrazovanie33.ru/upload/site_files/04/%D0%BD%D0%B0%D1%81%D1%82%D0%B0%D0%B2%D0%BD%D0%B8%D1%87%D0%B5%D1%81%D1%82%D0%B2%D0%B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68760"/>
            <a:ext cx="6547927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20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72031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5" y="21054"/>
            <a:ext cx="999682" cy="5911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95736" y="201408"/>
            <a:ext cx="352839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В муниципальном районе работа по реализации Целевой модели наставничества ведется на основании приказа МКУ «Отдел образования БМР РТ» от 27.04.2023 года № 163 «О внедрении целевой модели наставничества в Бавлинском муниципальном районе», утверждено Положение о ЦМН педагогических работников и обучающихся в образовательных учреждениях общего и дополнительного образования муниципального района, определен муниципальный координатор внедрения и реализации ЦМН. На официальных сайтах образовательных учреждений создан раздел «Наставничество», нормативные документы о внедрении и реализации ЦМН, в перечень которых входят приказы «Об утверждении положения о системе наставничества педагогических работников в образовательной организации», Положение о системе наставничества педагогических работников и другие документы.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712" y="661155"/>
            <a:ext cx="2362715" cy="3343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672" y="2420888"/>
            <a:ext cx="2615735" cy="3580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06552"/>
            <a:ext cx="2478211" cy="211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404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56176" y="1028080"/>
            <a:ext cx="2755394" cy="4774822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	В мае 2023 года разработана и утверждена дорожная карта по внедрению и реализации целевой модели наставничества, в соответствии с которой был проведен методический семинар- совещание с кураторами образовательных учреждений, на котором были даны методические рекомендации по оформлению нормативно-правовой базы, по формированию базы наставников и наставляемых, по проведению мониторинга эффективности программ наставничества.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72031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5" y="21054"/>
            <a:ext cx="999682" cy="5911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79" y="980728"/>
            <a:ext cx="4184769" cy="24482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717032"/>
            <a:ext cx="3966232" cy="23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72031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5" y="21054"/>
            <a:ext cx="999682" cy="5911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63688" y="385269"/>
            <a:ext cx="5544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Первым этапом работы в данном направлении в мае 2023 года стало создание базы наставников образовательных учреждений, которая была создана из числа активных и опытных педагогов и педагогов, самостоятельно выражающих желание помочь педагогам. Педагоги, вошедшие в базу наставников, активно занимаются саморазвитием, а так же повышением своей компетенции по вопросам организации наставничества в образовательных учреждениях. 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479" y="1141772"/>
            <a:ext cx="2124869" cy="2326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193" y="2460587"/>
            <a:ext cx="208918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614196"/>
            <a:ext cx="2237541" cy="229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581128"/>
            <a:ext cx="2520279" cy="1996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783" y="4274471"/>
            <a:ext cx="2819643" cy="239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36" y="4072131"/>
            <a:ext cx="1807547" cy="2469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626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548680"/>
            <a:ext cx="6984776" cy="1224136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  реализации ЦМН педагогических работников Бавлинского района участие приняли 20 школ,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17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детских садов и 1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учреждение дополнительного образования.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72031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5" y="21054"/>
            <a:ext cx="999682" cy="5911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95736" y="1916832"/>
            <a:ext cx="64807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 настоящее время в образовательных учреждениях работают 135 педагога с возрастом до 35 лет. Из них молодых педагогов со стажем до 3х лет -16 человек. В программах наставничества в роли наставляемых участвуют 43 педагога. Доля молодых специалистов (до 35 лет, первые три года работы), вошедших в программы наставничества в роли наставляемого, составляет 31,9%.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75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1714" y="188640"/>
            <a:ext cx="6172200" cy="138979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Форма наставничества «Учитель – учитель» методическое сопровождение молодых педагогов в возрасте до 35 лет со стажем работы до 3-х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лет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1484784"/>
            <a:ext cx="6820272" cy="1371600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 целью оказания помощи молодым педагогам в их профессиональном становлении, формировании кадрового потенциала в образовательных организациях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Бавлинского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муниципального района была проведена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работа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по развитию системы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наставничества.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72031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5" y="21054"/>
            <a:ext cx="999682" cy="59119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051719" y="2708920"/>
            <a:ext cx="408619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Дискуссия с молодыми специалистами: «Трудная ситуация на занятии и ваш выход из неё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Анализ педагогических ситуаций. Анализ различных стилей педагогического общения (авторитарный, либерально - попустительский, демократический)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783" y="2828022"/>
            <a:ext cx="2782830" cy="14813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149080"/>
            <a:ext cx="3160351" cy="158417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5" y="5252374"/>
            <a:ext cx="3240360" cy="145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1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2339679"/>
            <a:ext cx="2520761" cy="3501589"/>
          </a:xfrm>
        </p:spPr>
        <p:txBody>
          <a:bodyPr>
            <a:normAutofit fontScale="90000"/>
          </a:bodyPr>
          <a:lstStyle/>
          <a:p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Совместное заседание с Советом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молодых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педагогов . Совет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молодых педагогов "Новое поколение", который организован с целью адаптации начинающих педагогов в коллективе, выработки своей системы преподавания, формирования индивидуального стиля творческой деятельности. В Совет привлекаются педагоги, имеющие стаж работы от 1 года до 5 лет. Занятия проводятся с учетом запросов и трудностей начинающих педагогов, далее в соответствии с планом методической работы школ и ДОУ.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72031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5" y="21054"/>
            <a:ext cx="999682" cy="5911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49933" y="601634"/>
            <a:ext cx="3144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Тренинг с педагогом - психологом «Эмоциональное выгорание: способы выхода из кризисных ситуаций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». Мастер класс «Эмоциональное выгорание педагога»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83039"/>
            <a:ext cx="3988746" cy="20274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628" y="4005064"/>
            <a:ext cx="3186798" cy="19442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631" y="2420888"/>
            <a:ext cx="4043955" cy="181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0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72031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5" y="21054"/>
            <a:ext cx="999682" cy="5911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02483" y="231804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Первый муниципальный фестиваль наставников и наставляемых  «Шаги к Успеху!» объединил около 40 педагогических работников школ и детских садов – тех, кто, не жалея сил и творческой энергии, занимается наставничеством в педагогической среде и выступает наставниками для молодого поколения.</a:t>
            </a:r>
          </a:p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На фестивале были представлены практики, раскрывающие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совместный опыт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работы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наставников и наставляемых,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а именно работа при подготовке к профессиональным конкурсам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019" y="609525"/>
            <a:ext cx="3291858" cy="14813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912" y="4257040"/>
            <a:ext cx="4994299" cy="25703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553" y="980728"/>
            <a:ext cx="2971822" cy="13373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5059"/>
            <a:ext cx="1348628" cy="29969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318048"/>
            <a:ext cx="2947889" cy="13265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906" y="3644598"/>
            <a:ext cx="2459765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5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3" y="1473682"/>
            <a:ext cx="3024335" cy="1537880"/>
          </a:xfrm>
        </p:spPr>
        <p:txBody>
          <a:bodyPr>
            <a:no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Районный семинар учителей начальных классов  по теме «Использование современных технологий в начальной школе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условиях реализации ФГОС» Мастер-класс «Фреймовая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технология при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организации работы с  текстом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3" y="72031"/>
            <a:ext cx="833641" cy="587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45" y="21054"/>
            <a:ext cx="999682" cy="5911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986790"/>
            <a:ext cx="2583915" cy="289048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07703" y="268581"/>
            <a:ext cx="511256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Образовательные учреждения проводят различные мероприятия по обмену опытом в рамках реализации модели наставничества. Педагоги района принимают участие и делятся своим опытом на межрайонных мероприятиях. 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26512" y="2242622"/>
            <a:ext cx="3900245" cy="20427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100966" y="1411625"/>
            <a:ext cx="38945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стол  по теме «Подготовка детей дошкольного возраста к школьному обучению» совместное мероприятие учителей МБОУ «ООШ №1» и МБДОУ «Детский сад №7 «Колокольчик»</a:t>
            </a: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080" y="4293096"/>
            <a:ext cx="3805285" cy="2139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51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525</TotalTime>
  <Words>846</Words>
  <Application>Microsoft Office PowerPoint</Application>
  <PresentationFormat>Экран (4:3)</PresentationFormat>
  <Paragraphs>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Отчет ОБ ИТОГАХ НАСТАВНИЧЕСТВА с мая 2023года по  май 2024год</vt:lpstr>
      <vt:lpstr>Презентация PowerPoint</vt:lpstr>
      <vt:lpstr>  В мае 2023 года разработана и утверждена дорожная карта по внедрению и реализации целевой модели наставничества, в соответствии с которой был проведен методический семинар- совещание с кураторами образовательных учреждений, на котором были даны методические рекомендации по оформлению нормативно-правовой базы, по формированию базы наставников и наставляемых, по проведению мониторинга эффективности программ наставничества.</vt:lpstr>
      <vt:lpstr>Презентация PowerPoint</vt:lpstr>
      <vt:lpstr>Презентация PowerPoint</vt:lpstr>
      <vt:lpstr>Форма наставничества «Учитель – учитель» методическое сопровождение молодых педагогов в возрасте до 35 лет со стажем работы до 3-х лет</vt:lpstr>
      <vt:lpstr>Совместное заседание с Советом молодых педагогов . Совет молодых педагогов "Новое поколение", который организован с целью адаптации начинающих педагогов в коллективе, выработки своей системы преподавания, формирования индивидуального стиля творческой деятельности. В Совет привлекаются педагоги, имеющие стаж работы от 1 года до 5 лет. Занятия проводятся с учетом запросов и трудностей начинающих педагогов, далее в соответствии с планом методической работы школ и ДОУ.</vt:lpstr>
      <vt:lpstr>Презентация PowerPoint</vt:lpstr>
      <vt:lpstr>Районный семинар учителей начальных классов  по теме «Использование современных технологий в начальной школе  в условиях реализации ФГОС» Мастер-класс «Фреймовая технология при организации работы с  текстом»</vt:lpstr>
      <vt:lpstr>Презентация PowerPoint</vt:lpstr>
      <vt:lpstr>Выступления наставников и наставляемых на секционном заседании учителей начальных классов  (август 2023г.)</vt:lpstr>
      <vt:lpstr>Презентация PowerPoint</vt:lpstr>
      <vt:lpstr>Слабой стороной реализации модели наставничества является то, что не выстроена работа по взаимодействию между образовательными организациями в рамках наставничества, отсутствует взаимодействие с предприятиями и организациями, не привлекаются сотрудники предприятий, студенты учебных заведений в качестве наставников. Отсутствует сетевое сообщество наставников в муниципалитете. Не во всех образовательных организациях вкладка «Наставничество» заполнено. Но все эти минусы решаемы. Рекомендации кураторам ОУ:  - привести документацию по внедрению целевой модели наставничества в соответствие с требованиями;  - организовать взаимодействие с предприятиями и организациями по вопросу наставничества;  - представить, разместить кейсы с лучшими, успешными практиками наставничества на официальных сайтах образовательных учреждений.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о работе</dc:title>
  <dc:creator>IT_CORP</dc:creator>
  <cp:lastModifiedBy>IT_CORP</cp:lastModifiedBy>
  <cp:revision>25</cp:revision>
  <dcterms:created xsi:type="dcterms:W3CDTF">2024-05-24T06:27:53Z</dcterms:created>
  <dcterms:modified xsi:type="dcterms:W3CDTF">2024-05-27T08:42:16Z</dcterms:modified>
</cp:coreProperties>
</file>