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rawings/drawing3.xml" ContentType="application/vnd.openxmlformats-officedocument.drawingml.chartshapes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5.xml" ContentType="application/vnd.openxmlformats-officedocument.drawingml.chartshape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</p:sldIdLst>
  <p:sldSz cx="9144000" cy="6858000" type="screen4x3"/>
  <p:notesSz cx="7100888" cy="10233025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2060"/>
            </a:solidFill>
          </c:spPr>
          <c:dLbls>
            <c:showVal val="1"/>
          </c:dLbls>
          <c:cat>
            <c:strRef>
              <c:f>Лист1!$A$2:$A$9</c:f>
              <c:strCache>
                <c:ptCount val="8"/>
                <c:pt idx="0">
                  <c:v>СОШ№2</c:v>
                </c:pt>
                <c:pt idx="1">
                  <c:v>СОШ№3</c:v>
                </c:pt>
                <c:pt idx="2">
                  <c:v>СОШ№5</c:v>
                </c:pt>
                <c:pt idx="3">
                  <c:v>СОШ№6</c:v>
                </c:pt>
                <c:pt idx="4">
                  <c:v>СОШ№7</c:v>
                </c:pt>
                <c:pt idx="5">
                  <c:v>Александровская СОШ</c:v>
                </c:pt>
                <c:pt idx="6">
                  <c:v>Урустамакская СОШ</c:v>
                </c:pt>
                <c:pt idx="7">
                  <c:v>Поповская СОШ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62.1</c:v>
                </c:pt>
                <c:pt idx="1">
                  <c:v>51</c:v>
                </c:pt>
                <c:pt idx="2">
                  <c:v>47</c:v>
                </c:pt>
                <c:pt idx="3">
                  <c:v>41.4</c:v>
                </c:pt>
                <c:pt idx="4">
                  <c:v>59.5</c:v>
                </c:pt>
                <c:pt idx="5">
                  <c:v>68</c:v>
                </c:pt>
                <c:pt idx="6">
                  <c:v>37</c:v>
                </c:pt>
                <c:pt idx="7">
                  <c:v>62</c:v>
                </c:pt>
              </c:numCache>
            </c:numRef>
          </c:val>
        </c:ser>
        <c:axId val="67241088"/>
        <c:axId val="67242624"/>
      </c:barChart>
      <c:catAx>
        <c:axId val="67241088"/>
        <c:scaling>
          <c:orientation val="minMax"/>
        </c:scaling>
        <c:axPos val="b"/>
        <c:tickLblPos val="nextTo"/>
        <c:crossAx val="67242624"/>
        <c:crosses val="autoZero"/>
        <c:auto val="1"/>
        <c:lblAlgn val="ctr"/>
        <c:lblOffset val="100"/>
      </c:catAx>
      <c:valAx>
        <c:axId val="67242624"/>
        <c:scaling>
          <c:orientation val="minMax"/>
        </c:scaling>
        <c:axPos val="l"/>
        <c:majorGridlines/>
        <c:numFmt formatCode="General" sourceLinked="1"/>
        <c:tickLblPos val="nextTo"/>
        <c:crossAx val="6724108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2060"/>
            </a:solidFill>
          </c:spPr>
          <c:dLbls>
            <c:showVal val="1"/>
          </c:dLbls>
          <c:cat>
            <c:strRef>
              <c:f>Лист1!$A$2:$A$8</c:f>
              <c:strCache>
                <c:ptCount val="7"/>
                <c:pt idx="0">
                  <c:v>СОШ№2</c:v>
                </c:pt>
                <c:pt idx="1">
                  <c:v>СОШ№3</c:v>
                </c:pt>
                <c:pt idx="2">
                  <c:v>СОШ№5</c:v>
                </c:pt>
                <c:pt idx="3">
                  <c:v>СОШ№6</c:v>
                </c:pt>
                <c:pt idx="4">
                  <c:v>СОШ №7</c:v>
                </c:pt>
                <c:pt idx="5">
                  <c:v>Александровская СОШ</c:v>
                </c:pt>
                <c:pt idx="6">
                  <c:v>Поповская СОШ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</c:v>
                </c:pt>
                <c:pt idx="1">
                  <c:v>4.4000000000000004</c:v>
                </c:pt>
                <c:pt idx="2">
                  <c:v>3.5</c:v>
                </c:pt>
                <c:pt idx="3">
                  <c:v>3.9</c:v>
                </c:pt>
                <c:pt idx="4">
                  <c:v>4.3</c:v>
                </c:pt>
                <c:pt idx="5">
                  <c:v>5</c:v>
                </c:pt>
                <c:pt idx="6">
                  <c:v>5</c:v>
                </c:pt>
              </c:numCache>
            </c:numRef>
          </c:val>
        </c:ser>
        <c:axId val="81376768"/>
        <c:axId val="82184064"/>
      </c:barChart>
      <c:catAx>
        <c:axId val="81376768"/>
        <c:scaling>
          <c:orientation val="minMax"/>
        </c:scaling>
        <c:axPos val="b"/>
        <c:tickLblPos val="nextTo"/>
        <c:crossAx val="82184064"/>
        <c:crosses val="autoZero"/>
        <c:auto val="1"/>
        <c:lblAlgn val="ctr"/>
        <c:lblOffset val="100"/>
      </c:catAx>
      <c:valAx>
        <c:axId val="82184064"/>
        <c:scaling>
          <c:orientation val="minMax"/>
        </c:scaling>
        <c:axPos val="l"/>
        <c:majorGridlines/>
        <c:numFmt formatCode="General" sourceLinked="1"/>
        <c:tickLblPos val="nextTo"/>
        <c:crossAx val="8137676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2060"/>
            </a:solidFill>
          </c:spPr>
          <c:dLbls>
            <c:showVal val="1"/>
          </c:dLbls>
          <c:cat>
            <c:strRef>
              <c:f>Лист1!$A$2:$A$9</c:f>
              <c:strCache>
                <c:ptCount val="8"/>
                <c:pt idx="0">
                  <c:v>СОШ №2</c:v>
                </c:pt>
                <c:pt idx="1">
                  <c:v>СОШ №3</c:v>
                </c:pt>
                <c:pt idx="2">
                  <c:v>СОШ №5</c:v>
                </c:pt>
                <c:pt idx="3">
                  <c:v>СОШ №6</c:v>
                </c:pt>
                <c:pt idx="4">
                  <c:v>СОШ№7</c:v>
                </c:pt>
                <c:pt idx="5">
                  <c:v>Александровская СОШ</c:v>
                </c:pt>
                <c:pt idx="6">
                  <c:v>Урустамакская СОШ</c:v>
                </c:pt>
                <c:pt idx="7">
                  <c:v>Поповская СОШ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65.3</c:v>
                </c:pt>
                <c:pt idx="1">
                  <c:v>62.8</c:v>
                </c:pt>
                <c:pt idx="2">
                  <c:v>54.9</c:v>
                </c:pt>
                <c:pt idx="3">
                  <c:v>61.5</c:v>
                </c:pt>
                <c:pt idx="4">
                  <c:v>68.3</c:v>
                </c:pt>
                <c:pt idx="5">
                  <c:v>78.3</c:v>
                </c:pt>
                <c:pt idx="6">
                  <c:v>62.8</c:v>
                </c:pt>
                <c:pt idx="7">
                  <c:v>70</c:v>
                </c:pt>
              </c:numCache>
            </c:numRef>
          </c:val>
        </c:ser>
        <c:axId val="81417728"/>
        <c:axId val="81419264"/>
      </c:barChart>
      <c:catAx>
        <c:axId val="81417728"/>
        <c:scaling>
          <c:orientation val="minMax"/>
        </c:scaling>
        <c:axPos val="b"/>
        <c:tickLblPos val="nextTo"/>
        <c:crossAx val="81419264"/>
        <c:crosses val="autoZero"/>
        <c:auto val="1"/>
        <c:lblAlgn val="ctr"/>
        <c:lblOffset val="100"/>
      </c:catAx>
      <c:valAx>
        <c:axId val="81419264"/>
        <c:scaling>
          <c:orientation val="minMax"/>
        </c:scaling>
        <c:axPos val="l"/>
        <c:majorGridlines/>
        <c:numFmt formatCode="General" sourceLinked="1"/>
        <c:tickLblPos val="nextTo"/>
        <c:crossAx val="8141772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F0"/>
            </a:solidFill>
          </c:spPr>
          <c:dLbls>
            <c:showVal val="1"/>
          </c:dLbls>
          <c:cat>
            <c:strRef>
              <c:f>Лист1!$A$2:$A$11</c:f>
              <c:strCache>
                <c:ptCount val="10"/>
                <c:pt idx="0">
                  <c:v>СОШ №2</c:v>
                </c:pt>
                <c:pt idx="1">
                  <c:v>СОШ №3</c:v>
                </c:pt>
                <c:pt idx="2">
                  <c:v>Гимназия №4</c:v>
                </c:pt>
                <c:pt idx="3">
                  <c:v>СОШ №5</c:v>
                </c:pt>
                <c:pt idx="4">
                  <c:v>СОШ №6</c:v>
                </c:pt>
                <c:pt idx="5">
                  <c:v>СОШ №7</c:v>
                </c:pt>
                <c:pt idx="6">
                  <c:v>Урустамакская СОШ</c:v>
                </c:pt>
                <c:pt idx="7">
                  <c:v>Александровская СОШ</c:v>
                </c:pt>
                <c:pt idx="8">
                  <c:v>Поповская СОШ</c:v>
                </c:pt>
                <c:pt idx="9">
                  <c:v>Исергаповская СОШ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3.3</c:v>
                </c:pt>
                <c:pt idx="1">
                  <c:v>3.3</c:v>
                </c:pt>
                <c:pt idx="2">
                  <c:v>2.9</c:v>
                </c:pt>
                <c:pt idx="3">
                  <c:v>2.8</c:v>
                </c:pt>
                <c:pt idx="4">
                  <c:v>3.1</c:v>
                </c:pt>
                <c:pt idx="5">
                  <c:v>2.8</c:v>
                </c:pt>
                <c:pt idx="6">
                  <c:v>3</c:v>
                </c:pt>
                <c:pt idx="7">
                  <c:v>4.7</c:v>
                </c:pt>
                <c:pt idx="8">
                  <c:v>4.3</c:v>
                </c:pt>
                <c:pt idx="9">
                  <c:v>3.3</c:v>
                </c:pt>
              </c:numCache>
            </c:numRef>
          </c:val>
        </c:ser>
        <c:axId val="83511936"/>
        <c:axId val="83517824"/>
      </c:barChart>
      <c:catAx>
        <c:axId val="83511936"/>
        <c:scaling>
          <c:orientation val="minMax"/>
        </c:scaling>
        <c:axPos val="b"/>
        <c:tickLblPos val="nextTo"/>
        <c:crossAx val="83517824"/>
        <c:crosses val="autoZero"/>
        <c:auto val="1"/>
        <c:lblAlgn val="ctr"/>
        <c:lblOffset val="100"/>
      </c:catAx>
      <c:valAx>
        <c:axId val="83517824"/>
        <c:scaling>
          <c:orientation val="minMax"/>
        </c:scaling>
        <c:axPos val="l"/>
        <c:majorGridlines/>
        <c:numFmt formatCode="General" sourceLinked="1"/>
        <c:tickLblPos val="nextTo"/>
        <c:crossAx val="8351193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F0"/>
            </a:solidFill>
          </c:spPr>
          <c:dLbls>
            <c:showVal val="1"/>
          </c:dLbls>
          <c:cat>
            <c:strRef>
              <c:f>Лист1!$A$2:$A$11</c:f>
              <c:strCache>
                <c:ptCount val="10"/>
                <c:pt idx="0">
                  <c:v>СОШ №2</c:v>
                </c:pt>
                <c:pt idx="1">
                  <c:v>СОШ №3</c:v>
                </c:pt>
                <c:pt idx="2">
                  <c:v>Гимназия №4</c:v>
                </c:pt>
                <c:pt idx="3">
                  <c:v>СОШ №5</c:v>
                </c:pt>
                <c:pt idx="4">
                  <c:v>СОШ №6</c:v>
                </c:pt>
                <c:pt idx="5">
                  <c:v>СОШ №7</c:v>
                </c:pt>
                <c:pt idx="6">
                  <c:v>Урустамакская СОШ</c:v>
                </c:pt>
                <c:pt idx="7">
                  <c:v>Александровская СОШ</c:v>
                </c:pt>
                <c:pt idx="8">
                  <c:v>Поповская СОШ</c:v>
                </c:pt>
                <c:pt idx="9">
                  <c:v>Исергаповская СОШ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48.1</c:v>
                </c:pt>
                <c:pt idx="1">
                  <c:v>55.8</c:v>
                </c:pt>
                <c:pt idx="2">
                  <c:v>57.8</c:v>
                </c:pt>
                <c:pt idx="3">
                  <c:v>49.5</c:v>
                </c:pt>
                <c:pt idx="4">
                  <c:v>51.2</c:v>
                </c:pt>
                <c:pt idx="5">
                  <c:v>48.7</c:v>
                </c:pt>
                <c:pt idx="6">
                  <c:v>56</c:v>
                </c:pt>
                <c:pt idx="7">
                  <c:v>50.3</c:v>
                </c:pt>
                <c:pt idx="8">
                  <c:v>56.8</c:v>
                </c:pt>
                <c:pt idx="9">
                  <c:v>80.3</c:v>
                </c:pt>
              </c:numCache>
            </c:numRef>
          </c:val>
        </c:ser>
        <c:axId val="84017152"/>
        <c:axId val="84018688"/>
      </c:barChart>
      <c:catAx>
        <c:axId val="84017152"/>
        <c:scaling>
          <c:orientation val="minMax"/>
        </c:scaling>
        <c:axPos val="b"/>
        <c:tickLblPos val="nextTo"/>
        <c:crossAx val="84018688"/>
        <c:crosses val="autoZero"/>
        <c:auto val="1"/>
        <c:lblAlgn val="ctr"/>
        <c:lblOffset val="100"/>
      </c:catAx>
      <c:valAx>
        <c:axId val="84018688"/>
        <c:scaling>
          <c:orientation val="minMax"/>
        </c:scaling>
        <c:axPos val="l"/>
        <c:majorGridlines/>
        <c:numFmt formatCode="General" sourceLinked="1"/>
        <c:tickLblPos val="nextTo"/>
        <c:crossAx val="8401715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0.064</cdr:x>
      <cdr:y>0.21788</cdr:y>
    </cdr:from>
    <cdr:to>
      <cdr:x>0.984</cdr:x>
      <cdr:y>0.22681</cdr:y>
    </cdr:to>
    <cdr:sp macro="" textlink="">
      <cdr:nvSpPr>
        <cdr:cNvPr id="5" name="Прямая соединительная линия 4"/>
        <cdr:cNvSpPr/>
      </cdr:nvSpPr>
      <cdr:spPr>
        <a:xfrm xmlns:a="http://schemas.openxmlformats.org/drawingml/2006/main">
          <a:off x="571472" y="1114420"/>
          <a:ext cx="8215370" cy="45719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0.04839</cdr:x>
      <cdr:y>0.20977</cdr:y>
    </cdr:from>
    <cdr:to>
      <cdr:x>0.99194</cdr:x>
      <cdr:y>0.21009</cdr:y>
    </cdr:to>
    <cdr:sp macro="" textlink="">
      <cdr:nvSpPr>
        <cdr:cNvPr id="9" name="Прямая соединительная линия 8"/>
        <cdr:cNvSpPr/>
      </cdr:nvSpPr>
      <cdr:spPr>
        <a:xfrm xmlns:a="http://schemas.openxmlformats.org/drawingml/2006/main">
          <a:off x="428628" y="1042982"/>
          <a:ext cx="8358246" cy="1588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0.0625</cdr:x>
      <cdr:y>0.19263</cdr:y>
    </cdr:from>
    <cdr:to>
      <cdr:x>0.98438</cdr:x>
      <cdr:y>0.19295</cdr:y>
    </cdr:to>
    <cdr:sp macro="" textlink="">
      <cdr:nvSpPr>
        <cdr:cNvPr id="3" name="Прямая соединительная линия 2"/>
        <cdr:cNvSpPr/>
      </cdr:nvSpPr>
      <cdr:spPr>
        <a:xfrm xmlns:a="http://schemas.openxmlformats.org/drawingml/2006/main">
          <a:off x="571472" y="971544"/>
          <a:ext cx="8429684" cy="1588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0.07143</cdr:x>
      <cdr:y>0.23513</cdr:y>
    </cdr:from>
    <cdr:to>
      <cdr:x>0.98413</cdr:x>
      <cdr:y>0.23544</cdr:y>
    </cdr:to>
    <cdr:sp macro="" textlink="">
      <cdr:nvSpPr>
        <cdr:cNvPr id="5" name="Прямая соединительная линия 4"/>
        <cdr:cNvSpPr/>
      </cdr:nvSpPr>
      <cdr:spPr>
        <a:xfrm xmlns:a="http://schemas.openxmlformats.org/drawingml/2006/main">
          <a:off x="642910" y="1185858"/>
          <a:ext cx="8215370" cy="1588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0.06349</cdr:x>
      <cdr:y>0.25352</cdr:y>
    </cdr:from>
    <cdr:to>
      <cdr:x>0.99206</cdr:x>
      <cdr:y>0.25383</cdr:y>
    </cdr:to>
    <cdr:sp macro="" textlink="">
      <cdr:nvSpPr>
        <cdr:cNvPr id="5" name="Прямая соединительная линия 4"/>
        <cdr:cNvSpPr/>
      </cdr:nvSpPr>
      <cdr:spPr>
        <a:xfrm xmlns:a="http://schemas.openxmlformats.org/drawingml/2006/main">
          <a:off x="571472" y="1285884"/>
          <a:ext cx="8358246" cy="1588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69146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75534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24261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27595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03319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97731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22826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56421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59512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66945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27756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3EF28-EBC8-4B42-8A72-F795D6AA79A7}" type="datetimeFigureOut">
              <a:rPr lang="ru-RU" smtClean="0"/>
              <a:pPr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975BA-1360-45FC-847E-F727BDC510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535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Анализ пробного тестирования учащихся 10-11 классов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27-28.10.2020г.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270051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Математика, 11 класс (</a:t>
            </a:r>
            <a:r>
              <a:rPr lang="ru-RU" dirty="0" err="1" smtClean="0"/>
              <a:t>проф.ур</a:t>
            </a:r>
            <a:r>
              <a:rPr lang="ru-RU" dirty="0" smtClean="0"/>
              <a:t>.)</a:t>
            </a:r>
            <a:br>
              <a:rPr lang="ru-RU" dirty="0" smtClean="0"/>
            </a:br>
            <a:r>
              <a:rPr lang="ru-RU" dirty="0" smtClean="0"/>
              <a:t>средний балл – 52,9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8929718" cy="5114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Математика, 11 класс (</a:t>
            </a:r>
            <a:r>
              <a:rPr lang="ru-RU" dirty="0" err="1" smtClean="0"/>
              <a:t>баз.ур</a:t>
            </a:r>
            <a:r>
              <a:rPr lang="ru-RU" dirty="0" smtClean="0"/>
              <a:t>.)</a:t>
            </a:r>
            <a:br>
              <a:rPr lang="ru-RU" dirty="0" smtClean="0"/>
            </a:br>
            <a:r>
              <a:rPr lang="ru-RU" dirty="0" smtClean="0"/>
              <a:t>средняя оценка – 4,2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600200"/>
          <a:ext cx="8858312" cy="4972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Русский язык, 11 класс </a:t>
            </a:r>
            <a:br>
              <a:rPr lang="ru-RU" dirty="0" smtClean="0"/>
            </a:br>
            <a:r>
              <a:rPr lang="ru-RU" dirty="0" smtClean="0"/>
              <a:t>средний балл – 64,1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144000" cy="5043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Математика, 10 класс </a:t>
            </a:r>
            <a:br>
              <a:rPr lang="ru-RU" dirty="0" smtClean="0"/>
            </a:br>
            <a:r>
              <a:rPr lang="ru-RU" dirty="0" smtClean="0"/>
              <a:t> средняя оценка – 3,2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001156" cy="5043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Русский язык, 10 класс </a:t>
            </a:r>
            <a:br>
              <a:rPr lang="ru-RU" dirty="0" smtClean="0"/>
            </a:br>
            <a:r>
              <a:rPr lang="ru-RU" dirty="0" smtClean="0"/>
              <a:t>средний балл – 52,1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00174"/>
          <a:ext cx="9001156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Медалисты - 2021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" y="642921"/>
          <a:ext cx="9143998" cy="6154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08"/>
                <a:gridCol w="1156450"/>
                <a:gridCol w="3272706"/>
                <a:gridCol w="2010854"/>
                <a:gridCol w="2061080"/>
              </a:tblGrid>
              <a:tr h="49399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№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ФИО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математика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Русский язык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2918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СОШ №3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Газизуллина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Сабина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Ирековна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65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</a:tr>
              <a:tr h="21431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СОШ №3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Каримов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Радмир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Русланович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база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/>
                </a:tc>
              </a:tr>
              <a:tr h="27718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СОШ №5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Идиятуллин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Булат Русланович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68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</a:tr>
              <a:tr h="21431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СОШ№6 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Салахова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Аделя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Рашитовна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</a:tr>
              <a:tr h="27718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СОШ№7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Абдуллина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ЛяйсанаМасгутовна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89</a:t>
                      </a:r>
                    </a:p>
                  </a:txBody>
                  <a:tcPr marL="9525" marR="9525" marT="9525" marB="0"/>
                </a:tc>
              </a:tr>
              <a:tr h="28575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СОШ№7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Зиярова Карина Ильясовна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73</a:t>
                      </a:r>
                    </a:p>
                  </a:txBody>
                  <a:tcPr marL="9525" marR="9525" marT="9525" marB="0"/>
                </a:tc>
              </a:tr>
              <a:tr h="27718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СОШ№7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ФаритоваЗиляАйратовна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68</a:t>
                      </a:r>
                    </a:p>
                  </a:txBody>
                  <a:tcPr marL="9525" marR="9525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73</a:t>
                      </a:r>
                    </a:p>
                  </a:txBody>
                  <a:tcPr marL="9525" marR="9525" marT="9525" marB="0"/>
                </a:tc>
              </a:tr>
              <a:tr h="3400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СОШ№7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МифтаховАйнурРафисович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/>
                </a:tc>
              </a:tr>
              <a:tr h="3114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Александровская СОШ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Ахмадиева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Вилена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Фануровна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9525" marR="9525" marT="9525" marB="0"/>
                </a:tc>
              </a:tr>
              <a:tr h="3038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Александровская СОШ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Ахмадиева Виола Фануровна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85</a:t>
                      </a:r>
                    </a:p>
                  </a:txBody>
                  <a:tcPr marL="9525" marR="9525" marT="9525" marB="0"/>
                </a:tc>
              </a:tr>
              <a:tr h="36766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СОШ №2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Ахмадеева</a:t>
                      </a:r>
                      <a:r>
                        <a:rPr lang="ru-RU" sz="14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Ленара</a:t>
                      </a:r>
                      <a:r>
                        <a:rPr lang="ru-RU" sz="14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Нафисовна</a:t>
                      </a:r>
                      <a:endParaRPr lang="ru-RU" sz="1400" b="1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62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78</a:t>
                      </a:r>
                    </a:p>
                  </a:txBody>
                  <a:tcPr marL="9525" marR="9525" marT="9525" marB="0"/>
                </a:tc>
              </a:tr>
              <a:tr h="74168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СОШ №2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Галимов  Расил  Айратович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/>
                </a:tc>
              </a:tr>
              <a:tr h="74168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СОШ №2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Тухбатуллина Эвелина  Фанилевна                                                             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62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76</a:t>
                      </a:r>
                    </a:p>
                  </a:txBody>
                  <a:tcPr marL="9525" marR="9525" marT="9525" marB="0"/>
                </a:tc>
              </a:tr>
              <a:tr h="74168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СОШ №2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Ханова</a:t>
                      </a:r>
                      <a:r>
                        <a:rPr lang="ru-RU" sz="14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Диляра</a:t>
                      </a:r>
                      <a:r>
                        <a:rPr lang="ru-RU" sz="14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Айдаровна</a:t>
                      </a:r>
                      <a:r>
                        <a:rPr lang="ru-RU" sz="14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1</a:t>
            </a:r>
            <a:r>
              <a:rPr lang="ru-RU" dirty="0" smtClean="0"/>
              <a:t>. Проанализировать работы учащихся и выявить «западающие темы» каждого ученика, довести до учащихся результаты, наметить план мероприятий по подготовке к ЕГЭ с каждым </a:t>
            </a:r>
            <a:r>
              <a:rPr lang="ru-RU" dirty="0" smtClean="0"/>
              <a:t>учеником.</a:t>
            </a:r>
          </a:p>
          <a:p>
            <a:r>
              <a:rPr lang="ru-RU" dirty="0" smtClean="0"/>
              <a:t>2</a:t>
            </a:r>
            <a:r>
              <a:rPr lang="ru-RU" dirty="0" smtClean="0"/>
              <a:t>. Проводить работу по ликвидации пробелов, вести диагностику усвоения тем </a:t>
            </a:r>
            <a:r>
              <a:rPr lang="ru-RU" dirty="0" smtClean="0"/>
              <a:t>учащимися.</a:t>
            </a:r>
          </a:p>
          <a:p>
            <a:r>
              <a:rPr lang="ru-RU" dirty="0" smtClean="0"/>
              <a:t>3</a:t>
            </a:r>
            <a:r>
              <a:rPr lang="ru-RU" dirty="0" smtClean="0"/>
              <a:t>. Организовать консультации, как для учащихся «группы риска», так и для учащихся, претендующих на более высокие </a:t>
            </a:r>
            <a:r>
              <a:rPr lang="ru-RU" dirty="0" smtClean="0"/>
              <a:t>баллы.</a:t>
            </a:r>
          </a:p>
          <a:p>
            <a:r>
              <a:rPr lang="ru-RU" dirty="0" smtClean="0"/>
              <a:t>4</a:t>
            </a:r>
            <a:r>
              <a:rPr lang="ru-RU" dirty="0" smtClean="0"/>
              <a:t>. Обратить внимание на системную работу с учащимися, претендующими на </a:t>
            </a:r>
            <a:r>
              <a:rPr lang="ru-RU" dirty="0" smtClean="0"/>
              <a:t>медаль.</a:t>
            </a:r>
          </a:p>
          <a:p>
            <a:r>
              <a:rPr lang="ru-RU" dirty="0" smtClean="0"/>
              <a:t>5</a:t>
            </a:r>
            <a:r>
              <a:rPr lang="ru-RU" dirty="0" smtClean="0"/>
              <a:t>. Организовать работу по подготовке к ГИА в период осенних каникул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6. Сравнить баллы за диагностическую работу и текущие оценки. Проанализировать причины явного завышения оценок (если такой факт имеет место</a:t>
            </a:r>
            <a:r>
              <a:rPr lang="ru-RU" dirty="0" smtClean="0"/>
              <a:t>).</a:t>
            </a:r>
          </a:p>
          <a:p>
            <a:r>
              <a:rPr lang="ru-RU" dirty="0" smtClean="0"/>
              <a:t> </a:t>
            </a:r>
            <a:r>
              <a:rPr lang="ru-RU" dirty="0" smtClean="0"/>
              <a:t>7. Уточнить список учащихся «группы риска» с учётом итогов диагностической работы и направить обновлённый список в отдел образования в срок до </a:t>
            </a:r>
            <a:r>
              <a:rPr lang="ru-RU" dirty="0" smtClean="0"/>
              <a:t>01.11.2020 (</a:t>
            </a:r>
            <a:r>
              <a:rPr lang="ru-RU" dirty="0" err="1" smtClean="0"/>
              <a:t>Сираевой</a:t>
            </a:r>
            <a:r>
              <a:rPr lang="ru-RU" dirty="0" smtClean="0"/>
              <a:t> Г.Р.)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866e152e3691ed9873eda12d7842dc582a252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309</Words>
  <Application>Microsoft Office PowerPoint</Application>
  <PresentationFormat>Экран (4:3)</PresentationFormat>
  <Paragraphs>89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Анализ пробного тестирования учащихся 10-11 классов   27-28.10.2020г.</vt:lpstr>
      <vt:lpstr>Математика, 11 класс (проф.ур.) средний балл – 52,9</vt:lpstr>
      <vt:lpstr>Математика, 11 класс (баз.ур.) средняя оценка – 4,2</vt:lpstr>
      <vt:lpstr>Русский язык, 11 класс  средний балл – 64,1</vt:lpstr>
      <vt:lpstr>Математика, 10 класс   средняя оценка – 3,2</vt:lpstr>
      <vt:lpstr>Русский язык, 10 класс  средний балл – 52,1</vt:lpstr>
      <vt:lpstr>Медалисты - 2021</vt:lpstr>
      <vt:lpstr>Рекомендации:</vt:lpstr>
    </vt:vector>
  </TitlesOfParts>
  <Company>presentation-creation.ru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Салатовая абстракция</dc:title>
  <dc:creator>obstinate</dc:creator>
  <dc:description>Шаблон презентации с сайта http://presentation-creation.ru/</dc:description>
  <cp:lastModifiedBy>User</cp:lastModifiedBy>
  <cp:revision>32</cp:revision>
  <dcterms:created xsi:type="dcterms:W3CDTF">2018-02-25T09:14:29Z</dcterms:created>
  <dcterms:modified xsi:type="dcterms:W3CDTF">2021-07-16T06:31:14Z</dcterms:modified>
</cp:coreProperties>
</file>