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59" r:id="rId5"/>
    <p:sldId id="266" r:id="rId6"/>
    <p:sldId id="260" r:id="rId7"/>
    <p:sldId id="267" r:id="rId8"/>
    <p:sldId id="264" r:id="rId9"/>
    <p:sldId id="268" r:id="rId10"/>
  </p:sldIdLst>
  <p:sldSz cx="9144000" cy="6858000" type="screen4x3"/>
  <p:notesSz cx="7100888" cy="10233025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октябрь</c:v>
                </c:pt>
              </c:strCache>
            </c:strRef>
          </c:tx>
          <c:spPr>
            <a:solidFill>
              <a:srgbClr val="002060"/>
            </a:solidFill>
          </c:spPr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СОШ№2</c:v>
                </c:pt>
                <c:pt idx="1">
                  <c:v>СОШ№3</c:v>
                </c:pt>
                <c:pt idx="2">
                  <c:v>СОШ№5</c:v>
                </c:pt>
                <c:pt idx="3">
                  <c:v>СОШ№6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62.1</c:v>
                </c:pt>
                <c:pt idx="1">
                  <c:v>51</c:v>
                </c:pt>
                <c:pt idx="2">
                  <c:v>47</c:v>
                </c:pt>
                <c:pt idx="3">
                  <c:v>41.4</c:v>
                </c:pt>
                <c:pt idx="4">
                  <c:v>59.5</c:v>
                </c:pt>
                <c:pt idx="5">
                  <c:v>68</c:v>
                </c:pt>
                <c:pt idx="6">
                  <c:v>37</c:v>
                </c:pt>
                <c:pt idx="7">
                  <c:v>62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ноябрь</c:v>
                </c:pt>
              </c:strCache>
            </c:strRef>
          </c:tx>
          <c:dLbls>
            <c:dLbl>
              <c:idx val="0"/>
              <c:layout>
                <c:manualLayout>
                  <c:x val="2.2755477832558654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1.9911043103488821E-2"/>
                  <c:y val="-7.4487560772856379E-3"/>
                </c:manualLayout>
              </c:layout>
              <c:showVal val="1"/>
            </c:dLbl>
            <c:dLbl>
              <c:idx val="2"/>
              <c:layout>
                <c:manualLayout>
                  <c:x val="9.9555215517444229E-3"/>
                  <c:y val="-2.234626823185688E-2"/>
                </c:manualLayout>
              </c:layout>
              <c:showVal val="1"/>
            </c:dLbl>
            <c:dLbl>
              <c:idx val="3"/>
              <c:layout>
                <c:manualLayout>
                  <c:x val="5.6888694581396677E-3"/>
                  <c:y val="2.4829186924285001E-3"/>
                </c:manualLayout>
              </c:layout>
              <c:showVal val="1"/>
            </c:dLbl>
            <c:dLbl>
              <c:idx val="4"/>
              <c:layout>
                <c:manualLayout>
                  <c:x val="1.9911043103488821E-2"/>
                  <c:y val="0"/>
                </c:manualLayout>
              </c:layout>
              <c:showVal val="1"/>
            </c:dLbl>
            <c:dLbl>
              <c:idx val="6"/>
              <c:layout>
                <c:manualLayout>
                  <c:x val="1.4222173645349168E-2"/>
                  <c:y val="0"/>
                </c:manualLayout>
              </c:layout>
              <c:showVal val="1"/>
            </c:dLbl>
            <c:showVal val="1"/>
          </c:dLbls>
          <c:cat>
            <c:strRef>
              <c:f>Лист1!$A$2:$A$9</c:f>
              <c:strCache>
                <c:ptCount val="8"/>
                <c:pt idx="0">
                  <c:v>СОШ№2</c:v>
                </c:pt>
                <c:pt idx="1">
                  <c:v>СОШ№3</c:v>
                </c:pt>
                <c:pt idx="2">
                  <c:v>СОШ№5</c:v>
                </c:pt>
                <c:pt idx="3">
                  <c:v>СОШ№6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39.700000000000003</c:v>
                </c:pt>
                <c:pt idx="1">
                  <c:v>36.4</c:v>
                </c:pt>
                <c:pt idx="2">
                  <c:v>48.5</c:v>
                </c:pt>
                <c:pt idx="3">
                  <c:v>23.8</c:v>
                </c:pt>
                <c:pt idx="4">
                  <c:v>33.700000000000003</c:v>
                </c:pt>
                <c:pt idx="5">
                  <c:v>50</c:v>
                </c:pt>
                <c:pt idx="6">
                  <c:v>31.7</c:v>
                </c:pt>
                <c:pt idx="7">
                  <c:v>23</c:v>
                </c:pt>
              </c:numCache>
            </c:numRef>
          </c:val>
        </c:ser>
        <c:axId val="80056320"/>
        <c:axId val="80057856"/>
      </c:barChart>
      <c:catAx>
        <c:axId val="80056320"/>
        <c:scaling>
          <c:orientation val="minMax"/>
        </c:scaling>
        <c:axPos val="b"/>
        <c:tickLblPos val="nextTo"/>
        <c:crossAx val="80057856"/>
        <c:crosses val="autoZero"/>
        <c:auto val="1"/>
        <c:lblAlgn val="ctr"/>
        <c:lblOffset val="100"/>
      </c:catAx>
      <c:valAx>
        <c:axId val="80057856"/>
        <c:scaling>
          <c:orientation val="minMax"/>
        </c:scaling>
        <c:axPos val="l"/>
        <c:majorGridlines/>
        <c:numFmt formatCode="General" sourceLinked="1"/>
        <c:tickLblPos val="nextTo"/>
        <c:crossAx val="8005632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2060"/>
            </a:solidFill>
          </c:spPr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СОШ№2</c:v>
                </c:pt>
                <c:pt idx="1">
                  <c:v>СОШ№3</c:v>
                </c:pt>
                <c:pt idx="2">
                  <c:v>СОШ№5</c:v>
                </c:pt>
                <c:pt idx="3">
                  <c:v>СОШ№6</c:v>
                </c:pt>
                <c:pt idx="4">
                  <c:v>СОШ №7</c:v>
                </c:pt>
                <c:pt idx="5">
                  <c:v>Александровская СОШ</c:v>
                </c:pt>
                <c:pt idx="6">
                  <c:v>Поповская СОШ</c:v>
                </c:pt>
                <c:pt idx="7">
                  <c:v>Урустамакская сош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</c:v>
                </c:pt>
                <c:pt idx="1">
                  <c:v>4.4000000000000004</c:v>
                </c:pt>
                <c:pt idx="2">
                  <c:v>3.5</c:v>
                </c:pt>
                <c:pt idx="3">
                  <c:v>3.9</c:v>
                </c:pt>
                <c:pt idx="4">
                  <c:v>4.3</c:v>
                </c:pt>
                <c:pt idx="5">
                  <c:v>5</c:v>
                </c:pt>
                <c:pt idx="6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СОШ№2</c:v>
                </c:pt>
                <c:pt idx="1">
                  <c:v>СОШ№3</c:v>
                </c:pt>
                <c:pt idx="2">
                  <c:v>СОШ№5</c:v>
                </c:pt>
                <c:pt idx="3">
                  <c:v>СОШ№6</c:v>
                </c:pt>
                <c:pt idx="4">
                  <c:v>СОШ №7</c:v>
                </c:pt>
                <c:pt idx="5">
                  <c:v>Александровская СОШ</c:v>
                </c:pt>
                <c:pt idx="6">
                  <c:v>Поповская СОШ</c:v>
                </c:pt>
                <c:pt idx="7">
                  <c:v>Урустамакская сош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1">
                  <c:v>3.7</c:v>
                </c:pt>
                <c:pt idx="2">
                  <c:v>2.8</c:v>
                </c:pt>
                <c:pt idx="3">
                  <c:v>2.8</c:v>
                </c:pt>
                <c:pt idx="4">
                  <c:v>3.4</c:v>
                </c:pt>
                <c:pt idx="5">
                  <c:v>4.7</c:v>
                </c:pt>
                <c:pt idx="6">
                  <c:v>3.7</c:v>
                </c:pt>
                <c:pt idx="7">
                  <c:v>3.7</c:v>
                </c:pt>
              </c:numCache>
            </c:numRef>
          </c:val>
        </c:ser>
        <c:axId val="83839616"/>
        <c:axId val="83849600"/>
      </c:barChart>
      <c:catAx>
        <c:axId val="83839616"/>
        <c:scaling>
          <c:orientation val="minMax"/>
        </c:scaling>
        <c:axPos val="b"/>
        <c:tickLblPos val="nextTo"/>
        <c:crossAx val="83849600"/>
        <c:crosses val="autoZero"/>
        <c:auto val="1"/>
        <c:lblAlgn val="ctr"/>
        <c:lblOffset val="100"/>
      </c:catAx>
      <c:valAx>
        <c:axId val="83849600"/>
        <c:scaling>
          <c:orientation val="minMax"/>
        </c:scaling>
        <c:axPos val="l"/>
        <c:majorGridlines/>
        <c:numFmt formatCode="General" sourceLinked="1"/>
        <c:tickLblPos val="nextTo"/>
        <c:crossAx val="838396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2060"/>
            </a:solidFill>
          </c:spPr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СОШ №2</c:v>
                </c:pt>
                <c:pt idx="1">
                  <c:v>СОШ №3</c:v>
                </c:pt>
                <c:pt idx="2">
                  <c:v>СОШ №5</c:v>
                </c:pt>
                <c:pt idx="3">
                  <c:v>СОШ 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65.3</c:v>
                </c:pt>
                <c:pt idx="1">
                  <c:v>62.8</c:v>
                </c:pt>
                <c:pt idx="2">
                  <c:v>54.9</c:v>
                </c:pt>
                <c:pt idx="3">
                  <c:v>61.5</c:v>
                </c:pt>
                <c:pt idx="4">
                  <c:v>68.3</c:v>
                </c:pt>
                <c:pt idx="5">
                  <c:v>78.3</c:v>
                </c:pt>
                <c:pt idx="6">
                  <c:v>62.8</c:v>
                </c:pt>
                <c:pt idx="7">
                  <c:v>70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dLbls>
            <c:dLbl>
              <c:idx val="4"/>
              <c:layout>
                <c:manualLayout>
                  <c:x val="5.5555555555555558E-3"/>
                  <c:y val="-1.762661321183066E-2"/>
                </c:manualLayout>
              </c:layout>
              <c:showVal val="1"/>
            </c:dLbl>
            <c:dLbl>
              <c:idx val="5"/>
              <c:layout>
                <c:manualLayout>
                  <c:x val="1.5277777777777781E-2"/>
                  <c:y val="-1.0060255655287693E-2"/>
                </c:manualLayout>
              </c:layout>
              <c:showVal val="1"/>
            </c:dLbl>
            <c:dLbl>
              <c:idx val="6"/>
              <c:layout>
                <c:manualLayout>
                  <c:x val="1.8055555555555561E-2"/>
                  <c:y val="-3.2735138821971224E-2"/>
                </c:manualLayout>
              </c:layout>
              <c:showVal val="1"/>
            </c:dLbl>
            <c:showVal val="1"/>
          </c:dLbls>
          <c:cat>
            <c:strRef>
              <c:f>Лист1!$A$2:$A$9</c:f>
              <c:strCache>
                <c:ptCount val="8"/>
                <c:pt idx="0">
                  <c:v>СОШ №2</c:v>
                </c:pt>
                <c:pt idx="1">
                  <c:v>СОШ №3</c:v>
                </c:pt>
                <c:pt idx="2">
                  <c:v>СОШ №5</c:v>
                </c:pt>
                <c:pt idx="3">
                  <c:v>СОШ 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68.900000000000006</c:v>
                </c:pt>
                <c:pt idx="1">
                  <c:v>72.2</c:v>
                </c:pt>
                <c:pt idx="2">
                  <c:v>67.599999999999994</c:v>
                </c:pt>
                <c:pt idx="3">
                  <c:v>67.900000000000006</c:v>
                </c:pt>
                <c:pt idx="4">
                  <c:v>70.8</c:v>
                </c:pt>
                <c:pt idx="5">
                  <c:v>83.3</c:v>
                </c:pt>
                <c:pt idx="6">
                  <c:v>61.4</c:v>
                </c:pt>
                <c:pt idx="7">
                  <c:v>73.8</c:v>
                </c:pt>
              </c:numCache>
            </c:numRef>
          </c:val>
        </c:ser>
        <c:axId val="90015232"/>
        <c:axId val="90016768"/>
      </c:barChart>
      <c:catAx>
        <c:axId val="90015232"/>
        <c:scaling>
          <c:orientation val="minMax"/>
        </c:scaling>
        <c:axPos val="b"/>
        <c:tickLblPos val="nextTo"/>
        <c:crossAx val="90016768"/>
        <c:crosses val="autoZero"/>
        <c:auto val="1"/>
        <c:lblAlgn val="ctr"/>
        <c:lblOffset val="100"/>
      </c:catAx>
      <c:valAx>
        <c:axId val="90016768"/>
        <c:scaling>
          <c:orientation val="minMax"/>
        </c:scaling>
        <c:axPos val="l"/>
        <c:majorGridlines/>
        <c:numFmt formatCode="General" sourceLinked="1"/>
        <c:tickLblPos val="nextTo"/>
        <c:crossAx val="9001523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9146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7553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24261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27595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03319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97731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22826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6421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59512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66945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27756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535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пробного тестирования учащихся 11 классов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24-25.11.2020г.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70051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Математика, 11 класс (</a:t>
            </a:r>
            <a:r>
              <a:rPr lang="ru-RU" dirty="0" err="1" smtClean="0"/>
              <a:t>проф.ур</a:t>
            </a:r>
            <a:r>
              <a:rPr lang="ru-RU" dirty="0" smtClean="0"/>
              <a:t>.)</a:t>
            </a:r>
            <a:br>
              <a:rPr lang="ru-RU" dirty="0" smtClean="0"/>
            </a:br>
            <a:r>
              <a:rPr lang="ru-RU" dirty="0" smtClean="0"/>
              <a:t>средний балл – 44,9/52,9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8929718" cy="5114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2" y="357166"/>
          <a:ext cx="8858313" cy="4627346"/>
        </p:xfrm>
        <a:graphic>
          <a:graphicData uri="http://schemas.openxmlformats.org/drawingml/2006/table">
            <a:tbl>
              <a:tblPr/>
              <a:tblGrid>
                <a:gridCol w="214316"/>
                <a:gridCol w="2322841"/>
                <a:gridCol w="599252"/>
                <a:gridCol w="715238"/>
                <a:gridCol w="715238"/>
                <a:gridCol w="715238"/>
                <a:gridCol w="715238"/>
                <a:gridCol w="715238"/>
                <a:gridCol w="715238"/>
                <a:gridCol w="715238"/>
                <a:gridCol w="715238"/>
              </a:tblGrid>
              <a:tr h="107157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учреждения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 выпускников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Ко-во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уч-ов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%участия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Общий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Средний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Неуспевающие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Успеваемость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Высокий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Низкий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МБОУ «СОШ №2”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 №3»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МАОУ СОШ №5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«СОШ№6»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 №7»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33,71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«Александровская СОШ»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489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«П.Урустамакская СОШ»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2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«Поповская СОШ»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969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 району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34,33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Математика, 11 класс (</a:t>
            </a:r>
            <a:r>
              <a:rPr lang="ru-RU" dirty="0" err="1" smtClean="0"/>
              <a:t>баз.ур</a:t>
            </a:r>
            <a:r>
              <a:rPr lang="ru-RU" dirty="0" smtClean="0"/>
              <a:t>.)</a:t>
            </a:r>
            <a:br>
              <a:rPr lang="ru-RU" dirty="0" smtClean="0"/>
            </a:br>
            <a:r>
              <a:rPr lang="ru-RU" dirty="0" smtClean="0"/>
              <a:t>средняя оценка – 2,9/4,2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600200"/>
          <a:ext cx="8858312" cy="4972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" y="214291"/>
          <a:ext cx="8929714" cy="6072228"/>
        </p:xfrm>
        <a:graphic>
          <a:graphicData uri="http://schemas.openxmlformats.org/drawingml/2006/table">
            <a:tbl>
              <a:tblPr/>
              <a:tblGrid>
                <a:gridCol w="369294"/>
                <a:gridCol w="2051629"/>
                <a:gridCol w="723199"/>
                <a:gridCol w="723199"/>
                <a:gridCol w="723199"/>
                <a:gridCol w="723199"/>
                <a:gridCol w="723199"/>
                <a:gridCol w="723199"/>
                <a:gridCol w="723199"/>
                <a:gridCol w="723199"/>
                <a:gridCol w="723199"/>
              </a:tblGrid>
              <a:tr h="1602340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учреждения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выпускни-ков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103" marR="9103" marT="9103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Ко-во уч-ов</a:t>
                      </a:r>
                    </a:p>
                  </a:txBody>
                  <a:tcPr marL="9103" marR="9103" marT="9103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%участия</a:t>
                      </a:r>
                    </a:p>
                  </a:txBody>
                  <a:tcPr marL="9103" marR="9103" marT="9103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“5”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“4”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“3”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“2”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Успеваемость, %</a:t>
                      </a:r>
                    </a:p>
                  </a:txBody>
                  <a:tcPr marL="9103" marR="9103" marT="9103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Средняя оценка</a:t>
                      </a:r>
                    </a:p>
                  </a:txBody>
                  <a:tcPr marL="9103" marR="9103" marT="9103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16"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МБОУ «СОШ №2”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16"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 №3»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35,3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3,7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16"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МАОУ СОШ №5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55,6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2,8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16"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«СОШ№6»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42,5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76,5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2,8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629"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 №7»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25,9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722"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Александровская СОШ»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4,7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722"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П.Урустамакская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СОШ»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735"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«Поповская СОШ»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3,7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16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 району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127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33,1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83,3</a:t>
                      </a:r>
                    </a:p>
                  </a:txBody>
                  <a:tcPr marL="9103" marR="9103" marT="91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2,9</a:t>
                      </a:r>
                    </a:p>
                  </a:txBody>
                  <a:tcPr marL="9103" marR="9103" marT="91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Русский язык, 11 класс </a:t>
            </a:r>
            <a:br>
              <a:rPr lang="ru-RU" dirty="0" smtClean="0"/>
            </a:br>
            <a:r>
              <a:rPr lang="ru-RU" dirty="0" smtClean="0"/>
              <a:t>средний балл – 69,8/64,1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5043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357166"/>
          <a:ext cx="9144000" cy="5310760"/>
        </p:xfrm>
        <a:graphic>
          <a:graphicData uri="http://schemas.openxmlformats.org/drawingml/2006/table">
            <a:tbl>
              <a:tblPr/>
              <a:tblGrid>
                <a:gridCol w="399737"/>
                <a:gridCol w="1848787"/>
                <a:gridCol w="766164"/>
                <a:gridCol w="766164"/>
                <a:gridCol w="766164"/>
                <a:gridCol w="766164"/>
                <a:gridCol w="766164"/>
                <a:gridCol w="766164"/>
                <a:gridCol w="766164"/>
                <a:gridCol w="766164"/>
                <a:gridCol w="766164"/>
              </a:tblGrid>
              <a:tr h="128588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учреждения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 выпускников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Ко-во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уч-ов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%участия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Общий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Средний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Неуспевающие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Успеваемость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Высокий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Низкий балл</a:t>
                      </a:r>
                    </a:p>
                  </a:txBody>
                  <a:tcPr marL="9525" marR="9525" marT="9525" marB="0" vert="vert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МБОУ «СОШ №2”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57,1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68,9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 №3»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88,2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1084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72,2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МАОУ СОШ №5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77,8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67,6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«СОШ№6»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2037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67,9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«СОШ №7»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88,9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70,8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739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«Александровская СОШ»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83,3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«П.Урустамакская СОШ»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61,4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834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МБОУ «Поповская СОШ»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73,8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 району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79,5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7054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69,8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Медалисты - 2021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" y="142851"/>
          <a:ext cx="9144002" cy="6715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543"/>
                <a:gridCol w="691710"/>
                <a:gridCol w="1957510"/>
                <a:gridCol w="1323924"/>
                <a:gridCol w="1143009"/>
                <a:gridCol w="1928827"/>
                <a:gridCol w="1714479"/>
              </a:tblGrid>
              <a:tr h="49338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ФИО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Математика (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окт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Русский язык (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окт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Математика (ноябрь)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Русский язык (ноябрь)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 №3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Газизуллина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Сабина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Ирековна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 №3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Каримов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Радмир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Русланович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база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 №5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Идиятуллин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Булат Русланович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СОШ№6 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Салахова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Аделя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Рашитовна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Абдуллина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ЛяйсанаМасгутовна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Зиярова Карина Ильясовна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ФаритоваЗиляАйратовна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МифтаховАйнурРафисович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6185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Александровская СОШ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Ахмадиева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Вилена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Фануровна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6185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Александровская СОШ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Ахмадиева Виола Фануровна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Ахмадеева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Ленара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Нафисовна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70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78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Галимов  Расил  Айратович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82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Тухбатуллина Эвелина  Фанилевна                                                             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74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80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</a:tr>
              <a:tr h="4153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Ханова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Диляра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Айдаровна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89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1. Проанализировать работы учащихся и выявить «западающие темы» каждого ученика, довести до учащихся результаты, наметить план мероприятий по подготовке к ЕГЭ с каждым учеником.</a:t>
            </a:r>
          </a:p>
          <a:p>
            <a:r>
              <a:rPr lang="ru-RU" dirty="0" smtClean="0"/>
              <a:t>2. Проводить работу по ликвидации пробелов, вести диагностику усвоения тем учащимися.</a:t>
            </a:r>
          </a:p>
          <a:p>
            <a:r>
              <a:rPr lang="ru-RU" dirty="0" smtClean="0"/>
              <a:t>3. Организовать консультации, как для учащихся «группы риска», так и для учащихся, претендующих на более высокие баллы.</a:t>
            </a:r>
          </a:p>
          <a:p>
            <a:r>
              <a:rPr lang="ru-RU" dirty="0" smtClean="0"/>
              <a:t>4. Обратить внимание на системную работу с учащимися, претендующими на медаль.</a:t>
            </a:r>
          </a:p>
          <a:p>
            <a:r>
              <a:rPr lang="ru-RU" dirty="0" smtClean="0"/>
              <a:t>5. Организовать работу по подготовке к ГИА в период осенних каникул.</a:t>
            </a:r>
          </a:p>
          <a:p>
            <a:r>
              <a:rPr lang="ru-RU" dirty="0" smtClean="0"/>
              <a:t> 6. Сравнить баллы за диагностическую работу и текущие оценки. Проанализировать причины явного завышения оценок (если такой факт имеет место).</a:t>
            </a:r>
          </a:p>
          <a:p>
            <a:r>
              <a:rPr lang="ru-RU" dirty="0" smtClean="0"/>
              <a:t> 7. Уточнить список учащихся «группы риска» с учётом итогов диагностической работы и направить обновлённый список в отдел образования в срок до </a:t>
            </a:r>
            <a:r>
              <a:rPr lang="ru-RU" dirty="0" smtClean="0"/>
              <a:t>01.12.2020 </a:t>
            </a:r>
            <a:r>
              <a:rPr lang="ru-RU" dirty="0" smtClean="0"/>
              <a:t>(</a:t>
            </a:r>
            <a:r>
              <a:rPr lang="ru-RU" dirty="0" err="1" smtClean="0"/>
              <a:t>Сираевой</a:t>
            </a:r>
            <a:r>
              <a:rPr lang="ru-RU" dirty="0" smtClean="0"/>
              <a:t> Г.Р</a:t>
            </a:r>
            <a:r>
              <a:rPr lang="ru-RU" dirty="0" smtClean="0"/>
              <a:t>.).</a:t>
            </a:r>
          </a:p>
          <a:p>
            <a:r>
              <a:rPr lang="ru-RU" dirty="0" smtClean="0"/>
              <a:t>8.Проанализировать баллы медалистов, провести индивидуальные беседы с </a:t>
            </a:r>
            <a:r>
              <a:rPr lang="ru-RU" smtClean="0"/>
              <a:t>родителями медалистов.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866e152e3691ed9873eda12d7842dc582a252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831</Words>
  <Application>Microsoft Office PowerPoint</Application>
  <PresentationFormat>Экран (4:3)</PresentationFormat>
  <Paragraphs>457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Анализ пробного тестирования учащихся 11 классов   24-25.11.2020г.</vt:lpstr>
      <vt:lpstr>Математика, 11 класс (проф.ур.) средний балл – 44,9/52,9</vt:lpstr>
      <vt:lpstr>Слайд 3</vt:lpstr>
      <vt:lpstr>Математика, 11 класс (баз.ур.) средняя оценка – 2,9/4,2</vt:lpstr>
      <vt:lpstr>Слайд 5</vt:lpstr>
      <vt:lpstr>Русский язык, 11 класс  средний балл – 69,8/64,1</vt:lpstr>
      <vt:lpstr>Слайд 7</vt:lpstr>
      <vt:lpstr>Медалисты - 2021</vt:lpstr>
      <vt:lpstr>Рекомендации:</vt:lpstr>
    </vt:vector>
  </TitlesOfParts>
  <Company>presentation-creation.ru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Салатовая абстракция</dc:title>
  <dc:creator>obstinate</dc:creator>
  <dc:description>Шаблон презентации с сайта http://presentation-creation.ru/</dc:description>
  <cp:lastModifiedBy>User</cp:lastModifiedBy>
  <cp:revision>42</cp:revision>
  <dcterms:created xsi:type="dcterms:W3CDTF">2018-02-25T09:14:29Z</dcterms:created>
  <dcterms:modified xsi:type="dcterms:W3CDTF">2021-07-16T06:35:37Z</dcterms:modified>
</cp:coreProperties>
</file>