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0" r:id="rId5"/>
    <p:sldId id="267" r:id="rId6"/>
    <p:sldId id="269" r:id="rId7"/>
    <p:sldId id="270" r:id="rId8"/>
    <p:sldId id="272" r:id="rId9"/>
    <p:sldId id="271" r:id="rId10"/>
    <p:sldId id="273" r:id="rId11"/>
  </p:sldIdLst>
  <p:sldSz cx="9144000" cy="6858000" type="screen4x3"/>
  <p:notesSz cx="7100888" cy="10233025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октябрь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62.1</c:v>
                </c:pt>
                <c:pt idx="1">
                  <c:v>51</c:v>
                </c:pt>
                <c:pt idx="2">
                  <c:v>47</c:v>
                </c:pt>
                <c:pt idx="3">
                  <c:v>41.4</c:v>
                </c:pt>
                <c:pt idx="4">
                  <c:v>59.5</c:v>
                </c:pt>
                <c:pt idx="5">
                  <c:v>68</c:v>
                </c:pt>
                <c:pt idx="6">
                  <c:v>37</c:v>
                </c:pt>
                <c:pt idx="7">
                  <c:v>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ноябрь</c:v>
                </c:pt>
              </c:strCache>
            </c:strRef>
          </c:tx>
          <c:dLbls>
            <c:dLbl>
              <c:idx val="0"/>
              <c:layout>
                <c:manualLayout>
                  <c:x val="1.1377738916279327E-2"/>
                  <c:y val="-9.9316747697141775E-3"/>
                </c:manualLayout>
              </c:layout>
              <c:showVal val="1"/>
            </c:dLbl>
            <c:dLbl>
              <c:idx val="1"/>
              <c:layout>
                <c:manualLayout>
                  <c:x val="8.5333041872094704E-3"/>
                  <c:y val="-7.4487560772856353E-3"/>
                </c:manualLayout>
              </c:layout>
              <c:showVal val="1"/>
            </c:dLbl>
            <c:dLbl>
              <c:idx val="2"/>
              <c:layout>
                <c:manualLayout>
                  <c:x val="9.9555215517444211E-3"/>
                  <c:y val="-2.234626823185688E-2"/>
                </c:manualLayout>
              </c:layout>
              <c:showVal val="1"/>
            </c:dLbl>
            <c:dLbl>
              <c:idx val="3"/>
              <c:layout>
                <c:manualLayout>
                  <c:x val="5.6888694581396669E-3"/>
                  <c:y val="2.4829186924285001E-3"/>
                </c:manualLayout>
              </c:layout>
              <c:showVal val="1"/>
            </c:dLbl>
            <c:dLbl>
              <c:idx val="4"/>
              <c:layout>
                <c:manualLayout>
                  <c:x val="8.5333041872094947E-3"/>
                  <c:y val="2.4829186924285448E-3"/>
                </c:manualLayout>
              </c:layout>
              <c:showVal val="1"/>
            </c:dLbl>
            <c:dLbl>
              <c:idx val="6"/>
              <c:layout>
                <c:manualLayout>
                  <c:x val="2.8444347290699371E-3"/>
                  <c:y val="1.4897512154571312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39.700000000000003</c:v>
                </c:pt>
                <c:pt idx="1">
                  <c:v>36.4</c:v>
                </c:pt>
                <c:pt idx="2">
                  <c:v>48.5</c:v>
                </c:pt>
                <c:pt idx="3">
                  <c:v>23.8</c:v>
                </c:pt>
                <c:pt idx="4">
                  <c:v>33.700000000000003</c:v>
                </c:pt>
                <c:pt idx="5">
                  <c:v>50</c:v>
                </c:pt>
                <c:pt idx="6">
                  <c:v>31.7</c:v>
                </c:pt>
                <c:pt idx="7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март</c:v>
                </c:pt>
              </c:strCache>
            </c:strRef>
          </c:tx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55.9</c:v>
                </c:pt>
                <c:pt idx="1">
                  <c:v>59</c:v>
                </c:pt>
                <c:pt idx="2">
                  <c:v>36.5</c:v>
                </c:pt>
                <c:pt idx="3">
                  <c:v>49.6</c:v>
                </c:pt>
                <c:pt idx="4">
                  <c:v>54.28</c:v>
                </c:pt>
                <c:pt idx="5">
                  <c:v>68</c:v>
                </c:pt>
                <c:pt idx="6">
                  <c:v>45.3</c:v>
                </c:pt>
                <c:pt idx="7">
                  <c:v>70</c:v>
                </c:pt>
              </c:numCache>
            </c:numRef>
          </c:val>
        </c:ser>
        <c:axId val="41066880"/>
        <c:axId val="41068416"/>
      </c:barChart>
      <c:catAx>
        <c:axId val="41066880"/>
        <c:scaling>
          <c:orientation val="minMax"/>
        </c:scaling>
        <c:axPos val="b"/>
        <c:tickLblPos val="nextTo"/>
        <c:crossAx val="41068416"/>
        <c:crosses val="autoZero"/>
        <c:auto val="1"/>
        <c:lblAlgn val="ctr"/>
        <c:lblOffset val="100"/>
      </c:catAx>
      <c:valAx>
        <c:axId val="41068416"/>
        <c:scaling>
          <c:orientation val="minMax"/>
        </c:scaling>
        <c:axPos val="l"/>
        <c:majorGridlines/>
        <c:numFmt formatCode="General" sourceLinked="1"/>
        <c:tickLblPos val="nextTo"/>
        <c:crossAx val="410668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октябрь</c:v>
                </c:pt>
              </c:strCache>
            </c:strRef>
          </c:tx>
          <c:spPr>
            <a:solidFill>
              <a:srgbClr val="002060"/>
            </a:solidFill>
          </c:spPr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65.3</c:v>
                </c:pt>
                <c:pt idx="1">
                  <c:v>62.8</c:v>
                </c:pt>
                <c:pt idx="2">
                  <c:v>54.9</c:v>
                </c:pt>
                <c:pt idx="3">
                  <c:v>61.5</c:v>
                </c:pt>
                <c:pt idx="4">
                  <c:v>68.3</c:v>
                </c:pt>
                <c:pt idx="5">
                  <c:v>78.3</c:v>
                </c:pt>
                <c:pt idx="6">
                  <c:v>62.8</c:v>
                </c:pt>
                <c:pt idx="7">
                  <c:v>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ноябрь</c:v>
                </c:pt>
              </c:strCache>
            </c:strRef>
          </c:tx>
          <c:dLbls>
            <c:dLbl>
              <c:idx val="4"/>
              <c:layout>
                <c:manualLayout>
                  <c:x val="5.5555555555555558E-3"/>
                  <c:y val="-1.762661321183066E-2"/>
                </c:manualLayout>
              </c:layout>
              <c:showVal val="1"/>
            </c:dLbl>
            <c:dLbl>
              <c:idx val="5"/>
              <c:layout>
                <c:manualLayout>
                  <c:x val="4.1666666666666675E-3"/>
                  <c:y val="-1.2578343256977778E-2"/>
                </c:manualLayout>
              </c:layout>
              <c:showVal val="1"/>
            </c:dLbl>
            <c:dLbl>
              <c:idx val="6"/>
              <c:layout>
                <c:manualLayout>
                  <c:x val="-1.3888888888888894E-3"/>
                  <c:y val="-5.7916014838872175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68.900000000000006</c:v>
                </c:pt>
                <c:pt idx="1">
                  <c:v>72.2</c:v>
                </c:pt>
                <c:pt idx="2">
                  <c:v>67.599999999999994</c:v>
                </c:pt>
                <c:pt idx="3">
                  <c:v>67.900000000000006</c:v>
                </c:pt>
                <c:pt idx="4">
                  <c:v>70.8</c:v>
                </c:pt>
                <c:pt idx="5">
                  <c:v>83.3</c:v>
                </c:pt>
                <c:pt idx="6">
                  <c:v>61.4</c:v>
                </c:pt>
                <c:pt idx="7">
                  <c:v>73.8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март</c:v>
                </c:pt>
              </c:strCache>
            </c:strRef>
          </c:tx>
          <c:dLbls>
            <c:dLbl>
              <c:idx val="0"/>
              <c:layout>
                <c:manualLayout>
                  <c:x val="1.3888888888888892E-2"/>
                  <c:y val="-2.518087601690093E-2"/>
                </c:manualLayout>
              </c:layout>
              <c:showVal val="1"/>
            </c:dLbl>
            <c:dLbl>
              <c:idx val="1"/>
              <c:layout>
                <c:manualLayout>
                  <c:x val="1.3888888888888894E-3"/>
                  <c:y val="-2.0144700813520745E-2"/>
                </c:manualLayout>
              </c:layout>
              <c:showVal val="1"/>
            </c:dLbl>
            <c:dLbl>
              <c:idx val="2"/>
              <c:layout>
                <c:manualLayout>
                  <c:x val="1.1111111111111164E-2"/>
                  <c:y val="5.0361752033801872E-3"/>
                </c:manualLayout>
              </c:layout>
              <c:showVal val="1"/>
            </c:dLbl>
            <c:dLbl>
              <c:idx val="7"/>
              <c:layout>
                <c:manualLayout>
                  <c:x val="1.3888888888888892E-2"/>
                  <c:y val="-2.5180876016900936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69.5</c:v>
                </c:pt>
                <c:pt idx="1">
                  <c:v>74.900000000000006</c:v>
                </c:pt>
                <c:pt idx="2">
                  <c:v>65.3</c:v>
                </c:pt>
                <c:pt idx="3">
                  <c:v>64.8</c:v>
                </c:pt>
                <c:pt idx="4">
                  <c:v>65.2</c:v>
                </c:pt>
                <c:pt idx="5">
                  <c:v>81.3</c:v>
                </c:pt>
                <c:pt idx="6">
                  <c:v>60.75</c:v>
                </c:pt>
                <c:pt idx="7">
                  <c:v>77.7</c:v>
                </c:pt>
              </c:numCache>
            </c:numRef>
          </c:val>
        </c:ser>
        <c:axId val="108805120"/>
        <c:axId val="107966848"/>
      </c:barChart>
      <c:catAx>
        <c:axId val="108805120"/>
        <c:scaling>
          <c:orientation val="minMax"/>
        </c:scaling>
        <c:axPos val="b"/>
        <c:tickLblPos val="nextTo"/>
        <c:crossAx val="107966848"/>
        <c:crosses val="autoZero"/>
        <c:auto val="1"/>
        <c:lblAlgn val="ctr"/>
        <c:lblOffset val="100"/>
      </c:catAx>
      <c:valAx>
        <c:axId val="107966848"/>
        <c:scaling>
          <c:orientation val="minMax"/>
        </c:scaling>
        <c:axPos val="l"/>
        <c:majorGridlines/>
        <c:numFmt formatCode="General" sourceLinked="1"/>
        <c:tickLblPos val="nextTo"/>
        <c:crossAx val="1088051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Лист1!$A$2:$A$11</c:f>
              <c:strCache>
                <c:ptCount val="10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Урустамакская СОШ</c:v>
                </c:pt>
                <c:pt idx="7">
                  <c:v>Александровская СОШ</c:v>
                </c:pt>
                <c:pt idx="8">
                  <c:v>Поповская СОШ</c:v>
                </c:pt>
                <c:pt idx="9">
                  <c:v>Исергаповская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3.3</c:v>
                </c:pt>
                <c:pt idx="1">
                  <c:v>3.3</c:v>
                </c:pt>
                <c:pt idx="2">
                  <c:v>2.9</c:v>
                </c:pt>
                <c:pt idx="3">
                  <c:v>2.8</c:v>
                </c:pt>
                <c:pt idx="4">
                  <c:v>3.1</c:v>
                </c:pt>
                <c:pt idx="5">
                  <c:v>2.8</c:v>
                </c:pt>
                <c:pt idx="6">
                  <c:v>3</c:v>
                </c:pt>
                <c:pt idx="7">
                  <c:v>4.7</c:v>
                </c:pt>
                <c:pt idx="8">
                  <c:v>4.3</c:v>
                </c:pt>
                <c:pt idx="9">
                  <c:v>3.3</c:v>
                </c:pt>
              </c:numCache>
            </c:numRef>
          </c:val>
        </c:ser>
        <c:axId val="121232768"/>
        <c:axId val="123040896"/>
      </c:barChart>
      <c:catAx>
        <c:axId val="121232768"/>
        <c:scaling>
          <c:orientation val="minMax"/>
        </c:scaling>
        <c:axPos val="b"/>
        <c:tickLblPos val="nextTo"/>
        <c:crossAx val="123040896"/>
        <c:crosses val="autoZero"/>
        <c:auto val="1"/>
        <c:lblAlgn val="ctr"/>
        <c:lblOffset val="100"/>
      </c:catAx>
      <c:valAx>
        <c:axId val="123040896"/>
        <c:scaling>
          <c:orientation val="minMax"/>
        </c:scaling>
        <c:axPos val="l"/>
        <c:majorGridlines/>
        <c:numFmt formatCode="General" sourceLinked="1"/>
        <c:tickLblPos val="nextTo"/>
        <c:crossAx val="1212327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Лист1!$A$2:$A$11</c:f>
              <c:strCache>
                <c:ptCount val="10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Урустамакская СОШ</c:v>
                </c:pt>
                <c:pt idx="7">
                  <c:v>Александровская СОШ</c:v>
                </c:pt>
                <c:pt idx="8">
                  <c:v>Поповская СОШ</c:v>
                </c:pt>
                <c:pt idx="9">
                  <c:v>Исергаповская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31</c:v>
                </c:pt>
                <c:pt idx="1">
                  <c:v>35.1</c:v>
                </c:pt>
                <c:pt idx="2">
                  <c:v>35</c:v>
                </c:pt>
                <c:pt idx="3">
                  <c:v>29</c:v>
                </c:pt>
                <c:pt idx="4">
                  <c:v>26</c:v>
                </c:pt>
                <c:pt idx="5">
                  <c:v>21.4</c:v>
                </c:pt>
                <c:pt idx="6">
                  <c:v>25</c:v>
                </c:pt>
                <c:pt idx="7">
                  <c:v>40.200000000000003</c:v>
                </c:pt>
                <c:pt idx="8">
                  <c:v>51.5</c:v>
                </c:pt>
                <c:pt idx="9">
                  <c:v>60.7</c:v>
                </c:pt>
              </c:numCache>
            </c:numRef>
          </c:val>
        </c:ser>
        <c:axId val="123119488"/>
        <c:axId val="123121024"/>
      </c:barChart>
      <c:catAx>
        <c:axId val="123119488"/>
        <c:scaling>
          <c:orientation val="minMax"/>
        </c:scaling>
        <c:axPos val="b"/>
        <c:tickLblPos val="nextTo"/>
        <c:crossAx val="123121024"/>
        <c:crosses val="autoZero"/>
        <c:auto val="1"/>
        <c:lblAlgn val="ctr"/>
        <c:lblOffset val="100"/>
      </c:catAx>
      <c:valAx>
        <c:axId val="123121024"/>
        <c:scaling>
          <c:orientation val="minMax"/>
        </c:scaling>
        <c:axPos val="l"/>
        <c:majorGridlines/>
        <c:numFmt formatCode="General" sourceLinked="1"/>
        <c:tickLblPos val="nextTo"/>
        <c:crossAx val="1231194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октябрь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1"/>
              <c:layout>
                <c:manualLayout>
                  <c:x val="-1.1287439080047056E-2"/>
                  <c:y val="2.003115870395249E-2"/>
                </c:manualLayout>
              </c:layout>
              <c:showVal val="1"/>
            </c:dLbl>
            <c:showVal val="1"/>
          </c:dLbls>
          <c:cat>
            <c:strRef>
              <c:f>Лист1!$A$2:$A$11</c:f>
              <c:strCache>
                <c:ptCount val="10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Урустамакская СОШ</c:v>
                </c:pt>
                <c:pt idx="7">
                  <c:v>Александровская СОШ</c:v>
                </c:pt>
                <c:pt idx="8">
                  <c:v>Поповская СОШ</c:v>
                </c:pt>
                <c:pt idx="9">
                  <c:v>Исергаповская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48.1</c:v>
                </c:pt>
                <c:pt idx="1">
                  <c:v>55.8</c:v>
                </c:pt>
                <c:pt idx="2">
                  <c:v>57.8</c:v>
                </c:pt>
                <c:pt idx="3">
                  <c:v>49.5</c:v>
                </c:pt>
                <c:pt idx="4">
                  <c:v>51.2</c:v>
                </c:pt>
                <c:pt idx="5">
                  <c:v>48.7</c:v>
                </c:pt>
                <c:pt idx="6">
                  <c:v>56</c:v>
                </c:pt>
                <c:pt idx="7">
                  <c:v>50.3</c:v>
                </c:pt>
                <c:pt idx="8">
                  <c:v>56.8</c:v>
                </c:pt>
                <c:pt idx="9">
                  <c:v>80.3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март</c:v>
                </c:pt>
              </c:strCache>
            </c:strRef>
          </c:tx>
          <c:dLbls>
            <c:dLbl>
              <c:idx val="1"/>
              <c:layout>
                <c:manualLayout>
                  <c:x val="8.4655793100352934E-3"/>
                  <c:y val="-1.2519474189970327E-2"/>
                </c:manualLayout>
              </c:layout>
              <c:showVal val="1"/>
            </c:dLbl>
            <c:dLbl>
              <c:idx val="2"/>
              <c:layout>
                <c:manualLayout>
                  <c:x val="1.1287439080047056E-2"/>
                  <c:y val="-2.5038948379940612E-2"/>
                </c:manualLayout>
              </c:layout>
              <c:showVal val="1"/>
            </c:dLbl>
            <c:dLbl>
              <c:idx val="5"/>
              <c:layout>
                <c:manualLayout>
                  <c:x val="5.6437195400235269E-3"/>
                  <c:y val="-3.25506328939228E-2"/>
                </c:manualLayout>
              </c:layout>
              <c:showVal val="1"/>
            </c:dLbl>
            <c:dLbl>
              <c:idx val="7"/>
              <c:layout>
                <c:manualLayout>
                  <c:x val="1.2698368965052931E-2"/>
                  <c:y val="-2.5038948379940612E-2"/>
                </c:manualLayout>
              </c:layout>
              <c:showVal val="1"/>
            </c:dLbl>
            <c:showVal val="1"/>
          </c:dLbls>
          <c:cat>
            <c:strRef>
              <c:f>Лист1!$A$2:$A$11</c:f>
              <c:strCache>
                <c:ptCount val="10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Урустамакская СОШ</c:v>
                </c:pt>
                <c:pt idx="7">
                  <c:v>Александровская СОШ</c:v>
                </c:pt>
                <c:pt idx="8">
                  <c:v>Поповская СОШ</c:v>
                </c:pt>
                <c:pt idx="9">
                  <c:v>Исергаповская СОШ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66.400000000000006</c:v>
                </c:pt>
                <c:pt idx="1">
                  <c:v>54.7</c:v>
                </c:pt>
                <c:pt idx="2">
                  <c:v>59.6</c:v>
                </c:pt>
                <c:pt idx="3">
                  <c:v>58</c:v>
                </c:pt>
                <c:pt idx="4">
                  <c:v>61.4</c:v>
                </c:pt>
                <c:pt idx="5">
                  <c:v>51.5</c:v>
                </c:pt>
                <c:pt idx="6">
                  <c:v>65.5</c:v>
                </c:pt>
                <c:pt idx="7">
                  <c:v>50.4</c:v>
                </c:pt>
                <c:pt idx="8">
                  <c:v>67.8</c:v>
                </c:pt>
                <c:pt idx="9">
                  <c:v>69</c:v>
                </c:pt>
              </c:numCache>
            </c:numRef>
          </c:val>
        </c:ser>
        <c:axId val="130248064"/>
        <c:axId val="130253952"/>
      </c:barChart>
      <c:catAx>
        <c:axId val="130248064"/>
        <c:scaling>
          <c:orientation val="minMax"/>
        </c:scaling>
        <c:axPos val="b"/>
        <c:tickLblPos val="nextTo"/>
        <c:crossAx val="130253952"/>
        <c:crosses val="autoZero"/>
        <c:auto val="1"/>
        <c:lblAlgn val="ctr"/>
        <c:lblOffset val="100"/>
      </c:catAx>
      <c:valAx>
        <c:axId val="130253952"/>
        <c:scaling>
          <c:orientation val="minMax"/>
        </c:scaling>
        <c:axPos val="l"/>
        <c:majorGridlines/>
        <c:numFmt formatCode="General" sourceLinked="1"/>
        <c:tickLblPos val="nextTo"/>
        <c:crossAx val="1302480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0.07143</cdr:x>
      <cdr:y>0.23513</cdr:y>
    </cdr:from>
    <cdr:to>
      <cdr:x>0.98413</cdr:x>
      <cdr:y>0.23544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>
          <a:off x="642910" y="1185858"/>
          <a:ext cx="8215370" cy="15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914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553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4261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2759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0331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773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282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642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59512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6694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2775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35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пробного тестирования учащихся 11 классов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10-11.03.2021г.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7005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1. Проанализировать работы учащихся и выявить «западающие темы» каждого ученика, довести до учащихся результаты, наметить план мероприятий по подготовке к ЕГЭ с каждым учеником.</a:t>
            </a:r>
          </a:p>
          <a:p>
            <a:r>
              <a:rPr lang="ru-RU" dirty="0" smtClean="0"/>
              <a:t>2. Проводить работу по ликвидации пробелов, вести диагностику усвоения тем учащимися.</a:t>
            </a:r>
          </a:p>
          <a:p>
            <a:r>
              <a:rPr lang="ru-RU" dirty="0" smtClean="0"/>
              <a:t>3. Организовать консультации, как для учащихся «группы риска», так и для учащихся, претендующих на более высокие баллы.</a:t>
            </a:r>
          </a:p>
          <a:p>
            <a:r>
              <a:rPr lang="ru-RU" dirty="0" smtClean="0"/>
              <a:t>4. Обратить внимание на системную работу с учащимися, претендующими на медаль.</a:t>
            </a:r>
          </a:p>
          <a:p>
            <a:r>
              <a:rPr lang="ru-RU" dirty="0" smtClean="0"/>
              <a:t>5. Организовать работу по подготовке к ГИА в период осенних каникул.</a:t>
            </a:r>
          </a:p>
          <a:p>
            <a:r>
              <a:rPr lang="ru-RU" dirty="0" smtClean="0"/>
              <a:t> 6. Сравнить баллы за диагностическую работу и текущие оценки. Проанализировать причины явного завышения оценок (если такой факт имеет место).</a:t>
            </a:r>
          </a:p>
          <a:p>
            <a:r>
              <a:rPr lang="ru-RU" dirty="0" smtClean="0"/>
              <a:t> 7. Уточнить список учащихся «группы риска» с учётом итогов диагностической работы и направить обновлённый список в отдел образования в срок до 01.12.2020 (</a:t>
            </a:r>
            <a:r>
              <a:rPr lang="ru-RU" dirty="0" err="1" smtClean="0"/>
              <a:t>Сираевой</a:t>
            </a:r>
            <a:r>
              <a:rPr lang="ru-RU" dirty="0" smtClean="0"/>
              <a:t> Г.Р.).</a:t>
            </a:r>
          </a:p>
          <a:p>
            <a:r>
              <a:rPr lang="ru-RU" dirty="0" smtClean="0"/>
              <a:t>8.Проанализировать баллы медалистов, провести индивидуальные беседы с родителями медалистов.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Математика, 11 класс (</a:t>
            </a:r>
            <a:r>
              <a:rPr lang="ru-RU" dirty="0" err="1" smtClean="0"/>
              <a:t>проф.ур</a:t>
            </a:r>
            <a:r>
              <a:rPr lang="ru-RU" dirty="0" smtClean="0"/>
              <a:t>.)</a:t>
            </a:r>
            <a:br>
              <a:rPr lang="ru-RU" dirty="0" smtClean="0"/>
            </a:br>
            <a:r>
              <a:rPr lang="ru-RU" dirty="0" smtClean="0"/>
              <a:t>средний балл – 46,6/44,9/52,9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8929718" cy="5114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2" y="142851"/>
          <a:ext cx="8858316" cy="6024882"/>
        </p:xfrm>
        <a:graphic>
          <a:graphicData uri="http://schemas.openxmlformats.org/drawingml/2006/table">
            <a:tbl>
              <a:tblPr/>
              <a:tblGrid>
                <a:gridCol w="285429"/>
                <a:gridCol w="1902861"/>
                <a:gridCol w="741114"/>
                <a:gridCol w="741114"/>
                <a:gridCol w="741114"/>
                <a:gridCol w="741114"/>
                <a:gridCol w="741114"/>
                <a:gridCol w="741114"/>
                <a:gridCol w="741114"/>
                <a:gridCol w="741114"/>
                <a:gridCol w="741114"/>
              </a:tblGrid>
              <a:tr h="114971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выпускников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Ко-во уч-ов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%участия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Общий балл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Средний балл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Неуспевающие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Успеваемость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Высокий балл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Низкий балл</a:t>
                      </a:r>
                    </a:p>
                  </a:txBody>
                  <a:tcPr marL="9059" marR="9059" marT="9059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000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МБОУ «СОШ №2”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72,7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895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55,9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000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№3»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501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22,2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36,5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000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«СОШ№6»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49,6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787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№7»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66,7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977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54,28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80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"Александровская СОШ"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501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«П.Урустамакская СОШ»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45,3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33,3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501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«Поповская СОШ»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50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району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3308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46,6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059" marR="9059" marT="90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Русский язык, 11 класс </a:t>
            </a:r>
            <a:br>
              <a:rPr lang="ru-RU" dirty="0" smtClean="0"/>
            </a:br>
            <a:r>
              <a:rPr lang="ru-RU" dirty="0" smtClean="0"/>
              <a:t>средний балл – 67,9/ 69,8/64,1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357166"/>
          <a:ext cx="9144000" cy="5310760"/>
        </p:xfrm>
        <a:graphic>
          <a:graphicData uri="http://schemas.openxmlformats.org/drawingml/2006/table">
            <a:tbl>
              <a:tblPr/>
              <a:tblGrid>
                <a:gridCol w="399737"/>
                <a:gridCol w="1848787"/>
                <a:gridCol w="766164"/>
                <a:gridCol w="766164"/>
                <a:gridCol w="766164"/>
                <a:gridCol w="766164"/>
                <a:gridCol w="766164"/>
                <a:gridCol w="766164"/>
                <a:gridCol w="766164"/>
                <a:gridCol w="766164"/>
                <a:gridCol w="766164"/>
              </a:tblGrid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учреждения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выпускников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Ко-во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уч-ов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%участия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Общий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Средний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Неуспевающие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Успеваемость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Высокий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Низкий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МБОУ «СОШ №2”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№3»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«СОШ№6»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64,8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№7»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1695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739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«Александровская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«П.Урустамакская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60,75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834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«Поповская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району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8218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"/>
          <a:ext cx="9144003" cy="6715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1"/>
                <a:gridCol w="1551220"/>
                <a:gridCol w="1061362"/>
                <a:gridCol w="1061362"/>
                <a:gridCol w="1143005"/>
                <a:gridCol w="1143005"/>
                <a:gridCol w="898047"/>
                <a:gridCol w="1143001"/>
              </a:tblGrid>
              <a:tr h="65308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ФИО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Математика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окт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Русский язык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окт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Математика (ноябрь)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Русский язык (ноябрь)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Математика (март)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Русский язык (март)</a:t>
                      </a:r>
                    </a:p>
                  </a:txBody>
                  <a:tcPr/>
                </a:tc>
              </a:tr>
              <a:tr h="43300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Ахмадеева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Ленара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Нафисовна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Галимов  Расил  Айратович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Тухбатуллина Эвелина  Фанилевна                                                             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87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Ханова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Диляра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Айдаровна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 №3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Газизуллина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Сабина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Ирековна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 №3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Каримов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Радмир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Русланович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база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87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 №5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Идиятуллин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Булат Русланович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СОШ№6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Салахова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Аделя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Рашитовна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84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Абдуллина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ЛяйсанаМасгутовна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87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Зиярова Карина Ильясовна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88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ФаритоваЗиляАйратовна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МифтаховАйнурРафисович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Ахмадиева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Вилена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Фануровна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87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0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Ахмадиева Виола Фануровна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501122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Математика, 10 класс </a:t>
            </a:r>
            <a:br>
              <a:rPr lang="ru-RU" dirty="0" smtClean="0"/>
            </a:br>
            <a:r>
              <a:rPr lang="ru-RU" dirty="0" smtClean="0"/>
              <a:t> средняя оценка – 3,2 (октябрь 2020г.)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001156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501122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Математика, 10 класс </a:t>
            </a:r>
            <a:br>
              <a:rPr lang="ru-RU" dirty="0" smtClean="0"/>
            </a:br>
            <a:r>
              <a:rPr lang="ru-RU" dirty="0" smtClean="0"/>
              <a:t> средний балл – 29,6 (март 2021г.)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001156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Русский язык, 10 класс </a:t>
            </a:r>
            <a:br>
              <a:rPr lang="ru-RU" dirty="0" smtClean="0"/>
            </a:br>
            <a:r>
              <a:rPr lang="ru-RU" dirty="0" smtClean="0"/>
              <a:t>средний балл – 57,6/52,1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001156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866e152e3691ed9873eda12d7842dc582a252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711</Words>
  <Application>Microsoft Office PowerPoint</Application>
  <PresentationFormat>Экран (4:3)</PresentationFormat>
  <Paragraphs>373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Анализ пробного тестирования учащихся 11 классов   10-11.03.2021г.</vt:lpstr>
      <vt:lpstr>Математика, 11 класс (проф.ур.) средний балл – 46,6/44,9/52,9</vt:lpstr>
      <vt:lpstr>Слайд 3</vt:lpstr>
      <vt:lpstr>Русский язык, 11 класс  средний балл – 67,9/ 69,8/64,1</vt:lpstr>
      <vt:lpstr>Слайд 5</vt:lpstr>
      <vt:lpstr>Слайд 6</vt:lpstr>
      <vt:lpstr>Математика, 10 класс   средняя оценка – 3,2 (октябрь 2020г.)</vt:lpstr>
      <vt:lpstr>Математика, 10 класс   средний балл – 29,6 (март 2021г.)</vt:lpstr>
      <vt:lpstr>Русский язык, 10 класс  средний балл – 57,6/52,1</vt:lpstr>
      <vt:lpstr>Рекомендации:</vt:lpstr>
    </vt:vector>
  </TitlesOfParts>
  <Company>presentation-creation.ru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Салатовая абстракция</dc:title>
  <dc:creator>obstinate</dc:creator>
  <dc:description>Шаблон презентации с сайта http://presentation-creation.ru/</dc:description>
  <cp:lastModifiedBy>User</cp:lastModifiedBy>
  <cp:revision>48</cp:revision>
  <dcterms:created xsi:type="dcterms:W3CDTF">2018-02-25T09:14:29Z</dcterms:created>
  <dcterms:modified xsi:type="dcterms:W3CDTF">2021-07-16T06:36:52Z</dcterms:modified>
</cp:coreProperties>
</file>