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70" r:id="rId3"/>
    <p:sldId id="310" r:id="rId4"/>
    <p:sldId id="272" r:id="rId5"/>
    <p:sldId id="301" r:id="rId6"/>
    <p:sldId id="302" r:id="rId7"/>
    <p:sldId id="304" r:id="rId8"/>
    <p:sldId id="303" r:id="rId9"/>
    <p:sldId id="267" r:id="rId10"/>
    <p:sldId id="290" r:id="rId11"/>
    <p:sldId id="306" r:id="rId12"/>
    <p:sldId id="268" r:id="rId13"/>
    <p:sldId id="289" r:id="rId14"/>
    <p:sldId id="307" r:id="rId15"/>
    <p:sldId id="269" r:id="rId16"/>
    <p:sldId id="291" r:id="rId17"/>
    <p:sldId id="305" r:id="rId18"/>
    <p:sldId id="271" r:id="rId19"/>
    <p:sldId id="308" r:id="rId20"/>
    <p:sldId id="309" r:id="rId21"/>
  </p:sldIdLst>
  <p:sldSz cx="12192000" cy="6858000"/>
  <p:notesSz cx="6794500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8AA"/>
    <a:srgbClr val="1A2832"/>
    <a:srgbClr val="1C2935"/>
    <a:srgbClr val="2E3B45"/>
    <a:srgbClr val="34424C"/>
    <a:srgbClr val="182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Средний </a:t>
            </a:r>
            <a:r>
              <a:rPr lang="ru-RU" dirty="0" smtClean="0"/>
              <a:t>процент выполнения тестирования 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'общая статистика'!$F$2</c:f>
              <c:strCache>
                <c:ptCount val="1"/>
                <c:pt idx="0">
                  <c:v>7 класс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('общая статистика'!$C$3:$C$6,'общая статистика'!$C$9:$C$10)</c:f>
              <c:strCache>
                <c:ptCount val="6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Физика</c:v>
                </c:pt>
                <c:pt idx="5">
                  <c:v>Обществознание</c:v>
                </c:pt>
              </c:strCache>
            </c:strRef>
          </c:cat>
          <c:val>
            <c:numRef>
              <c:f>('общая статистика'!$F$3:$F$6,'общая статистика'!$F$9:$F$10)</c:f>
              <c:numCache>
                <c:formatCode>0.0</c:formatCode>
                <c:ptCount val="6"/>
                <c:pt idx="0">
                  <c:v>50.15</c:v>
                </c:pt>
                <c:pt idx="1">
                  <c:v>38.28</c:v>
                </c:pt>
                <c:pt idx="2">
                  <c:v>42.15</c:v>
                </c:pt>
                <c:pt idx="3">
                  <c:v>23.96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F2-4196-878D-F38922D43705}"/>
            </c:ext>
          </c:extLst>
        </c:ser>
        <c:ser>
          <c:idx val="1"/>
          <c:order val="1"/>
          <c:tx>
            <c:strRef>
              <c:f>'общая статистика'!$G$2</c:f>
              <c:strCache>
                <c:ptCount val="1"/>
                <c:pt idx="0">
                  <c:v>8 класс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('общая статистика'!$C$3:$C$6,'общая статистика'!$C$9:$C$10)</c:f>
              <c:strCache>
                <c:ptCount val="6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История</c:v>
                </c:pt>
                <c:pt idx="4">
                  <c:v>Физика</c:v>
                </c:pt>
                <c:pt idx="5">
                  <c:v>Обществознание</c:v>
                </c:pt>
              </c:strCache>
            </c:strRef>
          </c:cat>
          <c:val>
            <c:numRef>
              <c:f>('общая статистика'!$G$3:$G$6,'общая статистика'!$G$9:$G$10)</c:f>
              <c:numCache>
                <c:formatCode>0.0</c:formatCode>
                <c:ptCount val="6"/>
                <c:pt idx="0">
                  <c:v>47.07</c:v>
                </c:pt>
                <c:pt idx="1">
                  <c:v>26.51</c:v>
                </c:pt>
                <c:pt idx="4">
                  <c:v>34.19</c:v>
                </c:pt>
                <c:pt idx="5">
                  <c:v>60.3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F2-4196-878D-F38922D437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1597214320"/>
        <c:axId val="-1597213776"/>
      </c:barChart>
      <c:catAx>
        <c:axId val="-1597214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97213776"/>
        <c:crosses val="autoZero"/>
        <c:auto val="1"/>
        <c:lblAlgn val="ctr"/>
        <c:lblOffset val="100"/>
        <c:noMultiLvlLbl val="0"/>
      </c:catAx>
      <c:valAx>
        <c:axId val="-159721377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-159721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65432073290238"/>
          <c:y val="0.11749863880545064"/>
          <c:w val="0.23643094930684252"/>
          <c:h val="7.1666740537817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Математика, 8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спецификация!$C$30:$O$31</c:f>
              <c:multiLvlStrCache>
                <c:ptCount val="13"/>
                <c:lvl>
                  <c:pt idx="0">
                    <c:v>Действия с рациональными дробями</c:v>
                  </c:pt>
                  <c:pt idx="1">
                    <c:v>Разложение на множители</c:v>
                  </c:pt>
                  <c:pt idx="2">
                    <c:v>Свойства степени</c:v>
                  </c:pt>
                  <c:pt idx="3">
                    <c:v>Решение линейных уравнения </c:v>
                  </c:pt>
                  <c:pt idx="4">
                    <c:v>Действия с дробно-рациональными выражениями</c:v>
                  </c:pt>
                  <c:pt idx="5">
                    <c:v>Определение периметра фигуры</c:v>
                  </c:pt>
                  <c:pt idx="6">
                    <c:v>Текстовая задание на проценты</c:v>
                  </c:pt>
                  <c:pt idx="7">
                    <c:v>Графики линейных функций</c:v>
                  </c:pt>
                  <c:pt idx="8">
                    <c:v>Справедливость геометрических утверждений</c:v>
                  </c:pt>
                  <c:pt idx="9">
                    <c:v>Представление данных с помощью диаграмм</c:v>
                  </c:pt>
                  <c:pt idx="10">
                    <c:v>Решение линейных уравнений с дробными коэффициентами</c:v>
                  </c:pt>
                  <c:pt idx="11">
                    <c:v>Текстовая задача на определение средней скорости</c:v>
                  </c:pt>
                  <c:pt idx="12">
                    <c:v>Нахождение элементов треугольника (геом.задача)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</c:lvl>
              </c:multiLvlStrCache>
            </c:multiLvlStrRef>
          </c:cat>
          <c:val>
            <c:numRef>
              <c:f>спецификация!$C$33:$O$33</c:f>
              <c:numCache>
                <c:formatCode>0.00</c:formatCode>
                <c:ptCount val="13"/>
                <c:pt idx="0">
                  <c:v>18.239999999999998</c:v>
                </c:pt>
                <c:pt idx="1">
                  <c:v>50</c:v>
                </c:pt>
                <c:pt idx="2">
                  <c:v>47.3</c:v>
                </c:pt>
                <c:pt idx="3">
                  <c:v>37.159999999999997</c:v>
                </c:pt>
                <c:pt idx="4">
                  <c:v>18.239999999999998</c:v>
                </c:pt>
                <c:pt idx="5">
                  <c:v>13.51</c:v>
                </c:pt>
                <c:pt idx="6">
                  <c:v>28.38</c:v>
                </c:pt>
                <c:pt idx="7">
                  <c:v>37.840000000000003</c:v>
                </c:pt>
                <c:pt idx="8">
                  <c:v>16.22</c:v>
                </c:pt>
                <c:pt idx="9">
                  <c:v>47.3</c:v>
                </c:pt>
                <c:pt idx="10">
                  <c:v>10.81</c:v>
                </c:pt>
                <c:pt idx="11">
                  <c:v>8.11</c:v>
                </c:pt>
                <c:pt idx="12">
                  <c:v>11.49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AB-4A5D-AF43-440F5E688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08960"/>
        <c:axId val="-1500808416"/>
      </c:barChart>
      <c:catAx>
        <c:axId val="-1500808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08416"/>
        <c:crosses val="autoZero"/>
        <c:auto val="1"/>
        <c:lblAlgn val="ctr"/>
        <c:lblOffset val="100"/>
        <c:noMultiLvlLbl val="0"/>
      </c:catAx>
      <c:valAx>
        <c:axId val="-1500808416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История, 7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спецификация!$C$20:$R$21</c:f>
              <c:multiLvlStrCache>
                <c:ptCount val="16"/>
                <c:lvl>
                  <c:pt idx="0">
                    <c:v>Объяснение смысла изученных исторических понятий и терминов</c:v>
                  </c:pt>
                  <c:pt idx="1">
                    <c:v>Определение причин и следствия важнейших исторических событий</c:v>
                  </c:pt>
                  <c:pt idx="2">
                    <c:v>Знание основных дат, этапов и ключевых событий истории России и мира с древности до XVIIв., выдающихся деятелей отечественной и всеобщей истории</c:v>
                  </c:pt>
                  <c:pt idx="3">
                    <c:v>Знание основных дат, этапов и ключевых событий истории России и мира с древности до XV в., выдающихся деятелей отечественной и всеобщей истории (Знание имен исторических деятелей)</c:v>
                  </c:pt>
                  <c:pt idx="4">
                    <c:v>Определение причин и следствия важнейших исторических событий</c:v>
                  </c:pt>
                  <c:pt idx="5">
                    <c:v>Определение последовательности и длительности важнейших событий истории</c:v>
                  </c:pt>
                  <c:pt idx="6">
                    <c:v>Объяснение смысла изученных исторических понятий и терминов</c:v>
                  </c:pt>
                  <c:pt idx="7">
                    <c:v>Определение последовательности и длительности важнейших событий отечественной и всеобщей истории</c:v>
                  </c:pt>
                  <c:pt idx="8">
                    <c:v>Знание основных дат, этапов и ключевых событий истории России и мира с древности до XVв., выдающихся деятелей отечественной и всеобщей истории</c:v>
                  </c:pt>
                  <c:pt idx="9">
                    <c:v>Умение группировать исторические явления и события по заданному признаку</c:v>
                  </c:pt>
                  <c:pt idx="10">
                    <c:v>Использование данных различных исторических и современных источников (иллюстративного  материала)</c:v>
                  </c:pt>
                  <c:pt idx="11">
                    <c:v>Использование данных различных исторических и современных источников (карт- схем), хронология</c:v>
                  </c:pt>
                  <c:pt idx="12">
                    <c:v>Использование данных различных исторических и современных источников (карт- схем), деятели</c:v>
                  </c:pt>
                  <c:pt idx="13">
                    <c:v>Использование данных различных исторических и современных источников (карт- схем), события</c:v>
                  </c:pt>
                  <c:pt idx="14">
                    <c:v>Использование данных различных исторических и современных источников (текста) </c:v>
                  </c:pt>
                  <c:pt idx="15">
                    <c:v>Умение группировать исторические явления и события по заданному признаку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  <c:pt idx="13">
                    <c:v>14.</c:v>
                  </c:pt>
                  <c:pt idx="14">
                    <c:v>15.</c:v>
                  </c:pt>
                  <c:pt idx="15">
                    <c:v>16.</c:v>
                  </c:pt>
                </c:lvl>
              </c:multiLvlStrCache>
            </c:multiLvlStrRef>
          </c:cat>
          <c:val>
            <c:numRef>
              <c:f>спецификация!$C$23:$R$23</c:f>
              <c:numCache>
                <c:formatCode>0.00</c:formatCode>
                <c:ptCount val="16"/>
                <c:pt idx="0">
                  <c:v>42.26</c:v>
                </c:pt>
                <c:pt idx="1">
                  <c:v>33.93</c:v>
                </c:pt>
                <c:pt idx="2">
                  <c:v>23.21</c:v>
                </c:pt>
                <c:pt idx="3">
                  <c:v>41.67</c:v>
                </c:pt>
                <c:pt idx="4">
                  <c:v>35.119999999999997</c:v>
                </c:pt>
                <c:pt idx="5">
                  <c:v>22.62</c:v>
                </c:pt>
                <c:pt idx="6">
                  <c:v>4.76</c:v>
                </c:pt>
                <c:pt idx="7">
                  <c:v>5.95</c:v>
                </c:pt>
                <c:pt idx="8">
                  <c:v>35.71</c:v>
                </c:pt>
                <c:pt idx="9">
                  <c:v>27.98</c:v>
                </c:pt>
                <c:pt idx="10">
                  <c:v>15.48</c:v>
                </c:pt>
                <c:pt idx="11">
                  <c:v>19.64</c:v>
                </c:pt>
                <c:pt idx="12">
                  <c:v>1.79</c:v>
                </c:pt>
                <c:pt idx="13">
                  <c:v>14.88</c:v>
                </c:pt>
                <c:pt idx="14">
                  <c:v>38.1</c:v>
                </c:pt>
                <c:pt idx="15">
                  <c:v>20.239999999999998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33-46DB-B852-E58E3C295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18752"/>
        <c:axId val="-1500813856"/>
      </c:barChart>
      <c:catAx>
        <c:axId val="-1500818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3856"/>
        <c:crosses val="autoZero"/>
        <c:auto val="1"/>
        <c:lblAlgn val="ctr"/>
        <c:lblOffset val="100"/>
        <c:noMultiLvlLbl val="0"/>
      </c:catAx>
      <c:valAx>
        <c:axId val="-1500813856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1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Биология, 7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спецификация!$C$16:$S$17</c:f>
              <c:multiLvlStrCache>
                <c:ptCount val="17"/>
                <c:lvl>
                  <c:pt idx="0">
                    <c:v>Многообразие покрытосеменных растений</c:v>
                  </c:pt>
                  <c:pt idx="1">
                    <c:v>Виды корней</c:v>
                  </c:pt>
                  <c:pt idx="2">
                    <c:v>Отличительные особенности двудольных и однодольных растений</c:v>
                  </c:pt>
                  <c:pt idx="3">
                    <c:v>Ткани растения</c:v>
                  </c:pt>
                  <c:pt idx="4">
                    <c:v>Соцветия </c:v>
                  </c:pt>
                  <c:pt idx="5">
                    <c:v>Распространение плодов и семян</c:v>
                  </c:pt>
                  <c:pt idx="6">
                    <c:v>Фотосинтез и дыхание растений</c:v>
                  </c:pt>
                  <c:pt idx="7">
                    <c:v>Испарение воды листьями. Листопад</c:v>
                  </c:pt>
                  <c:pt idx="8">
                    <c:v>Строение семени</c:v>
                  </c:pt>
                  <c:pt idx="9">
                    <c:v>Зоны корня</c:v>
                  </c:pt>
                  <c:pt idx="10">
                    <c:v>Видоизменения корней и побегов</c:v>
                  </c:pt>
                  <c:pt idx="11">
                    <c:v>Охрана растений</c:v>
                  </c:pt>
                  <c:pt idx="12">
                    <c:v>Признаки семейств покрытосеменных растений</c:v>
                  </c:pt>
                  <c:pt idx="13">
                    <c:v>Способы опыления растений</c:v>
                  </c:pt>
                  <c:pt idx="14">
                    <c:v>Культурные растения</c:v>
                  </c:pt>
                  <c:pt idx="15">
                    <c:v>Половое  и бесполое размножение покрытосеменных растений</c:v>
                  </c:pt>
                  <c:pt idx="16">
                    <c:v>Плоды 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  <c:pt idx="13">
                    <c:v>14.</c:v>
                  </c:pt>
                  <c:pt idx="14">
                    <c:v>15.</c:v>
                  </c:pt>
                  <c:pt idx="15">
                    <c:v>16.</c:v>
                  </c:pt>
                  <c:pt idx="16">
                    <c:v>17.</c:v>
                  </c:pt>
                </c:lvl>
              </c:multiLvlStrCache>
            </c:multiLvlStrRef>
          </c:cat>
          <c:val>
            <c:numRef>
              <c:f>спецификация!$C$18:$S$18</c:f>
              <c:numCache>
                <c:formatCode>0.00</c:formatCode>
                <c:ptCount val="17"/>
                <c:pt idx="0">
                  <c:v>79.290000000000006</c:v>
                </c:pt>
                <c:pt idx="1">
                  <c:v>16.57</c:v>
                </c:pt>
                <c:pt idx="2">
                  <c:v>28.99</c:v>
                </c:pt>
                <c:pt idx="3">
                  <c:v>41.42</c:v>
                </c:pt>
                <c:pt idx="4">
                  <c:v>22.49</c:v>
                </c:pt>
                <c:pt idx="5">
                  <c:v>23.08</c:v>
                </c:pt>
                <c:pt idx="6">
                  <c:v>36.090000000000003</c:v>
                </c:pt>
                <c:pt idx="7">
                  <c:v>62.72</c:v>
                </c:pt>
                <c:pt idx="8">
                  <c:v>49.11</c:v>
                </c:pt>
                <c:pt idx="9">
                  <c:v>63.91</c:v>
                </c:pt>
                <c:pt idx="10">
                  <c:v>55.62</c:v>
                </c:pt>
                <c:pt idx="11">
                  <c:v>55.62</c:v>
                </c:pt>
                <c:pt idx="12">
                  <c:v>66.87</c:v>
                </c:pt>
                <c:pt idx="13">
                  <c:v>37.870000000000005</c:v>
                </c:pt>
                <c:pt idx="14">
                  <c:v>44.97</c:v>
                </c:pt>
                <c:pt idx="15">
                  <c:v>44.38</c:v>
                </c:pt>
                <c:pt idx="16">
                  <c:v>49.7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9F-4363-B0CA-F065DB20DA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20384"/>
        <c:axId val="-1500814944"/>
      </c:barChart>
      <c:catAx>
        <c:axId val="-1500820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4944"/>
        <c:crosses val="autoZero"/>
        <c:auto val="1"/>
        <c:lblAlgn val="ctr"/>
        <c:lblOffset val="100"/>
        <c:noMultiLvlLbl val="0"/>
      </c:catAx>
      <c:valAx>
        <c:axId val="-1500814944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2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Физика, 8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спецификация!$C$39:$L$40</c:f>
              <c:multiLvlStrCache>
                <c:ptCount val="10"/>
                <c:lvl>
                  <c:pt idx="0">
                    <c:v>Физический смысл величин, обозначения, ед. изм., приборы для их измерения</c:v>
                  </c:pt>
                  <c:pt idx="1">
                    <c:v>Всемирное тяготение. Сила тяжести.</c:v>
                  </c:pt>
                  <c:pt idx="2">
                    <c:v>Давление твердого тела</c:v>
                  </c:pt>
                  <c:pt idx="3">
                    <c:v>Виды теплопередачи: теплопроводность, конвекция, излучение.</c:v>
                  </c:pt>
                  <c:pt idx="4">
                    <c:v>Закон Архимеда. Условие плавания тела.</c:v>
                  </c:pt>
                  <c:pt idx="5">
                    <c:v>Физические величины и единицы измерения. Задание на соответствие</c:v>
                  </c:pt>
                  <c:pt idx="6">
                    <c:v>Физические явления, законы</c:v>
                  </c:pt>
                  <c:pt idx="7">
                    <c:v>Механическая энергия. Закон сохранения механической энергии.</c:v>
                  </c:pt>
                  <c:pt idx="8">
                    <c:v>Механическое движение. Относительность движения.</c:v>
                  </c:pt>
                  <c:pt idx="9">
                    <c:v>Механическая работа. Механическая мощность.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</c:lvl>
              </c:multiLvlStrCache>
            </c:multiLvlStrRef>
          </c:cat>
          <c:val>
            <c:numRef>
              <c:f>спецификация!$C$41:$L$41</c:f>
              <c:numCache>
                <c:formatCode>0.00</c:formatCode>
                <c:ptCount val="10"/>
                <c:pt idx="0">
                  <c:v>51.68</c:v>
                </c:pt>
                <c:pt idx="1">
                  <c:v>42.95</c:v>
                </c:pt>
                <c:pt idx="2">
                  <c:v>68.459999999999994</c:v>
                </c:pt>
                <c:pt idx="3">
                  <c:v>59.73</c:v>
                </c:pt>
                <c:pt idx="4">
                  <c:v>26.85</c:v>
                </c:pt>
                <c:pt idx="5">
                  <c:v>57.05</c:v>
                </c:pt>
                <c:pt idx="6">
                  <c:v>83.22</c:v>
                </c:pt>
                <c:pt idx="7">
                  <c:v>40.260000000000005</c:v>
                </c:pt>
                <c:pt idx="8">
                  <c:v>15.44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8-46BC-86C2-C03907A38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07328"/>
        <c:axId val="-1500811680"/>
      </c:barChart>
      <c:catAx>
        <c:axId val="-150080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1680"/>
        <c:crosses val="autoZero"/>
        <c:auto val="1"/>
        <c:lblAlgn val="ctr"/>
        <c:lblOffset val="100"/>
        <c:noMultiLvlLbl val="0"/>
      </c:catAx>
      <c:valAx>
        <c:axId val="-1500811680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0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Обществознание, 8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спецификация!$C$49:$T$50</c:f>
              <c:multiLvlStrCache>
                <c:ptCount val="18"/>
                <c:lvl>
                  <c:pt idx="0">
                    <c:v>Общество как форма жизнедеятельности людей</c:v>
                  </c:pt>
                  <c:pt idx="1">
                    <c:v>Как стать личностью</c:v>
                  </c:pt>
                  <c:pt idx="2">
                    <c:v>Нации и межнациональные отношения</c:v>
                  </c:pt>
                  <c:pt idx="3">
                    <c:v>Роль государства в экономике</c:v>
                  </c:pt>
                  <c:pt idx="4">
                    <c:v>Образование</c:v>
                  </c:pt>
                  <c:pt idx="5">
                    <c:v>Сфера духовной жизни</c:v>
                  </c:pt>
                  <c:pt idx="6">
                    <c:v>Развитие общества</c:v>
                  </c:pt>
                  <c:pt idx="7">
                    <c:v>Наука в современном обществе</c:v>
                  </c:pt>
                  <c:pt idx="8">
                    <c:v>Социальная стратификация общества. Социальная структура общества</c:v>
                  </c:pt>
                  <c:pt idx="9">
                    <c:v>Главные вопросы экономики</c:v>
                  </c:pt>
                  <c:pt idx="10">
                    <c:v>Производство - основа экономики</c:v>
                  </c:pt>
                  <c:pt idx="11">
                    <c:v>Мораль</c:v>
                  </c:pt>
                  <c:pt idx="12">
                    <c:v>Предпринимательская деятельность</c:v>
                  </c:pt>
                  <c:pt idx="13">
                    <c:v>Собственность</c:v>
                  </c:pt>
                  <c:pt idx="14">
                    <c:v>Общество как форма жизнедеятельности людей.Развитие общества</c:v>
                  </c:pt>
                  <c:pt idx="15">
                    <c:v>Сфера духовной культуры. Главные вопросы экономики</c:v>
                  </c:pt>
                  <c:pt idx="16">
                    <c:v>Религия как одна из форм культуры. Сфера духовной культуры</c:v>
                  </c:pt>
                  <c:pt idx="17">
                    <c:v>Главные вопросы экономики. Социальные статусы и роли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  <c:pt idx="13">
                    <c:v>14.</c:v>
                  </c:pt>
                  <c:pt idx="14">
                    <c:v>15.</c:v>
                  </c:pt>
                  <c:pt idx="15">
                    <c:v>16.</c:v>
                  </c:pt>
                  <c:pt idx="16">
                    <c:v>17.</c:v>
                  </c:pt>
                  <c:pt idx="17">
                    <c:v>18.</c:v>
                  </c:pt>
                </c:lvl>
              </c:multiLvlStrCache>
            </c:multiLvlStrRef>
          </c:cat>
          <c:val>
            <c:numRef>
              <c:f>спецификация!$C$51:$T$51</c:f>
              <c:numCache>
                <c:formatCode>0.00</c:formatCode>
                <c:ptCount val="18"/>
                <c:pt idx="0">
                  <c:v>50</c:v>
                </c:pt>
                <c:pt idx="1">
                  <c:v>44.67</c:v>
                </c:pt>
                <c:pt idx="2">
                  <c:v>85.33</c:v>
                </c:pt>
                <c:pt idx="3">
                  <c:v>64</c:v>
                </c:pt>
                <c:pt idx="4">
                  <c:v>56</c:v>
                </c:pt>
                <c:pt idx="5">
                  <c:v>81.33</c:v>
                </c:pt>
                <c:pt idx="6">
                  <c:v>60</c:v>
                </c:pt>
                <c:pt idx="7">
                  <c:v>46.67</c:v>
                </c:pt>
                <c:pt idx="8">
                  <c:v>54.67</c:v>
                </c:pt>
                <c:pt idx="9">
                  <c:v>34</c:v>
                </c:pt>
                <c:pt idx="10">
                  <c:v>54</c:v>
                </c:pt>
                <c:pt idx="11">
                  <c:v>88.67</c:v>
                </c:pt>
                <c:pt idx="12">
                  <c:v>67.33</c:v>
                </c:pt>
                <c:pt idx="13">
                  <c:v>38</c:v>
                </c:pt>
                <c:pt idx="14">
                  <c:v>92.67</c:v>
                </c:pt>
                <c:pt idx="15">
                  <c:v>80</c:v>
                </c:pt>
                <c:pt idx="16">
                  <c:v>47.33</c:v>
                </c:pt>
                <c:pt idx="1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F6-4538-BE49-B7D5336F8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493370240"/>
        <c:axId val="-1493384384"/>
      </c:barChart>
      <c:catAx>
        <c:axId val="-1493370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493384384"/>
        <c:crosses val="autoZero"/>
        <c:auto val="1"/>
        <c:lblAlgn val="ctr"/>
        <c:lblOffset val="100"/>
        <c:noMultiLvlLbl val="0"/>
      </c:catAx>
      <c:valAx>
        <c:axId val="-1493384384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49337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Средний процент выполнения диагностического тестирования в разрезе ОО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параллели!$C$3</c:f>
              <c:strCache>
                <c:ptCount val="1"/>
                <c:pt idx="0">
                  <c:v>7 класс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параллели!$B$4:$B$23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параллели!$C$4:$C$23</c:f>
              <c:numCache>
                <c:formatCode>General</c:formatCode>
                <c:ptCount val="20"/>
                <c:pt idx="0">
                  <c:v>35.869999999999997</c:v>
                </c:pt>
                <c:pt idx="1">
                  <c:v>39.25</c:v>
                </c:pt>
                <c:pt idx="2">
                  <c:v>41.46</c:v>
                </c:pt>
                <c:pt idx="3">
                  <c:v>40.03</c:v>
                </c:pt>
                <c:pt idx="4">
                  <c:v>30.07</c:v>
                </c:pt>
                <c:pt idx="5">
                  <c:v>45.22</c:v>
                </c:pt>
                <c:pt idx="6">
                  <c:v>38.5</c:v>
                </c:pt>
                <c:pt idx="7">
                  <c:v>48.18</c:v>
                </c:pt>
                <c:pt idx="8">
                  <c:v>47.38</c:v>
                </c:pt>
                <c:pt idx="9">
                  <c:v>52.05</c:v>
                </c:pt>
                <c:pt idx="10">
                  <c:v>39.18</c:v>
                </c:pt>
                <c:pt idx="11">
                  <c:v>39.369999999999997</c:v>
                </c:pt>
                <c:pt idx="12">
                  <c:v>42.5</c:v>
                </c:pt>
                <c:pt idx="13">
                  <c:v>36.97</c:v>
                </c:pt>
                <c:pt idx="14">
                  <c:v>36.83</c:v>
                </c:pt>
                <c:pt idx="15">
                  <c:v>36.28</c:v>
                </c:pt>
                <c:pt idx="16">
                  <c:v>44.97</c:v>
                </c:pt>
                <c:pt idx="17">
                  <c:v>37.090000000000003</c:v>
                </c:pt>
                <c:pt idx="18">
                  <c:v>34.79</c:v>
                </c:pt>
                <c:pt idx="19">
                  <c:v>41.92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1-420D-9C9B-C1453BEA22D1}"/>
            </c:ext>
          </c:extLst>
        </c:ser>
        <c:ser>
          <c:idx val="1"/>
          <c:order val="1"/>
          <c:tx>
            <c:strRef>
              <c:f>параллели!$D$3</c:f>
              <c:strCache>
                <c:ptCount val="1"/>
                <c:pt idx="0">
                  <c:v>8 класс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параллели!$B$4:$B$23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параллели!$D$4:$D$23</c:f>
              <c:numCache>
                <c:formatCode>General</c:formatCode>
                <c:ptCount val="20"/>
                <c:pt idx="0">
                  <c:v>27.85</c:v>
                </c:pt>
                <c:pt idx="1">
                  <c:v>44.72</c:v>
                </c:pt>
                <c:pt idx="2">
                  <c:v>45.87</c:v>
                </c:pt>
                <c:pt idx="3">
                  <c:v>42.95</c:v>
                </c:pt>
                <c:pt idx="4">
                  <c:v>40.17</c:v>
                </c:pt>
                <c:pt idx="5">
                  <c:v>46.08</c:v>
                </c:pt>
                <c:pt idx="6">
                  <c:v>42.33</c:v>
                </c:pt>
                <c:pt idx="7">
                  <c:v>35.18</c:v>
                </c:pt>
                <c:pt idx="8">
                  <c:v>27.64</c:v>
                </c:pt>
                <c:pt idx="9">
                  <c:v>44.53</c:v>
                </c:pt>
                <c:pt idx="10">
                  <c:v>48.51</c:v>
                </c:pt>
                <c:pt idx="11">
                  <c:v>46.02</c:v>
                </c:pt>
                <c:pt idx="12">
                  <c:v>39.36</c:v>
                </c:pt>
                <c:pt idx="13">
                  <c:v>39.909999999999997</c:v>
                </c:pt>
                <c:pt idx="14">
                  <c:v>34.96</c:v>
                </c:pt>
                <c:pt idx="15">
                  <c:v>42.19</c:v>
                </c:pt>
                <c:pt idx="16">
                  <c:v>40.880000000000003</c:v>
                </c:pt>
                <c:pt idx="17">
                  <c:v>34.340000000000003</c:v>
                </c:pt>
                <c:pt idx="18">
                  <c:v>36.92</c:v>
                </c:pt>
                <c:pt idx="19">
                  <c:v>48.46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1-420D-9C9B-C1453BEA2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97209968"/>
        <c:axId val="-1597212144"/>
      </c:lineChart>
      <c:catAx>
        <c:axId val="-159720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8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97212144"/>
        <c:crosses val="autoZero"/>
        <c:auto val="1"/>
        <c:lblAlgn val="ctr"/>
        <c:lblOffset val="100"/>
        <c:noMultiLvlLbl val="0"/>
      </c:catAx>
      <c:valAx>
        <c:axId val="-159721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9720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8104460432821926E-2"/>
          <c:y val="9.8496460994064061E-2"/>
          <c:w val="0.32775309541268766"/>
          <c:h val="6.8059337006549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cap="none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Русский язык. Средний % выполнения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cap="none" spc="2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параллели!$C$27</c:f>
              <c:strCache>
                <c:ptCount val="1"/>
                <c:pt idx="0">
                  <c:v>7 класс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633102047235922E-2"/>
                  <c:y val="2.47670460406422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69-4179-9417-CFCABBACB1D7}"/>
                </c:ext>
              </c:extLst>
            </c:dLbl>
            <c:dLbl>
              <c:idx val="1"/>
              <c:layout>
                <c:manualLayout>
                  <c:x val="-1.9238047831335675E-2"/>
                  <c:y val="-2.27453904859561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69-4179-9417-CFCABBACB1D7}"/>
                </c:ext>
              </c:extLst>
            </c:dLbl>
            <c:dLbl>
              <c:idx val="2"/>
              <c:layout>
                <c:manualLayout>
                  <c:x val="-1.6767707488868858E-2"/>
                  <c:y val="-2.12720377150689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A69-4179-9417-CFCABBACB1D7}"/>
                </c:ext>
              </c:extLst>
            </c:dLbl>
            <c:dLbl>
              <c:idx val="3"/>
              <c:layout>
                <c:manualLayout>
                  <c:x val="-2.0323269558797701E-2"/>
                  <c:y val="1.4151609467435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69-4179-9417-CFCABBACB1D7}"/>
                </c:ext>
              </c:extLst>
            </c:dLbl>
            <c:dLbl>
              <c:idx val="4"/>
              <c:layout>
                <c:manualLayout>
                  <c:x val="-2.8599031526171121E-2"/>
                  <c:y val="2.76782541920250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A69-4179-9417-CFCABBACB1D7}"/>
                </c:ext>
              </c:extLst>
            </c:dLbl>
            <c:dLbl>
              <c:idx val="8"/>
              <c:layout>
                <c:manualLayout>
                  <c:x val="-2.6564961005106316E-2"/>
                  <c:y val="-2.76347006842485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69-4179-9417-CFCABBACB1D7}"/>
                </c:ext>
              </c:extLst>
            </c:dLbl>
            <c:dLbl>
              <c:idx val="11"/>
              <c:layout>
                <c:manualLayout>
                  <c:x val="-2.7001327164264802E-2"/>
                  <c:y val="-1.2466963926593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A69-4179-9417-CFCABBACB1D7}"/>
                </c:ext>
              </c:extLst>
            </c:dLbl>
            <c:dLbl>
              <c:idx val="12"/>
              <c:layout>
                <c:manualLayout>
                  <c:x val="-2.6564961005106393E-2"/>
                  <c:y val="3.0589462343407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69-4179-9417-CFCABBACB1D7}"/>
                </c:ext>
              </c:extLst>
            </c:dLbl>
            <c:dLbl>
              <c:idx val="16"/>
              <c:layout>
                <c:manualLayout>
                  <c:x val="-2.6564961005106316E-2"/>
                  <c:y val="2.76782541920251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A69-4179-9417-CFCABBACB1D7}"/>
                </c:ext>
              </c:extLst>
            </c:dLbl>
            <c:dLbl>
              <c:idx val="18"/>
              <c:layout>
                <c:manualLayout>
                  <c:x val="-2.3721458085167051E-2"/>
                  <c:y val="-1.469503237578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69-4179-9417-CFCABBACB1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параллели!$B$28:$B$47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параллели!$C$28:$C$47</c:f>
              <c:numCache>
                <c:formatCode>0</c:formatCode>
                <c:ptCount val="20"/>
                <c:pt idx="0">
                  <c:v>51</c:v>
                </c:pt>
                <c:pt idx="1">
                  <c:v>53.29</c:v>
                </c:pt>
                <c:pt idx="2">
                  <c:v>55.67</c:v>
                </c:pt>
                <c:pt idx="3">
                  <c:v>45</c:v>
                </c:pt>
                <c:pt idx="4">
                  <c:v>32.4</c:v>
                </c:pt>
                <c:pt idx="5">
                  <c:v>60.43</c:v>
                </c:pt>
                <c:pt idx="6">
                  <c:v>62.5</c:v>
                </c:pt>
                <c:pt idx="7">
                  <c:v>60</c:v>
                </c:pt>
                <c:pt idx="9">
                  <c:v>70</c:v>
                </c:pt>
                <c:pt idx="10">
                  <c:v>43.13</c:v>
                </c:pt>
                <c:pt idx="11">
                  <c:v>55</c:v>
                </c:pt>
                <c:pt idx="12">
                  <c:v>63.33</c:v>
                </c:pt>
                <c:pt idx="13">
                  <c:v>49.38</c:v>
                </c:pt>
                <c:pt idx="14">
                  <c:v>45</c:v>
                </c:pt>
                <c:pt idx="15">
                  <c:v>66.67</c:v>
                </c:pt>
                <c:pt idx="16">
                  <c:v>60</c:v>
                </c:pt>
                <c:pt idx="17">
                  <c:v>43.33</c:v>
                </c:pt>
                <c:pt idx="18">
                  <c:v>51.67</c:v>
                </c:pt>
                <c:pt idx="19">
                  <c:v>52.5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8A69-4179-9417-CFCABBACB1D7}"/>
            </c:ext>
          </c:extLst>
        </c:ser>
        <c:ser>
          <c:idx val="1"/>
          <c:order val="1"/>
          <c:tx>
            <c:strRef>
              <c:f>параллели!$D$27</c:f>
              <c:strCache>
                <c:ptCount val="1"/>
                <c:pt idx="0">
                  <c:v>8 класс</c:v>
                </c:pt>
              </c:strCache>
            </c:strRef>
          </c:tx>
          <c:spPr>
            <a:ln w="31750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747405048161415E-2"/>
                  <c:y val="-2.1855854829438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69-4179-9417-CFCABBACB1D7}"/>
                </c:ext>
              </c:extLst>
            </c:dLbl>
            <c:dLbl>
              <c:idx val="1"/>
              <c:layout>
                <c:manualLayout>
                  <c:x val="-1.348783840977121E-2"/>
                  <c:y val="2.92866624891462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A69-4179-9417-CFCABBACB1D7}"/>
                </c:ext>
              </c:extLst>
            </c:dLbl>
            <c:dLbl>
              <c:idx val="2"/>
              <c:layout>
                <c:manualLayout>
                  <c:x val="-2.1251117742700235E-2"/>
                  <c:y val="2.7813309718259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A69-4179-9417-CFCABBACB1D7}"/>
                </c:ext>
              </c:extLst>
            </c:dLbl>
            <c:dLbl>
              <c:idx val="3"/>
              <c:layout>
                <c:manualLayout>
                  <c:x val="-1.6649291611729768E-2"/>
                  <c:y val="-1.63437719557183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A69-4179-9417-CFCABBACB1D7}"/>
                </c:ext>
              </c:extLst>
            </c:dLbl>
            <c:dLbl>
              <c:idx val="4"/>
              <c:layout>
                <c:manualLayout>
                  <c:x val="-2.4530890484041515E-2"/>
                  <c:y val="-2.76782541920251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A69-4179-9417-CFCABBACB1D7}"/>
                </c:ext>
              </c:extLst>
            </c:dLbl>
            <c:dLbl>
              <c:idx val="8"/>
              <c:layout>
                <c:manualLayout>
                  <c:x val="-3.0633068829421402E-2"/>
                  <c:y val="1.75704438701792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A69-4179-9417-CFCABBACB1D7}"/>
                </c:ext>
              </c:extLst>
            </c:dLbl>
            <c:dLbl>
              <c:idx val="11"/>
              <c:layout>
                <c:manualLayout>
                  <c:x val="-2.286988592635979E-2"/>
                  <c:y val="2.85678527717502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A69-4179-9417-CFCABBACB1D7}"/>
                </c:ext>
              </c:extLst>
            </c:dLbl>
            <c:dLbl>
              <c:idx val="12"/>
              <c:layout>
                <c:manualLayout>
                  <c:x val="-2.8599031526171121E-2"/>
                  <c:y val="-2.76782541920251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A69-4179-9417-CFCABBACB1D7}"/>
                </c:ext>
              </c:extLst>
            </c:dLbl>
            <c:dLbl>
              <c:idx val="16"/>
              <c:layout>
                <c:manualLayout>
                  <c:x val="-2.6564961005106316E-2"/>
                  <c:y val="-2.47670460406422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A69-4179-9417-CFCABBACB1D7}"/>
                </c:ext>
              </c:extLst>
            </c:dLbl>
            <c:dLbl>
              <c:idx val="18"/>
              <c:layout>
                <c:manualLayout>
                  <c:x val="-2.4115663383004679E-2"/>
                  <c:y val="3.44260483936398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A69-4179-9417-CFCABBACB1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параллели!$B$28:$B$47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параллели!$D$28:$D$47</c:f>
              <c:numCache>
                <c:formatCode>0</c:formatCode>
                <c:ptCount val="20"/>
                <c:pt idx="0">
                  <c:v>22.86</c:v>
                </c:pt>
                <c:pt idx="1">
                  <c:v>50.21</c:v>
                </c:pt>
                <c:pt idx="2">
                  <c:v>50.45</c:v>
                </c:pt>
                <c:pt idx="3">
                  <c:v>54.38</c:v>
                </c:pt>
                <c:pt idx="4">
                  <c:v>48.04</c:v>
                </c:pt>
                <c:pt idx="5">
                  <c:v>54.44</c:v>
                </c:pt>
                <c:pt idx="6">
                  <c:v>45</c:v>
                </c:pt>
                <c:pt idx="7">
                  <c:v>41.67</c:v>
                </c:pt>
                <c:pt idx="8">
                  <c:v>20</c:v>
                </c:pt>
                <c:pt idx="9">
                  <c:v>52.5</c:v>
                </c:pt>
                <c:pt idx="10">
                  <c:v>45</c:v>
                </c:pt>
                <c:pt idx="11">
                  <c:v>50</c:v>
                </c:pt>
                <c:pt idx="12">
                  <c:v>42.5</c:v>
                </c:pt>
                <c:pt idx="13">
                  <c:v>47.78</c:v>
                </c:pt>
                <c:pt idx="14">
                  <c:v>37.5</c:v>
                </c:pt>
                <c:pt idx="15">
                  <c:v>40</c:v>
                </c:pt>
                <c:pt idx="16">
                  <c:v>70</c:v>
                </c:pt>
                <c:pt idx="17">
                  <c:v>35</c:v>
                </c:pt>
                <c:pt idx="18">
                  <c:v>45</c:v>
                </c:pt>
                <c:pt idx="19">
                  <c:v>22.5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8A69-4179-9417-CFCABBACB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597211600"/>
        <c:axId val="-1500813312"/>
      </c:lineChart>
      <c:catAx>
        <c:axId val="-159721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4800000" spcFirstLastPara="1" vertOverflow="ellipsis" wrap="square" anchor="ctr" anchorCtr="1"/>
          <a:lstStyle/>
          <a:p>
            <a:pPr>
              <a:defRPr sz="1200" b="0" i="0" u="none" strike="noStrike" kern="1200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3312"/>
        <c:crosses val="autoZero"/>
        <c:auto val="1"/>
        <c:lblAlgn val="ctr"/>
        <c:lblOffset val="100"/>
        <c:noMultiLvlLbl val="0"/>
      </c:catAx>
      <c:valAx>
        <c:axId val="-150081331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-159721160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197190110808526E-2"/>
          <c:y val="8.4109022926301305E-2"/>
          <c:w val="0.23065243194679078"/>
          <c:h val="6.08486926259859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none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b="1"/>
              <a:t>Математика. Средний % выполнения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cap="none" spc="2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параллели!$C$52</c:f>
              <c:strCache>
                <c:ptCount val="1"/>
                <c:pt idx="0">
                  <c:v>7 класс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2.5520369736391647E-2"/>
                  <c:y val="-1.33735224917323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C9-4305-8306-247C135B3747}"/>
                </c:ext>
              </c:extLst>
            </c:dLbl>
            <c:dLbl>
              <c:idx val="6"/>
              <c:layout>
                <c:manualLayout>
                  <c:x val="-1.2402145889341801E-2"/>
                  <c:y val="-7.518913077041840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C9-4305-8306-247C135B3747}"/>
                </c:ext>
              </c:extLst>
            </c:dLbl>
            <c:dLbl>
              <c:idx val="9"/>
              <c:layout>
                <c:manualLayout>
                  <c:x val="-3.2867733165483366E-2"/>
                  <c:y val="-1.35520955808125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C9-4305-8306-247C135B3747}"/>
                </c:ext>
              </c:extLst>
            </c:dLbl>
            <c:dLbl>
              <c:idx val="15"/>
              <c:layout>
                <c:manualLayout>
                  <c:x val="-1.5211400205409195E-2"/>
                  <c:y val="1.8336659281615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C9-4305-8306-247C135B3747}"/>
                </c:ext>
              </c:extLst>
            </c:dLbl>
            <c:dLbl>
              <c:idx val="19"/>
              <c:layout>
                <c:manualLayout>
                  <c:x val="-2.2634942371334194E-2"/>
                  <c:y val="-1.9031846794401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C9-4305-8306-247C135B37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параллели!$B$53:$B$72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параллели!$C$53:$C$72</c:f>
              <c:numCache>
                <c:formatCode>0</c:formatCode>
                <c:ptCount val="20"/>
                <c:pt idx="0">
                  <c:v>27.69</c:v>
                </c:pt>
                <c:pt idx="1">
                  <c:v>39.159999999999997</c:v>
                </c:pt>
                <c:pt idx="2">
                  <c:v>41.02</c:v>
                </c:pt>
                <c:pt idx="3">
                  <c:v>45.06</c:v>
                </c:pt>
                <c:pt idx="4">
                  <c:v>31.08</c:v>
                </c:pt>
                <c:pt idx="5">
                  <c:v>45.15</c:v>
                </c:pt>
                <c:pt idx="6">
                  <c:v>30.77</c:v>
                </c:pt>
                <c:pt idx="8">
                  <c:v>53.85</c:v>
                </c:pt>
                <c:pt idx="9">
                  <c:v>46.15</c:v>
                </c:pt>
                <c:pt idx="10">
                  <c:v>46.15</c:v>
                </c:pt>
                <c:pt idx="11">
                  <c:v>26.92</c:v>
                </c:pt>
                <c:pt idx="12">
                  <c:v>43.59</c:v>
                </c:pt>
                <c:pt idx="13">
                  <c:v>35.58</c:v>
                </c:pt>
                <c:pt idx="14">
                  <c:v>37.18</c:v>
                </c:pt>
                <c:pt idx="15">
                  <c:v>25</c:v>
                </c:pt>
                <c:pt idx="16">
                  <c:v>30.77</c:v>
                </c:pt>
                <c:pt idx="17">
                  <c:v>41.02</c:v>
                </c:pt>
                <c:pt idx="18">
                  <c:v>38.46</c:v>
                </c:pt>
                <c:pt idx="19">
                  <c:v>38.46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BC9-4305-8306-247C135B3747}"/>
            </c:ext>
          </c:extLst>
        </c:ser>
        <c:ser>
          <c:idx val="1"/>
          <c:order val="1"/>
          <c:tx>
            <c:strRef>
              <c:f>параллели!$D$52</c:f>
              <c:strCache>
                <c:ptCount val="1"/>
                <c:pt idx="0">
                  <c:v>8 класс</c:v>
                </c:pt>
              </c:strCache>
            </c:strRef>
          </c:tx>
          <c:spPr>
            <a:ln w="31750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2.0588380799798373E-2"/>
                  <c:y val="-2.8680181945582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C9-4305-8306-247C135B3747}"/>
                </c:ext>
              </c:extLst>
            </c:dLbl>
            <c:dLbl>
              <c:idx val="6"/>
              <c:layout>
                <c:manualLayout>
                  <c:x val="-2.0588380799798373E-2"/>
                  <c:y val="-2.26469994418118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C9-4305-8306-247C135B3747}"/>
                </c:ext>
              </c:extLst>
            </c:dLbl>
            <c:dLbl>
              <c:idx val="9"/>
              <c:layout>
                <c:manualLayout>
                  <c:x val="-8.3090284341134583E-3"/>
                  <c:y val="1.35520955808125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BC9-4305-8306-247C135B3747}"/>
                </c:ext>
              </c:extLst>
            </c:dLbl>
            <c:dLbl>
              <c:idx val="11"/>
              <c:layout>
                <c:manualLayout>
                  <c:x val="-2.1250047548404274E-2"/>
                  <c:y val="-1.83364885158301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C9-4305-8306-247C135B3747}"/>
                </c:ext>
              </c:extLst>
            </c:dLbl>
            <c:dLbl>
              <c:idx val="15"/>
              <c:layout>
                <c:manualLayout>
                  <c:x val="-1.5211400205409195E-2"/>
                  <c:y val="-2.48426649435260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BC9-4305-8306-247C135B3747}"/>
                </c:ext>
              </c:extLst>
            </c:dLbl>
            <c:dLbl>
              <c:idx val="19"/>
              <c:layout>
                <c:manualLayout>
                  <c:x val="-2.4211552360302788E-2"/>
                  <c:y val="-1.44450777957689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C9-4305-8306-247C135B37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параллели!$B$53:$B$72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параллели!$D$53:$D$72</c:f>
              <c:numCache>
                <c:formatCode>0</c:formatCode>
                <c:ptCount val="20"/>
                <c:pt idx="0">
                  <c:v>16.670000000000002</c:v>
                </c:pt>
                <c:pt idx="1">
                  <c:v>33.65</c:v>
                </c:pt>
                <c:pt idx="2">
                  <c:v>33.07</c:v>
                </c:pt>
                <c:pt idx="3">
                  <c:v>23.93</c:v>
                </c:pt>
                <c:pt idx="4">
                  <c:v>17.63</c:v>
                </c:pt>
                <c:pt idx="5">
                  <c:v>33.479999999999997</c:v>
                </c:pt>
                <c:pt idx="6">
                  <c:v>20.51</c:v>
                </c:pt>
                <c:pt idx="7">
                  <c:v>20.51</c:v>
                </c:pt>
                <c:pt idx="9">
                  <c:v>30.77</c:v>
                </c:pt>
                <c:pt idx="10">
                  <c:v>42.31</c:v>
                </c:pt>
                <c:pt idx="11">
                  <c:v>40.39</c:v>
                </c:pt>
                <c:pt idx="12">
                  <c:v>30.77</c:v>
                </c:pt>
                <c:pt idx="13">
                  <c:v>18.8</c:v>
                </c:pt>
                <c:pt idx="14">
                  <c:v>11.54</c:v>
                </c:pt>
                <c:pt idx="15">
                  <c:v>30.77</c:v>
                </c:pt>
                <c:pt idx="17">
                  <c:v>11.54</c:v>
                </c:pt>
                <c:pt idx="18">
                  <c:v>7.69</c:v>
                </c:pt>
                <c:pt idx="19">
                  <c:v>30.77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BC9-4305-8306-247C135B3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500811136"/>
        <c:axId val="-1500816576"/>
      </c:lineChart>
      <c:catAx>
        <c:axId val="-150081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4680000" spcFirstLastPara="1" vertOverflow="ellipsis" wrap="square" anchor="ctr" anchorCtr="1"/>
          <a:lstStyle/>
          <a:p>
            <a:pPr>
              <a:defRPr sz="1200" b="0" i="0" u="none" strike="noStrike" kern="1200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6576"/>
        <c:crosses val="autoZero"/>
        <c:auto val="1"/>
        <c:lblAlgn val="ctr"/>
        <c:lblOffset val="100"/>
        <c:noMultiLvlLbl val="0"/>
      </c:catAx>
      <c:valAx>
        <c:axId val="-1500816576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-150081113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4818745482901613E-2"/>
          <c:y val="7.0494506976977692E-2"/>
          <c:w val="0.22746386321275058"/>
          <c:h val="6.0193402498030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8 класс. Средний % выполнения</a:t>
            </a:r>
          </a:p>
        </c:rich>
      </c:tx>
      <c:layout>
        <c:manualLayout>
          <c:xMode val="edge"/>
          <c:yMode val="edge"/>
          <c:x val="0.31397434864133272"/>
          <c:y val="1.70575616596156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2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параллели!$C$77</c:f>
              <c:strCache>
                <c:ptCount val="1"/>
                <c:pt idx="0">
                  <c:v>Физика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layout>
                <c:manualLayout>
                  <c:x val="-4.050246676578878E-2"/>
                  <c:y val="-1.56573641769268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80-4DAA-A0ED-607B36062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параллели!$B$78:$B$97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параллели!$C$78:$C$97</c:f>
              <c:numCache>
                <c:formatCode>0</c:formatCode>
                <c:ptCount val="20"/>
                <c:pt idx="0">
                  <c:v>27.73</c:v>
                </c:pt>
                <c:pt idx="1">
                  <c:v>33.58</c:v>
                </c:pt>
                <c:pt idx="2">
                  <c:v>37.06</c:v>
                </c:pt>
                <c:pt idx="3">
                  <c:v>35.29</c:v>
                </c:pt>
                <c:pt idx="4">
                  <c:v>34.07</c:v>
                </c:pt>
                <c:pt idx="5">
                  <c:v>33.909999999999997</c:v>
                </c:pt>
                <c:pt idx="6">
                  <c:v>55.89</c:v>
                </c:pt>
                <c:pt idx="7">
                  <c:v>23.53</c:v>
                </c:pt>
                <c:pt idx="8">
                  <c:v>35.29</c:v>
                </c:pt>
                <c:pt idx="9">
                  <c:v>32.36</c:v>
                </c:pt>
                <c:pt idx="10">
                  <c:v>40.340000000000003</c:v>
                </c:pt>
                <c:pt idx="11">
                  <c:v>39.700000000000003</c:v>
                </c:pt>
                <c:pt idx="12">
                  <c:v>27.94</c:v>
                </c:pt>
                <c:pt idx="13">
                  <c:v>35.29</c:v>
                </c:pt>
                <c:pt idx="14">
                  <c:v>29.41</c:v>
                </c:pt>
                <c:pt idx="15">
                  <c:v>37.909999999999997</c:v>
                </c:pt>
                <c:pt idx="16">
                  <c:v>11.76</c:v>
                </c:pt>
                <c:pt idx="17">
                  <c:v>17.649999999999999</c:v>
                </c:pt>
                <c:pt idx="18">
                  <c:v>33.33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80-4DAA-A0ED-607B36062F73}"/>
            </c:ext>
          </c:extLst>
        </c:ser>
        <c:ser>
          <c:idx val="1"/>
          <c:order val="1"/>
          <c:tx>
            <c:strRef>
              <c:f>параллели!$D$77</c:f>
              <c:strCache>
                <c:ptCount val="1"/>
                <c:pt idx="0">
                  <c:v>Обществознание</c:v>
                </c:pt>
              </c:strCache>
            </c:strRef>
          </c:tx>
          <c:spPr>
            <a:ln w="31750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layout>
                <c:manualLayout>
                  <c:x val="-4.050246676578878E-2"/>
                  <c:y val="2.41861450067346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80-4DAA-A0ED-607B36062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параллели!$B$78:$B$97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параллели!$D$78:$D$97</c:f>
              <c:numCache>
                <c:formatCode>0</c:formatCode>
                <c:ptCount val="20"/>
                <c:pt idx="0">
                  <c:v>45</c:v>
                </c:pt>
                <c:pt idx="1">
                  <c:v>61.46</c:v>
                </c:pt>
                <c:pt idx="2">
                  <c:v>60.91</c:v>
                </c:pt>
                <c:pt idx="3">
                  <c:v>60</c:v>
                </c:pt>
                <c:pt idx="4">
                  <c:v>62.17</c:v>
                </c:pt>
                <c:pt idx="5">
                  <c:v>61.11</c:v>
                </c:pt>
                <c:pt idx="6">
                  <c:v>53.33</c:v>
                </c:pt>
                <c:pt idx="7">
                  <c:v>55</c:v>
                </c:pt>
                <c:pt idx="9">
                  <c:v>62.5</c:v>
                </c:pt>
                <c:pt idx="10">
                  <c:v>68.33</c:v>
                </c:pt>
                <c:pt idx="11">
                  <c:v>56.67</c:v>
                </c:pt>
                <c:pt idx="12">
                  <c:v>56.25</c:v>
                </c:pt>
                <c:pt idx="13">
                  <c:v>57.78</c:v>
                </c:pt>
                <c:pt idx="14">
                  <c:v>60</c:v>
                </c:pt>
                <c:pt idx="15">
                  <c:v>60.63</c:v>
                </c:pt>
                <c:pt idx="17">
                  <c:v>60</c:v>
                </c:pt>
                <c:pt idx="18">
                  <c:v>61.67</c:v>
                </c:pt>
                <c:pt idx="19">
                  <c:v>71.67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A80-4DAA-A0ED-607B36062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500815488"/>
        <c:axId val="-1500810592"/>
      </c:lineChart>
      <c:catAx>
        <c:axId val="-150081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4800000" spcFirstLastPara="1" vertOverflow="ellipsis" wrap="square" anchor="ctr" anchorCtr="1"/>
          <a:lstStyle/>
          <a:p>
            <a:pPr>
              <a:defRPr sz="1200" b="0" i="0" u="none" strike="noStrike" kern="1200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0592"/>
        <c:crosses val="autoZero"/>
        <c:auto val="1"/>
        <c:lblAlgn val="ctr"/>
        <c:lblOffset val="100"/>
        <c:noMultiLvlLbl val="0"/>
      </c:catAx>
      <c:valAx>
        <c:axId val="-150081059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-150081548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452166305298792E-2"/>
          <c:y val="8.5091337555917954E-2"/>
          <c:w val="0.34052179618851991"/>
          <c:h val="5.9080037476974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cap="none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7</a:t>
            </a:r>
            <a:r>
              <a:rPr lang="ru-RU" b="1"/>
              <a:t> класс. Средний % выполнения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cap="none" spc="2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параллели!$C$100</c:f>
              <c:strCache>
                <c:ptCount val="1"/>
                <c:pt idx="0">
                  <c:v>Биология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1.7170743029060642E-2"/>
                  <c:y val="-2.27250359080705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ED-4768-BF91-8901BCE538E1}"/>
                </c:ext>
              </c:extLst>
            </c:dLbl>
            <c:dLbl>
              <c:idx val="9"/>
              <c:layout>
                <c:manualLayout>
                  <c:x val="-4.2581509897053137E-2"/>
                  <c:y val="1.99922590321370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ED-4768-BF91-8901BCE538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параллели!$B$101:$B$120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параллели!$C$101:$C$120</c:f>
              <c:numCache>
                <c:formatCode>0</c:formatCode>
                <c:ptCount val="20"/>
                <c:pt idx="0">
                  <c:v>42.27</c:v>
                </c:pt>
                <c:pt idx="1">
                  <c:v>41.46</c:v>
                </c:pt>
                <c:pt idx="2">
                  <c:v>43.33</c:v>
                </c:pt>
                <c:pt idx="3">
                  <c:v>45.78</c:v>
                </c:pt>
                <c:pt idx="4">
                  <c:v>37.82</c:v>
                </c:pt>
                <c:pt idx="5">
                  <c:v>49.21</c:v>
                </c:pt>
                <c:pt idx="6">
                  <c:v>39.090000000000003</c:v>
                </c:pt>
                <c:pt idx="7">
                  <c:v>36.36</c:v>
                </c:pt>
                <c:pt idx="8">
                  <c:v>40.909999999999997</c:v>
                </c:pt>
                <c:pt idx="9">
                  <c:v>54.55</c:v>
                </c:pt>
                <c:pt idx="10">
                  <c:v>44.89</c:v>
                </c:pt>
                <c:pt idx="11">
                  <c:v>56.82</c:v>
                </c:pt>
                <c:pt idx="12">
                  <c:v>31.82</c:v>
                </c:pt>
                <c:pt idx="13">
                  <c:v>36.369999999999997</c:v>
                </c:pt>
                <c:pt idx="14">
                  <c:v>40.15</c:v>
                </c:pt>
                <c:pt idx="15">
                  <c:v>36.369999999999997</c:v>
                </c:pt>
                <c:pt idx="16">
                  <c:v>52.28</c:v>
                </c:pt>
                <c:pt idx="17">
                  <c:v>34.85</c:v>
                </c:pt>
                <c:pt idx="18">
                  <c:v>30.3</c:v>
                </c:pt>
                <c:pt idx="19">
                  <c:v>45.45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ED-4768-BF91-8901BCE538E1}"/>
            </c:ext>
          </c:extLst>
        </c:ser>
        <c:ser>
          <c:idx val="1"/>
          <c:order val="1"/>
          <c:tx>
            <c:strRef>
              <c:f>параллели!$D$100</c:f>
              <c:strCache>
                <c:ptCount val="1"/>
                <c:pt idx="0">
                  <c:v>История</c:v>
                </c:pt>
              </c:strCache>
            </c:strRef>
          </c:tx>
          <c:spPr>
            <a:ln w="31750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3.4370065859660605E-2"/>
                  <c:y val="-2.306445565272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ED-4768-BF91-8901BCE538E1}"/>
                </c:ext>
              </c:extLst>
            </c:dLbl>
            <c:dLbl>
              <c:idx val="9"/>
              <c:layout>
                <c:manualLayout>
                  <c:x val="-3.0264343840964446E-2"/>
                  <c:y val="-1.69200624115533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ED-4768-BF91-8901BCE538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параллели!$B$101:$B$120</c:f>
              <c:strCache>
                <c:ptCount val="20"/>
                <c:pt idx="0">
                  <c:v>МБОУ СОШ №1</c:v>
                </c:pt>
                <c:pt idx="1">
                  <c:v>МБОУ "СОШ №2"</c:v>
                </c:pt>
                <c:pt idx="2">
                  <c:v>МБОУ  СОШ №3 им, Ю,А, Гагарина</c:v>
                </c:pt>
                <c:pt idx="3">
                  <c:v>МАОУ "СОШ №5"</c:v>
                </c:pt>
                <c:pt idx="4">
                  <c:v>МБОУ "СОШ №6"</c:v>
                </c:pt>
                <c:pt idx="5">
                  <c:v>МБОУ "СОШ №7"</c:v>
                </c:pt>
                <c:pt idx="6">
                  <c:v>МБОУ "Александровская СОШ"</c:v>
                </c:pt>
                <c:pt idx="7">
                  <c:v>МБОУ "Алексеевская ООШ"</c:v>
                </c:pt>
                <c:pt idx="8">
                  <c:v>МБОУ "Крым-Сарайская ООШ"</c:v>
                </c:pt>
                <c:pt idx="9">
                  <c:v>МБОУ "Новозареченская ООШ"</c:v>
                </c:pt>
                <c:pt idx="10">
                  <c:v>МБОУ "П-У СОШ"</c:v>
                </c:pt>
                <c:pt idx="11">
                  <c:v>МБОУ "Поповская СОШ"</c:v>
                </c:pt>
                <c:pt idx="12">
                  <c:v>МБОУ "П-Т ООШ"</c:v>
                </c:pt>
                <c:pt idx="13">
                  <c:v>МБОУ "Гимназия №4"</c:v>
                </c:pt>
                <c:pt idx="14">
                  <c:v>МБОУ "Исергаповская СОШ"</c:v>
                </c:pt>
                <c:pt idx="15">
                  <c:v>МБОУ "Кзыл-Ярская средняя общеобразовательная школа"</c:v>
                </c:pt>
                <c:pt idx="16">
                  <c:v>МБОУ "Новочутинская ООШ"</c:v>
                </c:pt>
                <c:pt idx="17">
                  <c:v>МБОУ "Тат,Кандызская СОШ"</c:v>
                </c:pt>
                <c:pt idx="18">
                  <c:v>МБОУ "Татарско- Тумбарлинская СОШ"</c:v>
                </c:pt>
                <c:pt idx="19">
                  <c:v>МБОУ "Шалтинская ООШ"</c:v>
                </c:pt>
              </c:strCache>
            </c:strRef>
          </c:cat>
          <c:val>
            <c:numRef>
              <c:f>параллели!$D$101:$D$120</c:f>
              <c:numCache>
                <c:formatCode>0</c:formatCode>
                <c:ptCount val="20"/>
                <c:pt idx="0">
                  <c:v>22.5</c:v>
                </c:pt>
                <c:pt idx="1">
                  <c:v>23.21</c:v>
                </c:pt>
                <c:pt idx="2">
                  <c:v>25.83</c:v>
                </c:pt>
                <c:pt idx="3">
                  <c:v>25</c:v>
                </c:pt>
                <c:pt idx="4">
                  <c:v>19</c:v>
                </c:pt>
                <c:pt idx="5">
                  <c:v>26.09</c:v>
                </c:pt>
                <c:pt idx="6">
                  <c:v>23.44</c:v>
                </c:pt>
                <c:pt idx="9">
                  <c:v>37.5</c:v>
                </c:pt>
                <c:pt idx="10">
                  <c:v>23.61</c:v>
                </c:pt>
                <c:pt idx="11">
                  <c:v>18.75</c:v>
                </c:pt>
                <c:pt idx="12">
                  <c:v>31.25</c:v>
                </c:pt>
                <c:pt idx="13">
                  <c:v>26.56</c:v>
                </c:pt>
                <c:pt idx="14">
                  <c:v>25</c:v>
                </c:pt>
                <c:pt idx="15">
                  <c:v>20.83</c:v>
                </c:pt>
                <c:pt idx="16">
                  <c:v>43.75</c:v>
                </c:pt>
                <c:pt idx="17">
                  <c:v>29.17</c:v>
                </c:pt>
                <c:pt idx="18">
                  <c:v>18.75</c:v>
                </c:pt>
                <c:pt idx="19">
                  <c:v>31.25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CED-4768-BF91-8901BCE53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500818208"/>
        <c:axId val="-1500806784"/>
      </c:lineChart>
      <c:catAx>
        <c:axId val="-150081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4800000" spcFirstLastPara="1" vertOverflow="ellipsis" wrap="square" anchor="ctr" anchorCtr="1"/>
          <a:lstStyle/>
          <a:p>
            <a:pPr>
              <a:defRPr sz="1200" b="0" i="0" u="none" strike="noStrike" kern="1200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06784"/>
        <c:crosses val="autoZero"/>
        <c:auto val="1"/>
        <c:lblAlgn val="ctr"/>
        <c:lblOffset val="100"/>
        <c:noMultiLvlLbl val="0"/>
      </c:catAx>
      <c:valAx>
        <c:axId val="-150080678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-15008182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7907293736997034E-2"/>
          <c:y val="5.7021626492033482E-2"/>
          <c:w val="0.27500809424034484"/>
          <c:h val="5.97111532610152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Русский язык, 7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9"/>
              <c:layout>
                <c:manualLayout>
                  <c:x val="0"/>
                  <c:y val="-1.863136711080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20-490F-ABB4-C8EFFCD177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спецификация!$C$3:$V$4</c:f>
              <c:multiLvlStrCache>
                <c:ptCount val="20"/>
                <c:lvl>
                  <c:pt idx="0">
                    <c:v>Орфоэпические нормы</c:v>
                  </c:pt>
                  <c:pt idx="1">
                    <c:v>Лексика</c:v>
                  </c:pt>
                  <c:pt idx="2">
                    <c:v>Лексика/Фразеология</c:v>
                  </c:pt>
                  <c:pt idx="3">
                    <c:v>Морфологические нормы</c:v>
                  </c:pt>
                  <c:pt idx="4">
                    <c:v>Части речи (Морфология)</c:v>
                  </c:pt>
                  <c:pt idx="5">
                    <c:v>Правописание безударных гласных в корне / Орфография</c:v>
                  </c:pt>
                  <c:pt idx="6">
                    <c:v>Правописание приставок</c:v>
                  </c:pt>
                  <c:pt idx="7">
                    <c:v>Правописание суффиксов существительных</c:v>
                  </c:pt>
                  <c:pt idx="8">
                    <c:v>Правописание суффиксов прилагательных</c:v>
                  </c:pt>
                  <c:pt idx="9">
                    <c:v>Правописание окончаний существительных</c:v>
                  </c:pt>
                  <c:pt idx="10">
                    <c:v>Правописание окончаний прилагательных</c:v>
                  </c:pt>
                  <c:pt idx="11">
                    <c:v>Слитное, раздельное и дефисное написание прилагательных</c:v>
                  </c:pt>
                  <c:pt idx="12">
                    <c:v>Правописание числительных</c:v>
                  </c:pt>
                  <c:pt idx="13">
                    <c:v>Разряды местоимений / Правописание местоимений</c:v>
                  </c:pt>
                  <c:pt idx="14">
                    <c:v>Грамматическая основа предложения</c:v>
                  </c:pt>
                  <c:pt idx="15">
                    <c:v>Синтаксические нормы (знаки препинания в предл. с обращением)</c:v>
                  </c:pt>
                  <c:pt idx="16">
                    <c:v>Разбор слова по составу (морфемный анализ)</c:v>
                  </c:pt>
                  <c:pt idx="17">
                    <c:v>Способы словообразования</c:v>
                  </c:pt>
                  <c:pt idx="18">
                    <c:v>Характеристика по типу речи</c:v>
                  </c:pt>
                  <c:pt idx="19">
                    <c:v>Синонимия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  <c:pt idx="13">
                    <c:v>14.</c:v>
                  </c:pt>
                  <c:pt idx="14">
                    <c:v>15.</c:v>
                  </c:pt>
                  <c:pt idx="15">
                    <c:v>16.</c:v>
                  </c:pt>
                  <c:pt idx="16">
                    <c:v>17.</c:v>
                  </c:pt>
                  <c:pt idx="17">
                    <c:v>18.</c:v>
                  </c:pt>
                  <c:pt idx="18">
                    <c:v>19.</c:v>
                  </c:pt>
                  <c:pt idx="19">
                    <c:v>20.</c:v>
                  </c:pt>
                </c:lvl>
              </c:multiLvlStrCache>
            </c:multiLvlStrRef>
          </c:cat>
          <c:val>
            <c:numRef>
              <c:f>спецификация!$C$5:$V$5</c:f>
              <c:numCache>
                <c:formatCode>0.00</c:formatCode>
                <c:ptCount val="20"/>
                <c:pt idx="0">
                  <c:v>29.76</c:v>
                </c:pt>
                <c:pt idx="1">
                  <c:v>64.88</c:v>
                </c:pt>
                <c:pt idx="2">
                  <c:v>48.81</c:v>
                </c:pt>
                <c:pt idx="3">
                  <c:v>29.17</c:v>
                </c:pt>
                <c:pt idx="4">
                  <c:v>39.29</c:v>
                </c:pt>
                <c:pt idx="5">
                  <c:v>33.33</c:v>
                </c:pt>
                <c:pt idx="6">
                  <c:v>58.33</c:v>
                </c:pt>
                <c:pt idx="7">
                  <c:v>60.71</c:v>
                </c:pt>
                <c:pt idx="8">
                  <c:v>44.05</c:v>
                </c:pt>
                <c:pt idx="9">
                  <c:v>82.74</c:v>
                </c:pt>
                <c:pt idx="10">
                  <c:v>62.5</c:v>
                </c:pt>
                <c:pt idx="11">
                  <c:v>72.02</c:v>
                </c:pt>
                <c:pt idx="12">
                  <c:v>36.31</c:v>
                </c:pt>
                <c:pt idx="13">
                  <c:v>86.31</c:v>
                </c:pt>
                <c:pt idx="14">
                  <c:v>45.24</c:v>
                </c:pt>
                <c:pt idx="15">
                  <c:v>32.14</c:v>
                </c:pt>
                <c:pt idx="16">
                  <c:v>38.1</c:v>
                </c:pt>
                <c:pt idx="17">
                  <c:v>23.81</c:v>
                </c:pt>
                <c:pt idx="18">
                  <c:v>45.24</c:v>
                </c:pt>
                <c:pt idx="19">
                  <c:v>70.239999999999995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20-490F-ABB4-C8EFFCD17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500807872"/>
        <c:axId val="-1500810048"/>
        <c:axId val="0"/>
      </c:bar3DChart>
      <c:catAx>
        <c:axId val="-15008078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0048"/>
        <c:crosses val="autoZero"/>
        <c:auto val="1"/>
        <c:lblAlgn val="ctr"/>
        <c:lblOffset val="100"/>
        <c:noMultiLvlLbl val="0"/>
      </c:catAx>
      <c:valAx>
        <c:axId val="-1500810048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0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Русский язык, 8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спецификация!$C$25:$V$26</c:f>
              <c:multiLvlStrCache>
                <c:ptCount val="20"/>
                <c:lvl>
                  <c:pt idx="0">
                    <c:v>Фонетика. Орфоэпические нормы</c:v>
                  </c:pt>
                  <c:pt idx="1">
                    <c:v>Лексика и фразеология</c:v>
                  </c:pt>
                  <c:pt idx="2">
                    <c:v>Морфологические нормы</c:v>
                  </c:pt>
                  <c:pt idx="3">
                    <c:v>Морфология</c:v>
                  </c:pt>
                  <c:pt idx="4">
                    <c:v>Правописание  безударных корней </c:v>
                  </c:pt>
                  <c:pt idx="5">
                    <c:v>Правописание приставок</c:v>
                  </c:pt>
                  <c:pt idx="6">
                    <c:v>Правописание суффиксов различных частей речи</c:v>
                  </c:pt>
                  <c:pt idx="7">
                    <c:v>Правописание причастий и деепричастий</c:v>
                  </c:pt>
                  <c:pt idx="8">
                    <c:v>Слитное, дефисное и раздельное написание различных частей речи</c:v>
                  </c:pt>
                  <c:pt idx="9">
                    <c:v>Правописание наречий</c:v>
                  </c:pt>
                  <c:pt idx="10">
                    <c:v>Правописание НЕ с различными частями речи</c:v>
                  </c:pt>
                  <c:pt idx="11">
                    <c:v>Синтаксические нормы (словосочетание как основная единица синтаксиса)</c:v>
                  </c:pt>
                  <c:pt idx="12">
                    <c:v>Части речи</c:v>
                  </c:pt>
                  <c:pt idx="13">
                    <c:v>Части речи (омонимичные части речи)</c:v>
                  </c:pt>
                  <c:pt idx="14">
                    <c:v>Грамматическая основа предложения</c:v>
                  </c:pt>
                  <c:pt idx="15">
                    <c:v>Знак. преп. в предл. с однородными членами или с  деепричастными оборотами</c:v>
                  </c:pt>
                  <c:pt idx="16">
                    <c:v>Знак. преп. в предл. с однородными членами или с  деепричастными оборотами</c:v>
                  </c:pt>
                  <c:pt idx="17">
                    <c:v>Языковые средства выразительности</c:v>
                  </c:pt>
                  <c:pt idx="18">
                    <c:v>Сложная синтаксическая конструкция (знаки препинания)</c:v>
                  </c:pt>
                  <c:pt idx="19">
                    <c:v>Служебные части речи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  <c:pt idx="13">
                    <c:v>14.</c:v>
                  </c:pt>
                  <c:pt idx="14">
                    <c:v>15.</c:v>
                  </c:pt>
                  <c:pt idx="15">
                    <c:v>16.</c:v>
                  </c:pt>
                  <c:pt idx="16">
                    <c:v>17.</c:v>
                  </c:pt>
                  <c:pt idx="17">
                    <c:v>18.</c:v>
                  </c:pt>
                  <c:pt idx="18">
                    <c:v>19.</c:v>
                  </c:pt>
                  <c:pt idx="19">
                    <c:v>20.</c:v>
                  </c:pt>
                </c:lvl>
              </c:multiLvlStrCache>
            </c:multiLvlStrRef>
          </c:cat>
          <c:val>
            <c:numRef>
              <c:f>спецификация!$C$28:$V$28</c:f>
              <c:numCache>
                <c:formatCode>0.00</c:formatCode>
                <c:ptCount val="20"/>
                <c:pt idx="0">
                  <c:v>28.29</c:v>
                </c:pt>
                <c:pt idx="1">
                  <c:v>80.260000000000005</c:v>
                </c:pt>
                <c:pt idx="2">
                  <c:v>41.45</c:v>
                </c:pt>
                <c:pt idx="3">
                  <c:v>40.130000000000003</c:v>
                </c:pt>
                <c:pt idx="4">
                  <c:v>37.5</c:v>
                </c:pt>
                <c:pt idx="5">
                  <c:v>57.89</c:v>
                </c:pt>
                <c:pt idx="6">
                  <c:v>56.58</c:v>
                </c:pt>
                <c:pt idx="7">
                  <c:v>33.549999999999997</c:v>
                </c:pt>
                <c:pt idx="8">
                  <c:v>61.84</c:v>
                </c:pt>
                <c:pt idx="9">
                  <c:v>71.05</c:v>
                </c:pt>
                <c:pt idx="10">
                  <c:v>57.89</c:v>
                </c:pt>
                <c:pt idx="11">
                  <c:v>44.74</c:v>
                </c:pt>
                <c:pt idx="12">
                  <c:v>60.53</c:v>
                </c:pt>
                <c:pt idx="13">
                  <c:v>58.55</c:v>
                </c:pt>
                <c:pt idx="14">
                  <c:v>69.739999999999995</c:v>
                </c:pt>
                <c:pt idx="15">
                  <c:v>13.16</c:v>
                </c:pt>
                <c:pt idx="16">
                  <c:v>25</c:v>
                </c:pt>
                <c:pt idx="17">
                  <c:v>44.74</c:v>
                </c:pt>
                <c:pt idx="18">
                  <c:v>11.18</c:v>
                </c:pt>
                <c:pt idx="19">
                  <c:v>47.37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B-41B4-B4FF-D552BBCCB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09504"/>
        <c:axId val="-1500819840"/>
      </c:barChart>
      <c:catAx>
        <c:axId val="-15008095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9840"/>
        <c:crosses val="autoZero"/>
        <c:auto val="1"/>
        <c:lblAlgn val="ctr"/>
        <c:lblOffset val="100"/>
        <c:noMultiLvlLbl val="0"/>
      </c:catAx>
      <c:valAx>
        <c:axId val="-1500819840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0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Математика, 7 класс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спецификация!$C$7:$O$8</c:f>
              <c:multiLvlStrCache>
                <c:ptCount val="13"/>
                <c:lvl>
                  <c:pt idx="0">
                    <c:v>Действия с целыми числами </c:v>
                  </c:pt>
                  <c:pt idx="1">
                    <c:v>Действия с обыкновенными и десятичными дробями </c:v>
                  </c:pt>
                  <c:pt idx="2">
                    <c:v>Виды углов</c:v>
                  </c:pt>
                  <c:pt idx="3">
                    <c:v>Решение простейших задач на доли </c:v>
                  </c:pt>
                  <c:pt idx="4">
                    <c:v>Решение линейных уравнений </c:v>
                  </c:pt>
                  <c:pt idx="5">
                    <c:v>Задание на нахождение площадей </c:v>
                  </c:pt>
                  <c:pt idx="6">
                    <c:v>Чтение таблиц и анализ данных</c:v>
                  </c:pt>
                  <c:pt idx="7">
                    <c:v>Задание на умение соотносить числа в десятичной записи </c:v>
                  </c:pt>
                  <c:pt idx="8">
                    <c:v>Задание на умение соотносить вид на координатной прямой и числовую характеристику </c:v>
                  </c:pt>
                  <c:pt idx="9">
                    <c:v>Текстовое задание на нахождение целого по части </c:v>
                  </c:pt>
                  <c:pt idx="10">
                    <c:v>Задание на преобразование выражения и вычисление </c:v>
                  </c:pt>
                  <c:pt idx="11">
                    <c:v>Текстовое задание на вычисление процентов</c:v>
                  </c:pt>
                  <c:pt idx="12">
                    <c:v>Задание на составление и решение системы уравнений </c:v>
                  </c:pt>
                </c:lvl>
                <c:lvl>
                  <c:pt idx="0">
                    <c:v>1.</c:v>
                  </c:pt>
                  <c:pt idx="1">
                    <c:v>2.</c:v>
                  </c:pt>
                  <c:pt idx="2">
                    <c:v>3.</c:v>
                  </c:pt>
                  <c:pt idx="3">
                    <c:v>4.</c:v>
                  </c:pt>
                  <c:pt idx="4">
                    <c:v>5.</c:v>
                  </c:pt>
                  <c:pt idx="5">
                    <c:v>6.</c:v>
                  </c:pt>
                  <c:pt idx="6">
                    <c:v>7.</c:v>
                  </c:pt>
                  <c:pt idx="7">
                    <c:v>8.</c:v>
                  </c:pt>
                  <c:pt idx="8">
                    <c:v>9.</c:v>
                  </c:pt>
                  <c:pt idx="9">
                    <c:v>10.</c:v>
                  </c:pt>
                  <c:pt idx="10">
                    <c:v>11.</c:v>
                  </c:pt>
                  <c:pt idx="11">
                    <c:v>12.</c:v>
                  </c:pt>
                  <c:pt idx="12">
                    <c:v>13.</c:v>
                  </c:pt>
                </c:lvl>
              </c:multiLvlStrCache>
            </c:multiLvlStrRef>
          </c:cat>
          <c:val>
            <c:numRef>
              <c:f>спецификация!$C$10:$O$10</c:f>
              <c:numCache>
                <c:formatCode>0.00</c:formatCode>
                <c:ptCount val="13"/>
                <c:pt idx="0">
                  <c:v>20.71</c:v>
                </c:pt>
                <c:pt idx="1">
                  <c:v>58.58</c:v>
                </c:pt>
                <c:pt idx="2">
                  <c:v>71.010000000000005</c:v>
                </c:pt>
                <c:pt idx="3">
                  <c:v>47.34</c:v>
                </c:pt>
                <c:pt idx="4">
                  <c:v>4.7300000000000004</c:v>
                </c:pt>
                <c:pt idx="5">
                  <c:v>11.24</c:v>
                </c:pt>
                <c:pt idx="6">
                  <c:v>81.069999999999993</c:v>
                </c:pt>
                <c:pt idx="7">
                  <c:v>63.31</c:v>
                </c:pt>
                <c:pt idx="8">
                  <c:v>50.3</c:v>
                </c:pt>
                <c:pt idx="9">
                  <c:v>42.6</c:v>
                </c:pt>
                <c:pt idx="10">
                  <c:v>2.96</c:v>
                </c:pt>
                <c:pt idx="11">
                  <c:v>28.99</c:v>
                </c:pt>
                <c:pt idx="12">
                  <c:v>14.79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D-4753-A314-2B49F6BD7B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500812768"/>
        <c:axId val="-1500819296"/>
      </c:barChart>
      <c:catAx>
        <c:axId val="-1500812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00819296"/>
        <c:crosses val="autoZero"/>
        <c:auto val="1"/>
        <c:lblAlgn val="ctr"/>
        <c:lblOffset val="100"/>
        <c:noMultiLvlLbl val="0"/>
      </c:catAx>
      <c:valAx>
        <c:axId val="-1500819296"/>
        <c:scaling>
          <c:orientation val="minMax"/>
        </c:scaling>
        <c:delete val="1"/>
        <c:axPos val="t"/>
        <c:numFmt formatCode="0.00" sourceLinked="1"/>
        <c:majorTickMark val="none"/>
        <c:minorTickMark val="none"/>
        <c:tickLblPos val="nextTo"/>
        <c:crossAx val="-150081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291D3-CF96-4785-81B2-2A8F2D38074F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A857F-DA50-44D8-93A1-52A5B0D60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0736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1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1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1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6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0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4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56FF0-1AC0-4D4E-BA9F-EF7882ABC9B9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3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3028" y="2917370"/>
            <a:ext cx="9144000" cy="11731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C2935"/>
                </a:solidFill>
              </a:rPr>
              <a:t>Диагностическое тестирование обучающихся 7, 8 классов </a:t>
            </a:r>
            <a:r>
              <a:rPr lang="ru-RU" dirty="0" err="1" smtClean="0">
                <a:solidFill>
                  <a:srgbClr val="C00000"/>
                </a:solidFill>
              </a:rPr>
              <a:t>Бавлинский</a:t>
            </a:r>
            <a:r>
              <a:rPr lang="ru-RU" dirty="0" smtClean="0">
                <a:solidFill>
                  <a:srgbClr val="C00000"/>
                </a:solidFill>
              </a:rPr>
              <a:t> район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78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580483"/>
              </p:ext>
            </p:extLst>
          </p:nvPr>
        </p:nvGraphicFramePr>
        <p:xfrm>
          <a:off x="983411" y="207034"/>
          <a:ext cx="10420709" cy="636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1578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166384"/>
              </p:ext>
            </p:extLst>
          </p:nvPr>
        </p:nvGraphicFramePr>
        <p:xfrm>
          <a:off x="983411" y="224287"/>
          <a:ext cx="10437963" cy="6418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2490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340" y="142873"/>
            <a:ext cx="10515600" cy="6592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sp>
        <p:nvSpPr>
          <p:cNvPr id="3" name="Текст 3"/>
          <p:cNvSpPr txBox="1">
            <a:spLocks/>
          </p:cNvSpPr>
          <p:nvPr/>
        </p:nvSpPr>
        <p:spPr>
          <a:xfrm>
            <a:off x="972340" y="2734576"/>
            <a:ext cx="4040188" cy="47982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классы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Объект 4"/>
          <p:cNvSpPr>
            <a:spLocks noGrp="1"/>
          </p:cNvSpPr>
          <p:nvPr>
            <p:ph sz="half" idx="4294967295"/>
          </p:nvPr>
        </p:nvSpPr>
        <p:spPr>
          <a:xfrm>
            <a:off x="492301" y="3508638"/>
            <a:ext cx="5146930" cy="239485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задание </a:t>
            </a:r>
            <a:r>
              <a:rPr lang="ru-RU" sz="2000" dirty="0"/>
              <a:t>на преобразование выражения и вычисление </a:t>
            </a:r>
            <a:r>
              <a:rPr lang="ru-RU" sz="2000" dirty="0" smtClean="0"/>
              <a:t>– </a:t>
            </a:r>
            <a:r>
              <a:rPr lang="ru-RU" sz="2000" dirty="0" smtClean="0">
                <a:solidFill>
                  <a:srgbClr val="C00000"/>
                </a:solidFill>
              </a:rPr>
              <a:t>3%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решение линейных уравнений – </a:t>
            </a:r>
            <a:r>
              <a:rPr lang="ru-RU" sz="2000" dirty="0">
                <a:solidFill>
                  <a:srgbClr val="C00000"/>
                </a:solidFill>
              </a:rPr>
              <a:t>5%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задание на нахождение площади  - </a:t>
            </a:r>
            <a:r>
              <a:rPr lang="ru-RU" sz="2000" dirty="0">
                <a:solidFill>
                  <a:srgbClr val="C00000"/>
                </a:solidFill>
              </a:rPr>
              <a:t>11%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задание </a:t>
            </a:r>
            <a:r>
              <a:rPr lang="ru-RU" sz="2000" dirty="0"/>
              <a:t>на составление и решение системы уравнений  – </a:t>
            </a:r>
            <a:r>
              <a:rPr lang="ru-RU" sz="2000" dirty="0" smtClean="0">
                <a:solidFill>
                  <a:srgbClr val="C00000"/>
                </a:solidFill>
              </a:rPr>
              <a:t>15%</a:t>
            </a:r>
            <a:endParaRPr lang="ru-RU" sz="2000" dirty="0"/>
          </a:p>
        </p:txBody>
      </p:sp>
      <p:sp>
        <p:nvSpPr>
          <p:cNvPr id="5" name="Текст 8"/>
          <p:cNvSpPr txBox="1">
            <a:spLocks/>
          </p:cNvSpPr>
          <p:nvPr/>
        </p:nvSpPr>
        <p:spPr>
          <a:xfrm>
            <a:off x="6485690" y="2760175"/>
            <a:ext cx="4041775" cy="4798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классы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Объект 9"/>
          <p:cNvSpPr>
            <a:spLocks noGrp="1"/>
          </p:cNvSpPr>
          <p:nvPr>
            <p:ph sz="quarter" idx="4294967295"/>
          </p:nvPr>
        </p:nvSpPr>
        <p:spPr>
          <a:xfrm>
            <a:off x="6264348" y="3340073"/>
            <a:ext cx="5223592" cy="268876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текстовая задача на определение средней скорости – </a:t>
            </a:r>
            <a:r>
              <a:rPr lang="ru-RU" sz="2000" dirty="0" smtClean="0">
                <a:solidFill>
                  <a:srgbClr val="C00000"/>
                </a:solidFill>
              </a:rPr>
              <a:t>8%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нахождение </a:t>
            </a:r>
            <a:r>
              <a:rPr lang="ru-RU" sz="2000" dirty="0"/>
              <a:t>элементов треугольника (</a:t>
            </a:r>
            <a:r>
              <a:rPr lang="ru-RU" sz="2000" dirty="0" err="1"/>
              <a:t>геом.задача</a:t>
            </a:r>
            <a:r>
              <a:rPr lang="ru-RU" sz="2000" dirty="0"/>
              <a:t>) – </a:t>
            </a:r>
            <a:r>
              <a:rPr lang="ru-RU" sz="2000" dirty="0" smtClean="0">
                <a:solidFill>
                  <a:srgbClr val="C00000"/>
                </a:solidFill>
              </a:rPr>
              <a:t>11%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решение линейных уравнений с дробными коэффициентами – </a:t>
            </a:r>
            <a:r>
              <a:rPr lang="ru-RU" sz="2000" dirty="0">
                <a:solidFill>
                  <a:srgbClr val="C00000"/>
                </a:solidFill>
              </a:rPr>
              <a:t>11%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определение </a:t>
            </a:r>
            <a:r>
              <a:rPr lang="ru-RU" sz="2000" dirty="0"/>
              <a:t>периметра –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14%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2340" y="1583086"/>
            <a:ext cx="9333783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Математика.    Средний % выполнения  	7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кл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. </a:t>
            </a:r>
            <a:r>
              <a:rPr lang="ru-RU" sz="2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–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38,3 </a:t>
            </a:r>
          </a:p>
          <a:p>
            <a:pPr algn="l"/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	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					  	8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кл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. –  26,5</a:t>
            </a:r>
          </a:p>
          <a:p>
            <a:pPr algn="l"/>
            <a:r>
              <a:rPr lang="ru-RU" sz="26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6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600" b="1" i="1" u="sng" dirty="0" smtClean="0">
                <a:solidFill>
                  <a:schemeClr val="accent1">
                    <a:lumMod val="50000"/>
                  </a:schemeClr>
                </a:solidFill>
              </a:rPr>
              <a:t>Задания с низкими результатами:</a:t>
            </a:r>
            <a:endParaRPr lang="ru-RU" sz="2600" b="1" i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099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172650"/>
              </p:ext>
            </p:extLst>
          </p:nvPr>
        </p:nvGraphicFramePr>
        <p:xfrm>
          <a:off x="828136" y="241540"/>
          <a:ext cx="10472467" cy="636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3345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520000"/>
              </p:ext>
            </p:extLst>
          </p:nvPr>
        </p:nvGraphicFramePr>
        <p:xfrm>
          <a:off x="1104181" y="362309"/>
          <a:ext cx="10023894" cy="631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0826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362217" y="2144467"/>
            <a:ext cx="4422685" cy="591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Биология</a:t>
            </a:r>
          </a:p>
          <a:p>
            <a:pPr algn="l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Средний % выполнения 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42,2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426492" y="1330520"/>
            <a:ext cx="2777291" cy="47982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/>
              <a:t>7 классы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half" idx="4294967295"/>
          </p:nvPr>
        </p:nvSpPr>
        <p:spPr>
          <a:xfrm>
            <a:off x="1057965" y="3686335"/>
            <a:ext cx="4566457" cy="226501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виды корней – </a:t>
            </a:r>
            <a:r>
              <a:rPr lang="ru-RU" sz="2000" dirty="0" smtClean="0">
                <a:solidFill>
                  <a:srgbClr val="C00000"/>
                </a:solidFill>
              </a:rPr>
              <a:t>17%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соцветия – </a:t>
            </a:r>
            <a:r>
              <a:rPr lang="ru-RU" sz="2000" dirty="0" smtClean="0">
                <a:solidFill>
                  <a:srgbClr val="C00000"/>
                </a:solidFill>
              </a:rPr>
              <a:t>23%</a:t>
            </a:r>
            <a:endParaRPr lang="ru-RU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распространение плодов и семян – </a:t>
            </a:r>
            <a:r>
              <a:rPr lang="ru-RU" sz="2000" dirty="0" smtClean="0">
                <a:solidFill>
                  <a:srgbClr val="C00000"/>
                </a:solidFill>
              </a:rPr>
              <a:t>23%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отличительные </a:t>
            </a:r>
            <a:r>
              <a:rPr lang="ru-RU" sz="2000" dirty="0"/>
              <a:t>особенности двудольных и однодольных </a:t>
            </a:r>
            <a:r>
              <a:rPr lang="ru-RU" sz="2000" dirty="0" smtClean="0"/>
              <a:t>растений </a:t>
            </a:r>
            <a:r>
              <a:rPr lang="ru-RU" sz="2000" dirty="0" smtClean="0">
                <a:solidFill>
                  <a:srgbClr val="C00000"/>
                </a:solidFill>
              </a:rPr>
              <a:t>– 28%</a:t>
            </a:r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6096000" y="2205301"/>
            <a:ext cx="4367134" cy="731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rgbClr val="C00000"/>
                </a:solidFill>
              </a:rPr>
              <a:t>История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Средний % выполнения – </a:t>
            </a:r>
            <a:r>
              <a:rPr lang="ru-RU" sz="2400" b="1" i="1" dirty="0" smtClean="0">
                <a:solidFill>
                  <a:srgbClr val="C00000"/>
                </a:solidFill>
              </a:rPr>
              <a:t>24,0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Объект 11"/>
          <p:cNvSpPr>
            <a:spLocks noGrp="1"/>
          </p:cNvSpPr>
          <p:nvPr>
            <p:ph sz="half" idx="4294967295"/>
          </p:nvPr>
        </p:nvSpPr>
        <p:spPr>
          <a:xfrm>
            <a:off x="6096000" y="3352800"/>
            <a:ext cx="5753100" cy="317046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использование данных различных исторических и современных источников (карт- схем), деятели – </a:t>
            </a:r>
            <a:r>
              <a:rPr lang="ru-RU" sz="2000" dirty="0" smtClean="0">
                <a:solidFill>
                  <a:srgbClr val="C00000"/>
                </a:solidFill>
              </a:rPr>
              <a:t>2%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объяснение смысла изученных исторических понятий и терминов – </a:t>
            </a:r>
            <a:r>
              <a:rPr lang="ru-RU" sz="2000" dirty="0" smtClean="0">
                <a:solidFill>
                  <a:srgbClr val="C00000"/>
                </a:solidFill>
              </a:rPr>
              <a:t>5%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последовательность </a:t>
            </a:r>
            <a:r>
              <a:rPr lang="ru-RU" sz="2000" dirty="0"/>
              <a:t>и длительность событий – </a:t>
            </a:r>
            <a:r>
              <a:rPr lang="ru-RU" sz="2000" dirty="0" smtClean="0">
                <a:solidFill>
                  <a:srgbClr val="C00000"/>
                </a:solidFill>
              </a:rPr>
              <a:t>6%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использование данных различных исторических и современных источников (карт- схем), </a:t>
            </a:r>
            <a:r>
              <a:rPr lang="ru-RU" sz="2000" dirty="0" smtClean="0"/>
              <a:t>события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C00000"/>
                </a:solidFill>
              </a:rPr>
              <a:t>15%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использование </a:t>
            </a:r>
            <a:r>
              <a:rPr lang="ru-RU" sz="2000" dirty="0"/>
              <a:t>данных различных исторических и современных источников (иллюстративного  материала) – </a:t>
            </a:r>
            <a:r>
              <a:rPr lang="ru-RU" sz="2000" dirty="0" smtClean="0">
                <a:solidFill>
                  <a:srgbClr val="C00000"/>
                </a:solidFill>
              </a:rPr>
              <a:t>16%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7966" y="3099883"/>
            <a:ext cx="4973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u="sng" dirty="0">
                <a:solidFill>
                  <a:schemeClr val="accent1">
                    <a:lumMod val="50000"/>
                  </a:schemeClr>
                </a:solidFill>
              </a:rPr>
              <a:t>Задания с низкими результатами: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72340" y="142873"/>
            <a:ext cx="10515600" cy="6592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096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641197"/>
              </p:ext>
            </p:extLst>
          </p:nvPr>
        </p:nvGraphicFramePr>
        <p:xfrm>
          <a:off x="1069675" y="207033"/>
          <a:ext cx="10248182" cy="6504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3290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932140"/>
              </p:ext>
            </p:extLst>
          </p:nvPr>
        </p:nvGraphicFramePr>
        <p:xfrm>
          <a:off x="1017917" y="310551"/>
          <a:ext cx="10351698" cy="6262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2931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362217" y="2144467"/>
            <a:ext cx="4422685" cy="5916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i="1" dirty="0" smtClean="0">
                <a:solidFill>
                  <a:srgbClr val="C00000"/>
                </a:solidFill>
              </a:rPr>
              <a:t>Физика</a:t>
            </a:r>
          </a:p>
          <a:p>
            <a:pPr algn="l"/>
            <a:r>
              <a:rPr lang="ru-RU" sz="2400" b="1" i="1" dirty="0" smtClean="0">
                <a:solidFill>
                  <a:srgbClr val="C00000"/>
                </a:solidFill>
              </a:rPr>
              <a:t>Средний % выполнения </a:t>
            </a:r>
            <a:r>
              <a:rPr lang="ru-RU" sz="2800" b="1" i="1" dirty="0" smtClean="0">
                <a:solidFill>
                  <a:srgbClr val="C00000"/>
                </a:solidFill>
              </a:rPr>
              <a:t>– </a:t>
            </a:r>
            <a:r>
              <a:rPr lang="ru-RU" sz="2400" b="1" i="1" dirty="0" smtClean="0">
                <a:solidFill>
                  <a:srgbClr val="C00000"/>
                </a:solidFill>
              </a:rPr>
              <a:t>34,2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426492" y="1330520"/>
            <a:ext cx="2777291" cy="47982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/>
              <a:t>8 классы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6096000" y="2086508"/>
            <a:ext cx="4367134" cy="894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Обществознание</a:t>
            </a:r>
          </a:p>
          <a:p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Средний % выполнения –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60,3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Объект 11"/>
          <p:cNvSpPr>
            <a:spLocks noGrp="1"/>
          </p:cNvSpPr>
          <p:nvPr>
            <p:ph sz="half" idx="4294967295"/>
          </p:nvPr>
        </p:nvSpPr>
        <p:spPr>
          <a:xfrm>
            <a:off x="6031635" y="3686335"/>
            <a:ext cx="5580437" cy="231290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главные </a:t>
            </a:r>
            <a:r>
              <a:rPr lang="ru-RU" sz="2000" dirty="0"/>
              <a:t>вопросы экономики, социальные статусы и </a:t>
            </a:r>
            <a:r>
              <a:rPr lang="ru-RU" sz="2000" dirty="0" smtClean="0"/>
              <a:t>роли – </a:t>
            </a:r>
            <a:r>
              <a:rPr lang="ru-RU" sz="2000" dirty="0" smtClean="0">
                <a:solidFill>
                  <a:srgbClr val="C00000"/>
                </a:solidFill>
              </a:rPr>
              <a:t>28%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главные вопросы экономики, экономика, ее роль в жизни общества – </a:t>
            </a:r>
            <a:r>
              <a:rPr lang="ru-RU" sz="2000" dirty="0">
                <a:solidFill>
                  <a:srgbClr val="C00000"/>
                </a:solidFill>
              </a:rPr>
              <a:t>34%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собственность – </a:t>
            </a:r>
            <a:r>
              <a:rPr lang="ru-RU" sz="2000" dirty="0" smtClean="0">
                <a:solidFill>
                  <a:srgbClr val="C00000"/>
                </a:solidFill>
              </a:rPr>
              <a:t>38%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57966" y="3099883"/>
            <a:ext cx="4973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u="sng" dirty="0">
                <a:solidFill>
                  <a:schemeClr val="accent1">
                    <a:lumMod val="50000"/>
                  </a:schemeClr>
                </a:solidFill>
              </a:rPr>
              <a:t>Задания с низкими результатами: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half" idx="4294967295"/>
          </p:nvPr>
        </p:nvSpPr>
        <p:spPr>
          <a:xfrm>
            <a:off x="838200" y="3681280"/>
            <a:ext cx="4946702" cy="173656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механическая </a:t>
            </a:r>
            <a:r>
              <a:rPr lang="ru-RU" sz="2000" dirty="0"/>
              <a:t>работа. Механическая мощность – </a:t>
            </a:r>
            <a:r>
              <a:rPr lang="ru-RU" sz="2000" dirty="0" smtClean="0">
                <a:solidFill>
                  <a:srgbClr val="C00000"/>
                </a:solidFill>
              </a:rPr>
              <a:t>0%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механическое </a:t>
            </a:r>
            <a:r>
              <a:rPr lang="ru-RU" sz="2000" dirty="0"/>
              <a:t>движение. Относительность движения – </a:t>
            </a:r>
            <a:r>
              <a:rPr lang="ru-RU" sz="2000" dirty="0" smtClean="0">
                <a:solidFill>
                  <a:srgbClr val="C00000"/>
                </a:solidFill>
              </a:rPr>
              <a:t>15%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закон Архимеда – </a:t>
            </a:r>
            <a:r>
              <a:rPr lang="ru-RU" sz="2000" dirty="0" smtClean="0">
                <a:solidFill>
                  <a:srgbClr val="C00000"/>
                </a:solidFill>
              </a:rPr>
              <a:t>27%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72340" y="142873"/>
            <a:ext cx="10515600" cy="6592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96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313602"/>
              </p:ext>
            </p:extLst>
          </p:nvPr>
        </p:nvGraphicFramePr>
        <p:xfrm>
          <a:off x="1104181" y="327804"/>
          <a:ext cx="9972136" cy="631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41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410" y="39250"/>
            <a:ext cx="10515600" cy="58440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469" y="623655"/>
            <a:ext cx="596419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–337 чел.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 чел.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794" y="5953011"/>
            <a:ext cx="96396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усвоения предметного содержания по пройденным программам можно определить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ниже среднего,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исключением русского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языка, обществознания</a:t>
            </a:r>
            <a:endParaRPr lang="ru-RU" sz="1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158726"/>
              </p:ext>
            </p:extLst>
          </p:nvPr>
        </p:nvGraphicFramePr>
        <p:xfrm>
          <a:off x="835572" y="1034538"/>
          <a:ext cx="9806152" cy="4918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607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6674001"/>
              </p:ext>
            </p:extLst>
          </p:nvPr>
        </p:nvGraphicFramePr>
        <p:xfrm>
          <a:off x="974361" y="194872"/>
          <a:ext cx="10433154" cy="6370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373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410" y="39250"/>
            <a:ext cx="10515600" cy="58440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468" y="757156"/>
            <a:ext cx="5964195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 –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337 чел.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 чел.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6469" y="1494925"/>
            <a:ext cx="2455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100 % выполнение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353286" y="1412132"/>
            <a:ext cx="2455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7 класс </a:t>
            </a:r>
            <a:r>
              <a:rPr lang="ru-RU" dirty="0" smtClean="0"/>
              <a:t>– отсутствуют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8 класс </a:t>
            </a:r>
            <a:r>
              <a:rPr lang="ru-RU" dirty="0"/>
              <a:t>–</a:t>
            </a:r>
            <a:r>
              <a:rPr lang="ru-RU" dirty="0" smtClean="0"/>
              <a:t> отсутствуют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36468" y="3002181"/>
            <a:ext cx="2455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80-99 % выполнение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353286" y="2802126"/>
            <a:ext cx="2648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7 класс </a:t>
            </a:r>
          </a:p>
          <a:p>
            <a:r>
              <a:rPr lang="ru-RU" dirty="0" smtClean="0"/>
              <a:t>русский язык – 11 чел.,</a:t>
            </a:r>
          </a:p>
          <a:p>
            <a:r>
              <a:rPr lang="ru-RU" dirty="0" smtClean="0"/>
              <a:t>математика – 2 чел.,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6468" y="4629556"/>
            <a:ext cx="2455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0 % выполнение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353286" y="4569715"/>
            <a:ext cx="3105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7 класс </a:t>
            </a:r>
          </a:p>
          <a:p>
            <a:r>
              <a:rPr lang="ru-RU" dirty="0" smtClean="0"/>
              <a:t>русский язык – 1 чел.,</a:t>
            </a:r>
          </a:p>
          <a:p>
            <a:r>
              <a:rPr lang="ru-RU" dirty="0" smtClean="0"/>
              <a:t>математика – 3 чел.,</a:t>
            </a:r>
          </a:p>
          <a:p>
            <a:r>
              <a:rPr lang="ru-RU" dirty="0" smtClean="0"/>
              <a:t>история – 5 чел.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88821" y="2663627"/>
            <a:ext cx="27309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8 класс</a:t>
            </a:r>
          </a:p>
          <a:p>
            <a:r>
              <a:rPr lang="ru-RU" dirty="0" smtClean="0"/>
              <a:t>русский язык – 6 чел.,</a:t>
            </a:r>
          </a:p>
          <a:p>
            <a:r>
              <a:rPr lang="ru-RU" dirty="0" smtClean="0"/>
              <a:t>математика – 2 чел.,</a:t>
            </a:r>
          </a:p>
          <a:p>
            <a:r>
              <a:rPr lang="ru-RU" dirty="0" smtClean="0"/>
              <a:t>обществознание – 19 чел.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893325" y="4568001"/>
            <a:ext cx="250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8 класс</a:t>
            </a:r>
          </a:p>
          <a:p>
            <a:r>
              <a:rPr lang="ru-RU" dirty="0" smtClean="0"/>
              <a:t>математика – 16 чел.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682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49410" y="39250"/>
            <a:ext cx="10515600" cy="5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7835558"/>
              </p:ext>
            </p:extLst>
          </p:nvPr>
        </p:nvGraphicFramePr>
        <p:xfrm>
          <a:off x="1029977" y="623655"/>
          <a:ext cx="10354466" cy="5919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5814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49410" y="39250"/>
            <a:ext cx="10515600" cy="5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7265005"/>
              </p:ext>
            </p:extLst>
          </p:nvPr>
        </p:nvGraphicFramePr>
        <p:xfrm>
          <a:off x="949410" y="623655"/>
          <a:ext cx="10370231" cy="5792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91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49410" y="39250"/>
            <a:ext cx="10515600" cy="5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417599"/>
              </p:ext>
            </p:extLst>
          </p:nvPr>
        </p:nvGraphicFramePr>
        <p:xfrm>
          <a:off x="949410" y="623654"/>
          <a:ext cx="10515600" cy="5855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604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49410" y="39250"/>
            <a:ext cx="10515600" cy="5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03644"/>
              </p:ext>
            </p:extLst>
          </p:nvPr>
        </p:nvGraphicFramePr>
        <p:xfrm>
          <a:off x="949410" y="623656"/>
          <a:ext cx="10515600" cy="5966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642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49410" y="39250"/>
            <a:ext cx="10515600" cy="584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936444"/>
              </p:ext>
            </p:extLst>
          </p:nvPr>
        </p:nvGraphicFramePr>
        <p:xfrm>
          <a:off x="949409" y="623655"/>
          <a:ext cx="10133749" cy="5903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401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3"/>
          <p:cNvSpPr txBox="1">
            <a:spLocks/>
          </p:cNvSpPr>
          <p:nvPr/>
        </p:nvSpPr>
        <p:spPr>
          <a:xfrm>
            <a:off x="838200" y="2857612"/>
            <a:ext cx="4040188" cy="47982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классы </a:t>
            </a:r>
            <a:endParaRPr lang="ru-RU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4"/>
          <p:cNvSpPr>
            <a:spLocks noGrp="1"/>
          </p:cNvSpPr>
          <p:nvPr>
            <p:ph sz="half" idx="4294967295"/>
          </p:nvPr>
        </p:nvSpPr>
        <p:spPr>
          <a:xfrm>
            <a:off x="595543" y="3583203"/>
            <a:ext cx="4832800" cy="210758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способы словообразования – </a:t>
            </a:r>
            <a:r>
              <a:rPr lang="ru-RU" sz="2000" dirty="0">
                <a:solidFill>
                  <a:srgbClr val="C00000"/>
                </a:solidFill>
              </a:rPr>
              <a:t>24%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орфоэпические нормы – </a:t>
            </a:r>
            <a:r>
              <a:rPr lang="ru-RU" sz="2000" dirty="0" smtClean="0">
                <a:solidFill>
                  <a:srgbClr val="C00000"/>
                </a:solidFill>
              </a:rPr>
              <a:t>29%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морфологические </a:t>
            </a:r>
            <a:r>
              <a:rPr lang="ru-RU" sz="2000" dirty="0"/>
              <a:t>нормы – </a:t>
            </a:r>
            <a:r>
              <a:rPr lang="ru-RU" sz="2000" dirty="0" smtClean="0">
                <a:solidFill>
                  <a:srgbClr val="C00000"/>
                </a:solidFill>
              </a:rPr>
              <a:t>29%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знаки препинания в предложениях с обращением </a:t>
            </a:r>
            <a:r>
              <a:rPr lang="ru-RU" sz="2000" dirty="0"/>
              <a:t>– </a:t>
            </a:r>
            <a:r>
              <a:rPr lang="ru-RU" sz="2000" dirty="0" smtClean="0">
                <a:solidFill>
                  <a:srgbClr val="C00000"/>
                </a:solidFill>
              </a:rPr>
              <a:t>32%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7" name="Текст 8"/>
          <p:cNvSpPr txBox="1">
            <a:spLocks/>
          </p:cNvSpPr>
          <p:nvPr/>
        </p:nvSpPr>
        <p:spPr>
          <a:xfrm>
            <a:off x="6190816" y="2849643"/>
            <a:ext cx="4041775" cy="4798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классы </a:t>
            </a:r>
            <a:endParaRPr lang="ru-RU" i="1" u="sng" dirty="0">
              <a:solidFill>
                <a:srgbClr val="FF0000"/>
              </a:solidFill>
            </a:endParaRPr>
          </a:p>
        </p:txBody>
      </p:sp>
      <p:sp>
        <p:nvSpPr>
          <p:cNvPr id="8" name="Объект 9"/>
          <p:cNvSpPr>
            <a:spLocks noGrp="1"/>
          </p:cNvSpPr>
          <p:nvPr>
            <p:ph sz="quarter" idx="4294967295"/>
          </p:nvPr>
        </p:nvSpPr>
        <p:spPr>
          <a:xfrm>
            <a:off x="5937758" y="3541110"/>
            <a:ext cx="6072272" cy="189069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сложная синтаксическая конструкция (знаки препинания) – </a:t>
            </a:r>
            <a:r>
              <a:rPr lang="ru-RU" sz="2000" dirty="0" smtClean="0">
                <a:solidFill>
                  <a:srgbClr val="C00000"/>
                </a:solidFill>
              </a:rPr>
              <a:t>11%</a:t>
            </a: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знаки </a:t>
            </a:r>
            <a:r>
              <a:rPr lang="ru-RU" sz="2000" dirty="0"/>
              <a:t>препинания в предложениях с деепричастными </a:t>
            </a:r>
            <a:r>
              <a:rPr lang="ru-RU" sz="2000" dirty="0" smtClean="0"/>
              <a:t>оборотами или с </a:t>
            </a:r>
            <a:r>
              <a:rPr lang="ru-RU" sz="2000" dirty="0"/>
              <a:t>однородными членами предложения </a:t>
            </a:r>
            <a:r>
              <a:rPr lang="ru-RU" sz="2000" dirty="0" smtClean="0"/>
              <a:t>– </a:t>
            </a:r>
            <a:r>
              <a:rPr lang="ru-RU" sz="2000" dirty="0" smtClean="0">
                <a:solidFill>
                  <a:srgbClr val="C00000"/>
                </a:solidFill>
              </a:rPr>
              <a:t>13%, 25%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0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694587"/>
            <a:ext cx="47342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200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80639" y="1678997"/>
            <a:ext cx="9914238" cy="772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Русский язык.     Средний % выполнения	7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кл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. – 50,2</a:t>
            </a:r>
          </a:p>
          <a:p>
            <a:pPr algn="l"/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						8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кл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. – 47,1 </a:t>
            </a:r>
            <a:b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</a:br>
            <a:endParaRPr lang="ru-RU" sz="26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l"/>
            <a:r>
              <a:rPr lang="ru-RU" sz="2600" b="1" i="1" u="sng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Задания с низкими результатами:</a:t>
            </a:r>
            <a:endParaRPr lang="ru-RU" sz="2600" b="1" i="1" u="sng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33016" y="214204"/>
            <a:ext cx="10515600" cy="66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1C2935"/>
                </a:solidFill>
              </a:rPr>
              <a:t>Диагностическое тестирование обучающихся 7, 8 классов</a:t>
            </a:r>
            <a:endParaRPr lang="ru-RU" sz="2400" b="1" dirty="0">
              <a:solidFill>
                <a:srgbClr val="1C29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02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2344</TotalTime>
  <Words>583</Words>
  <Application>Microsoft Office PowerPoint</Application>
  <PresentationFormat>Широкоэкранный</PresentationFormat>
  <Paragraphs>98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Диагностическое тестирование обучающихся 7, 8 классов Бавлинский район</vt:lpstr>
      <vt:lpstr>Диагностическое тестирование обучающихся 7, 8 классов</vt:lpstr>
      <vt:lpstr>Диагностическое тестирование обучающихся 7, 8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Диагностическое тестирование обучающихся 7, 8 классов</vt:lpstr>
      <vt:lpstr>Презентация PowerPoint</vt:lpstr>
      <vt:lpstr>Презентация PowerPoint</vt:lpstr>
      <vt:lpstr>Диагностическое тестирование обучающихся 7, 8 классов</vt:lpstr>
      <vt:lpstr>Презентация PowerPoint</vt:lpstr>
      <vt:lpstr>Презентация PowerPoint</vt:lpstr>
      <vt:lpstr>Диагностическое тестирование обучающихся 7, 8 классов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</dc:title>
  <dc:creator>Дамир Закиров</dc:creator>
  <cp:lastModifiedBy>Гульфия Ахвердиева</cp:lastModifiedBy>
  <cp:revision>137</cp:revision>
  <cp:lastPrinted>2020-11-03T12:11:28Z</cp:lastPrinted>
  <dcterms:created xsi:type="dcterms:W3CDTF">2019-05-05T10:51:07Z</dcterms:created>
  <dcterms:modified xsi:type="dcterms:W3CDTF">2020-12-14T11:11:49Z</dcterms:modified>
</cp:coreProperties>
</file>