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8"/>
  </p:notesMasterIdLst>
  <p:handoutMasterIdLst>
    <p:handoutMasterId r:id="rId19"/>
  </p:handoutMasterIdLst>
  <p:sldIdLst>
    <p:sldId id="413" r:id="rId2"/>
    <p:sldId id="545" r:id="rId3"/>
    <p:sldId id="548" r:id="rId4"/>
    <p:sldId id="549" r:id="rId5"/>
    <p:sldId id="550" r:id="rId6"/>
    <p:sldId id="496" r:id="rId7"/>
    <p:sldId id="536" r:id="rId8"/>
    <p:sldId id="542" r:id="rId9"/>
    <p:sldId id="546" r:id="rId10"/>
    <p:sldId id="555" r:id="rId11"/>
    <p:sldId id="556" r:id="rId12"/>
    <p:sldId id="547" r:id="rId13"/>
    <p:sldId id="552" r:id="rId14"/>
    <p:sldId id="551" r:id="rId15"/>
    <p:sldId id="541" r:id="rId16"/>
    <p:sldId id="554" r:id="rId17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6600"/>
    <a:srgbClr val="004DE6"/>
    <a:srgbClr val="CDFFE4"/>
    <a:srgbClr val="40AEF2"/>
    <a:srgbClr val="0E86D0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5" autoAdjust="0"/>
    <p:restoredTop sz="95708" autoAdjust="0"/>
  </p:normalViewPr>
  <p:slideViewPr>
    <p:cSldViewPr>
      <p:cViewPr>
        <p:scale>
          <a:sx n="100" d="100"/>
          <a:sy n="100" d="100"/>
        </p:scale>
        <p:origin x="-246" y="-18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78AFA46-EFDB-4232-94DA-0088BEAC5AA8}" type="datetimeFigureOut">
              <a:rPr lang="ru-RU"/>
              <a:pPr>
                <a:defRPr/>
              </a:pPr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64FC7C3-BCBE-4DB2-B9FD-3D9222FB62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1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9EFBB42-DC5C-4C89-A0C6-EE71F27B00F7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BB8833B-82C2-4A27-96BE-525A496549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281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1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 txBox="1">
            <a:spLocks noGrp="1" noChangeArrowheads="1"/>
          </p:cNvSpPr>
          <p:nvPr/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9" tIns="46029" rIns="92059" bIns="46029" anchor="b"/>
          <a:lstStyle/>
          <a:p>
            <a:pPr algn="r"/>
            <a:fld id="{9A350462-D9EB-43CE-8860-12CACFC81355}" type="slidenum">
              <a:rPr lang="ru-RU" sz="1200">
                <a:cs typeface="Arial" charset="0"/>
              </a:rPr>
              <a:pPr algn="r"/>
              <a:t>6</a:t>
            </a:fld>
            <a:endParaRPr lang="ru-RU" sz="120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8D2B-59CA-4593-942B-E75C6D55EF2D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5AC8-BAD1-4678-87E2-12787BA8D5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44A6-BC1A-471D-BB14-17AC0DA2D33B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8B83F-39EF-465F-BB13-950753389C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F7973-7E93-4C11-A7A8-81387A8CF5AA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DA8A-306D-462C-A57D-431486DB59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14F3-DCF0-47AF-BF1F-A407DC90F79B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4EA70-452D-4108-BA18-28A486604B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B692-0E87-4C70-8C97-9B5D029D8246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52FC9-C746-48E3-AB5F-D9CBBFAE49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AAB6-DC0E-49C5-907A-C33ED22C35D4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E29A8-E022-46B4-B594-28755F4424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DAA3-F8D9-4B8B-841D-C79E94A7EE48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FF8D-A021-4497-B840-82732F455C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40295-337D-4911-825E-9B015B0B5024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59A62-B4A9-4FDD-83D7-CF2C154961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5B828-4D85-4A18-B27F-E3CD33D50C00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BF39B-D774-4591-BDF6-22ABBBCA1F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EA3A4-9933-456D-8603-09E0E773DD72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11B4-7314-4E17-9FF9-721C07D8DA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7E420-1FB5-494F-A53B-CB34AA56E352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EB728-16E2-4613-A9A5-CB8363377C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E022C6-5A3C-4EEC-9B4C-B56E8ED39DE5}" type="datetimeFigureOut">
              <a:rPr lang="ru-RU"/>
              <a:pPr>
                <a:defRPr/>
              </a:pPr>
              <a:t>30.06.2017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8ADB9C-65F7-43E2-B727-705B61F5BA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4033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427983" y="3795885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А.В.Симашева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начальник МКУ «Отдел образования Алексеевского муниципального района Республики Татарстан»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летнего  отдыха -  2017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Алексеевском муниципальном районе</a:t>
            </a:r>
          </a:p>
        </p:txBody>
      </p:sp>
      <p:pic>
        <p:nvPicPr>
          <p:cNvPr id="7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95486"/>
            <a:ext cx="819150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-54769" y="4689476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1"/>
            <a:ext cx="1122854" cy="451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244005"/>
              </p:ext>
            </p:extLst>
          </p:nvPr>
        </p:nvGraphicFramePr>
        <p:xfrm>
          <a:off x="3527884" y="2067694"/>
          <a:ext cx="2448272" cy="1564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/>
              </a:tblGrid>
              <a:tr h="1251055"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2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11,7 </a:t>
                      </a:r>
                      <a:r>
                        <a:rPr lang="ru-RU" sz="2800" b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2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Организация  «Сэлэт»</a:t>
                      </a:r>
                      <a:endParaRPr lang="ru-RU" sz="2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660232" y="1585367"/>
            <a:ext cx="1969368" cy="17887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Средства родителей </a:t>
            </a:r>
            <a:endParaRPr lang="ru-RU" sz="2000" dirty="0" smtClean="0"/>
          </a:p>
          <a:p>
            <a:pPr algn="ctr"/>
            <a:endParaRPr lang="ru-RU" sz="2000" dirty="0"/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988,8 </a:t>
            </a:r>
            <a:r>
              <a:rPr lang="ru-RU" sz="2800" b="1" dirty="0" err="1" smtClean="0">
                <a:solidFill>
                  <a:schemeClr val="tx1"/>
                </a:solidFill>
              </a:rPr>
              <a:t>т.р</a:t>
            </a:r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endParaRPr lang="ru-RU" sz="2000" i="1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0088" y="1563638"/>
            <a:ext cx="2304256" cy="1810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Субсидии на организацию</a:t>
            </a:r>
          </a:p>
          <a:p>
            <a:pPr algn="ctr"/>
            <a:r>
              <a:rPr lang="ru-RU" b="1" dirty="0" smtClean="0"/>
              <a:t>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18 109,6 </a:t>
            </a:r>
            <a:r>
              <a:rPr lang="ru-RU" sz="2800" b="1" dirty="0" err="1" smtClean="0">
                <a:solidFill>
                  <a:schemeClr val="tx1"/>
                </a:solidFill>
              </a:rPr>
              <a:t>т.р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88729" y="308645"/>
            <a:ext cx="48245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ОБЩИЙ ОБЬЕМ ФИНАНСИРОВАНИЯ  Программы отдыха детей на 2017 год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19 106, 7 </a:t>
            </a:r>
            <a:r>
              <a:rPr lang="ru-RU" sz="2800" b="1" dirty="0" err="1" smtClean="0">
                <a:solidFill>
                  <a:schemeClr val="tx1"/>
                </a:solidFill>
              </a:rPr>
              <a:t>т.р</a:t>
            </a:r>
            <a:r>
              <a:rPr lang="ru-RU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68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123478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Отдохнуло:   </a:t>
            </a:r>
            <a:r>
              <a:rPr lang="ru-RU" sz="2800" b="1" dirty="0" smtClean="0">
                <a:solidFill>
                  <a:srgbClr val="C00000"/>
                </a:solidFill>
              </a:rPr>
              <a:t>891 чел</a:t>
            </a:r>
            <a:r>
              <a:rPr lang="ru-RU" sz="2800" b="1" dirty="0" smtClean="0"/>
              <a:t>.- 32,4%</a:t>
            </a:r>
            <a:endParaRPr lang="ru-RU" sz="28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3862709" y="3668193"/>
            <a:ext cx="432048" cy="565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979712" y="1196469"/>
            <a:ext cx="57511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Набор:   </a:t>
            </a:r>
            <a:r>
              <a:rPr lang="ru-RU" sz="2800" b="1" dirty="0" smtClean="0">
                <a:solidFill>
                  <a:srgbClr val="C00000"/>
                </a:solidFill>
              </a:rPr>
              <a:t>43 путевки </a:t>
            </a:r>
            <a:r>
              <a:rPr lang="ru-RU" sz="2800" b="1" dirty="0" smtClean="0"/>
              <a:t>в санаторий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2728200"/>
            <a:ext cx="5845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Осенний период (пришкольные лагеря):   </a:t>
            </a:r>
            <a:r>
              <a:rPr lang="ru-RU" sz="2800" b="1" dirty="0" smtClean="0">
                <a:solidFill>
                  <a:srgbClr val="C00000"/>
                </a:solidFill>
              </a:rPr>
              <a:t>285 чел.</a:t>
            </a:r>
            <a:endParaRPr lang="ru-RU" sz="2800" b="1" dirty="0"/>
          </a:p>
        </p:txBody>
      </p:sp>
      <p:sp>
        <p:nvSpPr>
          <p:cNvPr id="7" name="Стрелка вниз 6"/>
          <p:cNvSpPr/>
          <p:nvPr/>
        </p:nvSpPr>
        <p:spPr>
          <a:xfrm>
            <a:off x="3841650" y="646698"/>
            <a:ext cx="432048" cy="565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912953" y="4105211"/>
            <a:ext cx="5845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Стационарные лагеря: </a:t>
            </a:r>
            <a:r>
              <a:rPr lang="ru-RU" sz="2800" b="1" dirty="0" smtClean="0">
                <a:solidFill>
                  <a:srgbClr val="C00000"/>
                </a:solidFill>
              </a:rPr>
              <a:t>160 чел.</a:t>
            </a:r>
            <a:endParaRPr lang="ru-RU" sz="2800" b="1" dirty="0"/>
          </a:p>
        </p:txBody>
      </p:sp>
      <p:sp>
        <p:nvSpPr>
          <p:cNvPr id="9" name="Стрелка вниз 8"/>
          <p:cNvSpPr/>
          <p:nvPr/>
        </p:nvSpPr>
        <p:spPr>
          <a:xfrm>
            <a:off x="3824585" y="2162455"/>
            <a:ext cx="432048" cy="565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1"/>
            <a:ext cx="1122854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6021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515967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ster\Рабочий стол\image_03_08_15_07_4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75606"/>
            <a:ext cx="3059261" cy="229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339502"/>
            <a:ext cx="2592288" cy="1656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+mj-lt"/>
                <a:cs typeface="Times New Roman" pitchFamily="18" charset="0"/>
              </a:rPr>
              <a:t>1 смена </a:t>
            </a:r>
            <a:endParaRPr lang="ru-RU" dirty="0" smtClean="0">
              <a:latin typeface="+mj-lt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+mj-lt"/>
                <a:cs typeface="Times New Roman" pitchFamily="18" charset="0"/>
              </a:rPr>
              <a:t> </a:t>
            </a:r>
            <a:r>
              <a:rPr lang="ru-RU" dirty="0">
                <a:latin typeface="+mj-lt"/>
                <a:cs typeface="Times New Roman" pitchFamily="18" charset="0"/>
              </a:rPr>
              <a:t>с </a:t>
            </a:r>
            <a:r>
              <a:rPr lang="ru-RU" dirty="0" smtClean="0">
                <a:latin typeface="+mj-lt"/>
                <a:cs typeface="Times New Roman" pitchFamily="18" charset="0"/>
              </a:rPr>
              <a:t>9.06.17 </a:t>
            </a:r>
            <a:r>
              <a:rPr lang="ru-RU" dirty="0">
                <a:latin typeface="+mj-lt"/>
                <a:cs typeface="Times New Roman" pitchFamily="18" charset="0"/>
              </a:rPr>
              <a:t>по </a:t>
            </a:r>
            <a:r>
              <a:rPr lang="ru-RU" dirty="0" smtClean="0">
                <a:latin typeface="+mj-lt"/>
                <a:cs typeface="Times New Roman" pitchFamily="18" charset="0"/>
              </a:rPr>
              <a:t>26.06.17 </a:t>
            </a:r>
            <a:r>
              <a:rPr lang="ru-RU" dirty="0">
                <a:latin typeface="+mj-lt"/>
                <a:cs typeface="Times New Roman" pitchFamily="18" charset="0"/>
              </a:rPr>
              <a:t>–интеллектуально-прикладное, научно-техническое направление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575649"/>
            <a:ext cx="2592288" cy="1656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+mj-lt"/>
              </a:rPr>
              <a:t>2 смена </a:t>
            </a:r>
          </a:p>
          <a:p>
            <a:pPr algn="ctr"/>
            <a:r>
              <a:rPr lang="ru-RU" dirty="0" smtClean="0">
                <a:latin typeface="+mj-lt"/>
              </a:rPr>
              <a:t> с 30.06.17 по 17.07.17 –история, археология, ремесленничество и экология</a:t>
            </a:r>
            <a:endParaRPr lang="ru-RU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32252" y="195486"/>
            <a:ext cx="2592288" cy="1656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+mj-lt"/>
              </a:rPr>
              <a:t>3</a:t>
            </a:r>
            <a:r>
              <a:rPr lang="ru-RU" dirty="0" smtClean="0">
                <a:latin typeface="+mj-lt"/>
              </a:rPr>
              <a:t> смена </a:t>
            </a:r>
          </a:p>
          <a:p>
            <a:pPr algn="ctr"/>
            <a:r>
              <a:rPr lang="ru-RU" dirty="0" smtClean="0">
                <a:latin typeface="+mj-lt"/>
              </a:rPr>
              <a:t> с 20.07.17 по 06.08.17 –</a:t>
            </a:r>
          </a:p>
          <a:p>
            <a:pPr algn="ctr"/>
            <a:r>
              <a:rPr lang="en-US" dirty="0" smtClean="0">
                <a:latin typeface="+mj-lt"/>
              </a:rPr>
              <a:t>IT-</a:t>
            </a:r>
            <a:r>
              <a:rPr lang="ru-RU" dirty="0" smtClean="0">
                <a:latin typeface="+mj-lt"/>
              </a:rPr>
              <a:t>сфера</a:t>
            </a:r>
            <a:endParaRPr lang="ru-RU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64102" y="2739029"/>
            <a:ext cx="2592288" cy="1656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+mj-lt"/>
              </a:rPr>
              <a:t>4 смена </a:t>
            </a:r>
          </a:p>
          <a:p>
            <a:pPr algn="ctr"/>
            <a:r>
              <a:rPr lang="ru-RU" dirty="0" smtClean="0">
                <a:latin typeface="+mj-lt"/>
              </a:rPr>
              <a:t> с 09.08.17 по 26.08.17 –</a:t>
            </a:r>
          </a:p>
          <a:p>
            <a:pPr algn="ctr"/>
            <a:r>
              <a:rPr lang="ru-RU" dirty="0" smtClean="0">
                <a:latin typeface="+mj-lt"/>
              </a:rPr>
              <a:t>многонациональная смена</a:t>
            </a:r>
          </a:p>
        </p:txBody>
      </p:sp>
    </p:spTree>
    <p:extLst>
      <p:ext uri="{BB962C8B-B14F-4D97-AF65-F5344CB8AC3E}">
        <p14:creationId xmlns:p14="http://schemas.microsoft.com/office/powerpoint/2010/main" val="252843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70301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j-lt"/>
              </a:rPr>
              <a:t>п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рофильная  смена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«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Буляк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»</a:t>
            </a:r>
            <a:endParaRPr lang="ru-RU" sz="20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              1 чел.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1984" y="2139702"/>
            <a:ext cx="67744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         многонациональная   профильная  смена 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«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</a:rPr>
              <a:t>Дуслык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2 чел.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270301"/>
            <a:ext cx="22322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      «</a:t>
            </a:r>
            <a:r>
              <a:rPr lang="ru-RU" sz="2000" b="1" dirty="0" err="1">
                <a:solidFill>
                  <a:srgbClr val="002060"/>
                </a:solidFill>
                <a:latin typeface="+mj-lt"/>
              </a:rPr>
              <a:t>Нурлы</a:t>
            </a:r>
            <a:r>
              <a:rPr lang="ru-RU" sz="2000" b="1" dirty="0">
                <a:solidFill>
                  <a:srgbClr val="002060"/>
                </a:solidFill>
                <a:latin typeface="+mj-lt"/>
              </a:rPr>
              <a:t> алан» </a:t>
            </a:r>
          </a:p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2 чел.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120" y="4299942"/>
            <a:ext cx="25337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+mj-lt"/>
              </a:rPr>
              <a:t>«Болгар Туган тел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6 чел.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9034" y="4299942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                               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Звездный десант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                             5 чел.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122" name="Picture 2" descr="C:\Documents and Settings\Tester\Рабочий стол\лагер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368" y="2773173"/>
            <a:ext cx="3377952" cy="23687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Tester\Рабочий стол\1638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24" y="58214"/>
            <a:ext cx="2956839" cy="21377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9539" y="2773173"/>
            <a:ext cx="25337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Школа дружбы «</a:t>
            </a:r>
            <a:r>
              <a:rPr lang="ru-RU" sz="2000" b="1" dirty="0" err="1" smtClean="0">
                <a:solidFill>
                  <a:srgbClr val="002060"/>
                </a:solidFill>
                <a:latin typeface="+mj-lt"/>
              </a:rPr>
              <a:t>Байтик</a:t>
            </a:r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»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+mj-lt"/>
              </a:rPr>
              <a:t>9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 чел.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00192" y="2781929"/>
            <a:ext cx="25337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+mj-lt"/>
              </a:rPr>
              <a:t>Центр «Патриот»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5 чел.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58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Documents and Settings\Tester\Рабочий стол\Новая папка\IMG_20170625_145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31590"/>
            <a:ext cx="2530850" cy="18981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270301"/>
            <a:ext cx="45365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Военно-патриотический палаточный лагерь «Юнармеец»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50 чел.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70301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Профильные смены: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лидеры детских общественных организаций)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1чел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в августе  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1чел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C:\Documents and Settings\Tester\Рабочий стол\kannikulyi-gretsiya-46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745" y="1563638"/>
            <a:ext cx="2900816" cy="19435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63998" y="3317289"/>
            <a:ext cx="49804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«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МИРАС»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актив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«Союз наследников Татарстана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 </a:t>
            </a:r>
          </a:p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чел.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264200"/>
            <a:ext cx="24588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</a:rPr>
              <a:t>Чистопольский   район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4103" name="Picture 7" descr="C:\Documents and Settings\Tester\Рабочий стол\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5" y="2643756"/>
            <a:ext cx="2899626" cy="20659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5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1"/>
            <a:ext cx="1122854" cy="451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Tester\Рабочий стол\1638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605" y="1995686"/>
            <a:ext cx="3219921" cy="232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356344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тдых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в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православном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мусульманском лагерях   Алексеевского района РТ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Documents and Settings\Tester\Рабочий стол\musulmanskii-de_468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8" y="2257984"/>
            <a:ext cx="2897996" cy="19382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Documents and Settings\Tester\Рабочий стол\4_s_149996527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2566988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Documents and Settings\Tester\Рабочий стол\4_s_1499965277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2719388"/>
            <a:ext cx="19050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Documents and Settings\Tester\Рабочий стол\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683" y="1922085"/>
            <a:ext cx="2269638" cy="26100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7" y="149163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Православный 55 чел.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1459364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Мусульманский  50 чел.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0031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2347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002060"/>
                </a:solidFill>
              </a:rPr>
              <a:t>Instagram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123478"/>
            <a:ext cx="4099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  </a:t>
            </a:r>
            <a:r>
              <a:rPr lang="en-US" sz="2000" dirty="0" smtClean="0">
                <a:solidFill>
                  <a:srgbClr val="002060"/>
                </a:solidFill>
              </a:rPr>
              <a:t>VK - http</a:t>
            </a:r>
            <a:r>
              <a:rPr lang="en-US" sz="2000" dirty="0">
                <a:solidFill>
                  <a:srgbClr val="002060"/>
                </a:solidFill>
              </a:rPr>
              <a:t>//vk.com/club130066301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2634" y="123477"/>
            <a:ext cx="3303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</a:rPr>
              <a:t>Vospitanie_alekseevsk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2825565"/>
              </p:ext>
            </p:extLst>
          </p:nvPr>
        </p:nvGraphicFramePr>
        <p:xfrm>
          <a:off x="1691680" y="585142"/>
          <a:ext cx="5214937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Документ" r:id="rId3" imgW="9963870" imgH="7765146" progId="Word.Document.12">
                  <p:embed/>
                </p:oleObj>
              </mc:Choice>
              <mc:Fallback>
                <p:oleObj name="Документ" r:id="rId3" imgW="9963870" imgH="776514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585142"/>
                        <a:ext cx="5214937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70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7876" y="4659313"/>
            <a:ext cx="9034688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88" y="63822"/>
            <a:ext cx="688975" cy="86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3241723" y="1172568"/>
            <a:ext cx="2736304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4000" b="1" dirty="0" smtClean="0"/>
              <a:t> </a:t>
            </a:r>
            <a:endParaRPr lang="ru-RU" sz="4000" b="1" dirty="0"/>
          </a:p>
        </p:txBody>
      </p:sp>
      <p:sp>
        <p:nvSpPr>
          <p:cNvPr id="13" name="Стрелка вправо 12"/>
          <p:cNvSpPr/>
          <p:nvPr/>
        </p:nvSpPr>
        <p:spPr>
          <a:xfrm rot="10800000">
            <a:off x="2411756" y="1923678"/>
            <a:ext cx="748319" cy="345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744503">
            <a:off x="5292080" y="3075806"/>
            <a:ext cx="363783" cy="667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0800000">
            <a:off x="4393850" y="423819"/>
            <a:ext cx="352508" cy="681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8378742">
            <a:off x="2728758" y="3021157"/>
            <a:ext cx="862631" cy="385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051140" y="1984681"/>
            <a:ext cx="792088" cy="319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32767"/>
            <a:ext cx="62075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смена  в 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загородном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лагере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отдыха-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160 МЕСТ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27254" y="1683011"/>
            <a:ext cx="42161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профильная смена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загородном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лагере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отдыха-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 МЕСТ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8645" y="159390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профильная смена в лагере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палаточного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-2120 МЕСТ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66300" y="3939902"/>
            <a:ext cx="523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мена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лагере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дневным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пребыванием-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424 МЕСТА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67544" y="3497752"/>
            <a:ext cx="3076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смена в лагере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труда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отдыха-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270 МЕСТ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659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7876" y="4659313"/>
            <a:ext cx="9034688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88" y="63822"/>
            <a:ext cx="688975" cy="86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ПОДГОТОВИТЕЛЬНАЯ     РАБОТА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863188"/>
            <a:ext cx="4201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Постановление  Исполнительного комитета  АМР от 16.03.2017 №116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9512" y="1744528"/>
            <a:ext cx="4201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Приказ МКУ «Отдел образования АМР» от 03.04.2017 №139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828" y="2529359"/>
            <a:ext cx="40571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Совещание  руководителей 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зам.директоров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 ВР  (обеспечение отдыхом  детей ТЖС, детей-сирот, детей из приемных семей, ВШУ,СОП)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828" y="4116849"/>
            <a:ext cx="4057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Сбор  списков  по  категориям детей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11929" y="1001687"/>
            <a:ext cx="4297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Заседания педагогического совета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55220" y="1744528"/>
            <a:ext cx="3992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родительских собраний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14604" y="2410857"/>
            <a:ext cx="4145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Освещение  в газете «Заря»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11929" y="2914403"/>
            <a:ext cx="4180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Обучение   Роспотребнадзором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62204" y="3639157"/>
            <a:ext cx="439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Обучение  начальников лагерей  по основам  БЖ,         предупреждения и ликвидации ЧЗ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369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095109"/>
              </p:ext>
            </p:extLst>
          </p:nvPr>
        </p:nvGraphicFramePr>
        <p:xfrm>
          <a:off x="251520" y="51466"/>
          <a:ext cx="8821044" cy="5050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92264"/>
                <a:gridCol w="1228780"/>
              </a:tblGrid>
              <a:tr h="249672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количество участников смены (детей), из них: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 старше 14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 gridSpan="2"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 участников смены, из них: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Алексеевский муниципальный район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486477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Дети, находящиеся в трудной жизненной ситуации (ТЖС), из них: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дети-сироты и дети, оставшиеся без попечения родителей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191356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дети-инвалиды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334558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 из семей беженцев и вынужденных переселенцев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486477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дети–жертвы вооруженных и межнациональных конфликтов, экологических и техногенных катастроф, стихийных бедствий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486477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 из малообеспеченных семей, состоящих на учете в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МТЗиСЗ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16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дети безработных, состоящих на учете в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МТЗ  и  СЗ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486477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Дети, находящиеся на различных формах учета (КДН, ПДН, ОВД, внутришкольный, СОП), из них: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СОП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  <a:tr h="249673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внутришкольный учет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39" marR="63639" marT="883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84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7876" y="4659313"/>
            <a:ext cx="9034688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88" y="63822"/>
            <a:ext cx="688975" cy="86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591592"/>
            <a:ext cx="88569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 максимального  охвата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и подростков организованными формами отдыха,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т.ч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проблемных детей, состоящих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ВШУ;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сохранение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развитие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имеющейся  сети  детских  оздоровительных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обеспечение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безопасного и качественного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отдыха  оздоровления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и подростков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осуществление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качественной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воспитательной  работы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в каникулярный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период;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работа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детьми, состоящими на ВШУ, детьми из неблагополучных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8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3528" y="4659313"/>
            <a:ext cx="8749035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61EF1A-234F-4AB2-BED2-A0BB9645A5A5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4628989" y="3819334"/>
            <a:ext cx="4392489" cy="8634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550" y="0"/>
            <a:ext cx="7416800" cy="336391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1244" y="1175974"/>
            <a:ext cx="6897633" cy="197184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13" y="411163"/>
            <a:ext cx="7848600" cy="974725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23528" y="1175974"/>
            <a:ext cx="8610922" cy="5072426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740950"/>
            <a:ext cx="791401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              </a:t>
            </a:r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71244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Лагеря дневного пребывания -21 день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019861"/>
              </p:ext>
            </p:extLst>
          </p:nvPr>
        </p:nvGraphicFramePr>
        <p:xfrm>
          <a:off x="693918" y="657151"/>
          <a:ext cx="7508571" cy="38836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0674"/>
                <a:gridCol w="1217897"/>
              </a:tblGrid>
              <a:tr h="3243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Алексеевская  СОШ №1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100 чел.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48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МБОУ «Алексеевская  СОШ №2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 углублённым изучением отдельных предметов» </a:t>
                      </a:r>
                      <a:endParaRPr lang="ru-RU" sz="18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94 чел.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06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МБОУ Алексеевская СОШ №3 им. </a:t>
                      </a:r>
                      <a:r>
                        <a:rPr lang="ru-RU" sz="18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Г.С.Боровикова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r>
                        <a:rPr lang="ru-RU" sz="1800" b="1" dirty="0" smtClean="0">
                          <a:effectLst/>
                        </a:rPr>
                        <a:t>50 чел.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7063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Алексеевская нач. школа - сад № 4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</a:t>
                      </a:r>
                      <a:r>
                        <a:rPr lang="ru-RU" sz="1800" dirty="0" err="1">
                          <a:effectLst/>
                        </a:rPr>
                        <a:t>Билярская</a:t>
                      </a:r>
                      <a:r>
                        <a:rPr lang="ru-RU" sz="1800" dirty="0">
                          <a:effectLst/>
                        </a:rPr>
                        <a:t> СОШ»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Большетиганская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Среднетиганская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Сахаровская СОШ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Ромодановская СОШ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Родниковская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30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50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20 чел.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377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Всего:                                                                                                     </a:t>
                      </a:r>
                      <a:r>
                        <a:rPr lang="ru-RU" sz="1400" dirty="0" smtClean="0">
                          <a:effectLst/>
                        </a:rPr>
                        <a:t>                                             </a:t>
                      </a:r>
                      <a:r>
                        <a:rPr lang="ru-RU" sz="1800" dirty="0" smtClean="0">
                          <a:effectLst/>
                        </a:rPr>
                        <a:t>424 </a:t>
                      </a:r>
                      <a:r>
                        <a:rPr lang="ru-RU" sz="1800" dirty="0">
                          <a:effectLst/>
                        </a:rPr>
                        <a:t>чел.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82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443357"/>
              </p:ext>
            </p:extLst>
          </p:nvPr>
        </p:nvGraphicFramePr>
        <p:xfrm>
          <a:off x="609900" y="657151"/>
          <a:ext cx="8138564" cy="3930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8482"/>
                <a:gridCol w="1320082"/>
              </a:tblGrid>
              <a:tr h="3573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Большеполянская</a:t>
                      </a:r>
                      <a:r>
                        <a:rPr lang="ru-RU" sz="1800" dirty="0">
                          <a:effectLst/>
                        </a:rPr>
                        <a:t> СОШ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20 чел.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146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Мокрокурналинская</a:t>
                      </a:r>
                      <a:r>
                        <a:rPr lang="ru-RU" sz="1800" dirty="0">
                          <a:effectLst/>
                        </a:rPr>
                        <a:t> СОШ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Куркульская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50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25 чел.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87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Ерыклинская </a:t>
                      </a:r>
                      <a:r>
                        <a:rPr lang="ru-RU" sz="1800" dirty="0" smtClean="0">
                          <a:effectLst/>
                        </a:rPr>
                        <a:t>ООШ</a:t>
                      </a:r>
                      <a:endParaRPr lang="ru-RU" sz="18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Левашовская</a:t>
                      </a:r>
                      <a:r>
                        <a:rPr lang="ru-RU" sz="1800" dirty="0">
                          <a:effectLst/>
                        </a:rPr>
                        <a:t> СОШ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Шаминская</a:t>
                      </a:r>
                      <a:r>
                        <a:rPr lang="ru-RU" sz="1800" dirty="0">
                          <a:effectLst/>
                        </a:rPr>
                        <a:t>  ООШ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 «</a:t>
                      </a:r>
                      <a:r>
                        <a:rPr lang="ru-RU" sz="1800" dirty="0" err="1">
                          <a:effectLst/>
                        </a:rPr>
                        <a:t>Билярская</a:t>
                      </a:r>
                      <a:r>
                        <a:rPr lang="ru-RU" sz="1800" dirty="0">
                          <a:effectLst/>
                        </a:rPr>
                        <a:t> СОШ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«Лебединская ООШ»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Ялкинская</a:t>
                      </a:r>
                      <a:r>
                        <a:rPr lang="ru-RU" sz="1800" dirty="0">
                          <a:effectLst/>
                        </a:rPr>
                        <a:t>  ООШ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МБОУ </a:t>
                      </a:r>
                      <a:r>
                        <a:rPr lang="ru-RU" sz="1800" dirty="0" err="1">
                          <a:effectLst/>
                        </a:rPr>
                        <a:t>Чувашскомайнская</a:t>
                      </a:r>
                      <a:r>
                        <a:rPr lang="ru-RU" sz="1800" dirty="0">
                          <a:effectLst/>
                        </a:rPr>
                        <a:t> ООШ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30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 чел.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25 чел</a:t>
                      </a:r>
                      <a:r>
                        <a:rPr lang="ru-RU" sz="1800" dirty="0" smtClean="0">
                          <a:effectLst/>
                        </a:rPr>
                        <a:t>.</a:t>
                      </a:r>
                      <a:endParaRPr lang="ru-RU" sz="1800" b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270 чел.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2794" y="195486"/>
            <a:ext cx="8409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Лагеря труда и отдыха – 18 дней 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23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51470"/>
            <a:ext cx="1122854" cy="509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Tester\Рабочий стол\vasil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51833"/>
            <a:ext cx="3588691" cy="269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71600" y="339502"/>
            <a:ext cx="41764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 смена: 23.05.17 </a:t>
            </a:r>
            <a:r>
              <a:rPr lang="ru-RU" b="1" dirty="0"/>
              <a:t>по 01.06. </a:t>
            </a:r>
            <a:r>
              <a:rPr lang="ru-RU" b="1" dirty="0" smtClean="0"/>
              <a:t>17</a:t>
            </a:r>
            <a:endParaRPr lang="ru-RU" sz="3200" b="1" dirty="0"/>
          </a:p>
          <a:p>
            <a:r>
              <a:rPr lang="ru-RU" sz="3200" b="1" dirty="0" smtClean="0"/>
              <a:t>       </a:t>
            </a:r>
            <a:r>
              <a:rPr lang="ru-RU" sz="3200" b="1" dirty="0" smtClean="0">
                <a:solidFill>
                  <a:srgbClr val="FF0000"/>
                </a:solidFill>
              </a:rPr>
              <a:t>74 чел.</a:t>
            </a:r>
          </a:p>
          <a:p>
            <a:endParaRPr lang="ru-RU" sz="3200" b="1" dirty="0" smtClean="0"/>
          </a:p>
          <a:p>
            <a:r>
              <a:rPr lang="ru-RU" b="1" dirty="0" smtClean="0"/>
              <a:t>2 </a:t>
            </a:r>
            <a:r>
              <a:rPr lang="ru-RU" b="1" dirty="0"/>
              <a:t>смена: </a:t>
            </a:r>
            <a:r>
              <a:rPr lang="ru-RU" b="1" dirty="0" smtClean="0"/>
              <a:t>01.06.17 </a:t>
            </a:r>
            <a:r>
              <a:rPr lang="ru-RU" b="1" dirty="0"/>
              <a:t>по </a:t>
            </a:r>
            <a:r>
              <a:rPr lang="ru-RU" b="1" dirty="0" smtClean="0"/>
              <a:t>10.06</a:t>
            </a:r>
            <a:r>
              <a:rPr lang="ru-RU" b="1" dirty="0"/>
              <a:t>. </a:t>
            </a:r>
            <a:r>
              <a:rPr lang="ru-RU" b="1" dirty="0" smtClean="0"/>
              <a:t>17 </a:t>
            </a:r>
          </a:p>
          <a:p>
            <a:r>
              <a:rPr lang="ru-RU" b="1" dirty="0" smtClean="0"/>
              <a:t> </a:t>
            </a:r>
          </a:p>
          <a:p>
            <a:r>
              <a:rPr lang="ru-RU" sz="3200" b="1" dirty="0" smtClean="0"/>
              <a:t>       </a:t>
            </a:r>
            <a:r>
              <a:rPr lang="ru-RU" sz="3200" b="1" dirty="0" smtClean="0">
                <a:solidFill>
                  <a:srgbClr val="FF0000"/>
                </a:solidFill>
              </a:rPr>
              <a:t>99 чел.</a:t>
            </a:r>
          </a:p>
          <a:p>
            <a:r>
              <a:rPr lang="ru-RU" b="1" dirty="0" smtClean="0"/>
              <a:t>3 смена: 11.06.17 -21.06.17</a:t>
            </a:r>
          </a:p>
          <a:p>
            <a:endParaRPr lang="ru-RU" b="1" dirty="0" smtClean="0"/>
          </a:p>
          <a:p>
            <a:r>
              <a:rPr lang="ru-RU" sz="3200" b="1" dirty="0" smtClean="0"/>
              <a:t>       </a:t>
            </a:r>
            <a:r>
              <a:rPr lang="ru-RU" sz="3200" b="1" dirty="0" smtClean="0">
                <a:solidFill>
                  <a:srgbClr val="FF0000"/>
                </a:solidFill>
              </a:rPr>
              <a:t>24 чел.</a:t>
            </a:r>
            <a:endParaRPr lang="ru-RU" sz="3200" b="1" dirty="0">
              <a:solidFill>
                <a:srgbClr val="FF0000"/>
              </a:solidFill>
            </a:endParaRPr>
          </a:p>
          <a:p>
            <a:endParaRPr lang="ru-RU" sz="3200" b="1" dirty="0"/>
          </a:p>
        </p:txBody>
      </p:sp>
      <p:pic>
        <p:nvPicPr>
          <p:cNvPr id="9" name="Picture 8" descr="C:\Documents and Settings\Tester\Рабочий стол\Символы\АМР 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588" y="63822"/>
            <a:ext cx="688975" cy="86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02124" y="6382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Санаторий «Васильевский»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0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0" y="4659313"/>
            <a:ext cx="9072563" cy="43338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МКУ «Отдел образования Алексеевского муниципального района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Татарстан»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61" y="1"/>
            <a:ext cx="1122854" cy="451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162409"/>
              </p:ext>
            </p:extLst>
          </p:nvPr>
        </p:nvGraphicFramePr>
        <p:xfrm>
          <a:off x="3203848" y="3264912"/>
          <a:ext cx="2448272" cy="1251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/>
              </a:tblGrid>
              <a:tr h="1251055">
                <a:tc>
                  <a:txBody>
                    <a:bodyPr/>
                    <a:lstStyle/>
                    <a:p>
                      <a:pPr algn="ctr" fontAlgn="t"/>
                      <a:endParaRPr lang="ru-RU" sz="1800" b="1" u="none" strike="noStrike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en-US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 </a:t>
                      </a:r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</a:t>
                      </a:r>
                      <a:r>
                        <a:rPr lang="en-US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образовательный</a:t>
                      </a:r>
                      <a:r>
                        <a:rPr lang="ru-RU" sz="18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форум</a:t>
                      </a:r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"</a:t>
                      </a:r>
                      <a:r>
                        <a:rPr lang="ru-RU" sz="1800" b="1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Сэлэт</a:t>
                      </a:r>
                      <a:r>
                        <a:rPr lang="ru-RU" sz="1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 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804248" y="1419622"/>
            <a:ext cx="1825352" cy="1738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 СМЕНА</a:t>
            </a:r>
          </a:p>
          <a:p>
            <a:pPr algn="ctr"/>
            <a:r>
              <a:rPr lang="ru-RU" sz="2000" dirty="0" smtClean="0"/>
              <a:t>25.07-30.07-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100 ЧЕЛ.</a:t>
            </a:r>
          </a:p>
          <a:p>
            <a:pPr algn="ctr"/>
            <a:endParaRPr lang="ru-RU" sz="2000" i="1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0010" y="1347614"/>
            <a:ext cx="1735726" cy="1810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 СМЕНА</a:t>
            </a:r>
          </a:p>
          <a:p>
            <a:pPr algn="ctr"/>
            <a:r>
              <a:rPr lang="ru-RU" dirty="0" smtClean="0"/>
              <a:t>10.07-15.07</a:t>
            </a:r>
          </a:p>
          <a:p>
            <a:pPr algn="ctr"/>
            <a:endParaRPr lang="ru-RU" i="1" dirty="0" smtClean="0"/>
          </a:p>
          <a:p>
            <a:pPr algn="ctr"/>
            <a:r>
              <a:rPr lang="ru-RU" i="1" dirty="0" smtClean="0"/>
              <a:t>80 чел.</a:t>
            </a:r>
          </a:p>
          <a:p>
            <a:pPr algn="ctr"/>
            <a:endParaRPr lang="ru-RU" dirty="0"/>
          </a:p>
        </p:txBody>
      </p:sp>
      <p:pic>
        <p:nvPicPr>
          <p:cNvPr id="2049" name="Picture 1" descr="C:\Documents and Settings\Tester\Рабочий стол\571e38a197310f25bf3f3138662c93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55526"/>
            <a:ext cx="3635551" cy="241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113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9785</TotalTime>
  <Words>961</Words>
  <Application>Microsoft Office PowerPoint</Application>
  <PresentationFormat>Экран (16:9)</PresentationFormat>
  <Paragraphs>212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Teacher</cp:lastModifiedBy>
  <cp:revision>1023</cp:revision>
  <cp:lastPrinted>2015-11-12T11:09:03Z</cp:lastPrinted>
  <dcterms:created xsi:type="dcterms:W3CDTF">2014-03-04T07:12:45Z</dcterms:created>
  <dcterms:modified xsi:type="dcterms:W3CDTF">2017-06-30T05:42:27Z</dcterms:modified>
</cp:coreProperties>
</file>