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81" r:id="rId1"/>
  </p:sldMasterIdLst>
  <p:notesMasterIdLst>
    <p:notesMasterId r:id="rId35"/>
  </p:notesMasterIdLst>
  <p:handoutMasterIdLst>
    <p:handoutMasterId r:id="rId36"/>
  </p:handoutMasterIdLst>
  <p:sldIdLst>
    <p:sldId id="849" r:id="rId2"/>
    <p:sldId id="825" r:id="rId3"/>
    <p:sldId id="840" r:id="rId4"/>
    <p:sldId id="844" r:id="rId5"/>
    <p:sldId id="847" r:id="rId6"/>
    <p:sldId id="819" r:id="rId7"/>
    <p:sldId id="820" r:id="rId8"/>
    <p:sldId id="821" r:id="rId9"/>
    <p:sldId id="843" r:id="rId10"/>
    <p:sldId id="826" r:id="rId11"/>
    <p:sldId id="828" r:id="rId12"/>
    <p:sldId id="841" r:id="rId13"/>
    <p:sldId id="848" r:id="rId14"/>
    <p:sldId id="845" r:id="rId15"/>
    <p:sldId id="827" r:id="rId16"/>
    <p:sldId id="829" r:id="rId17"/>
    <p:sldId id="830" r:id="rId18"/>
    <p:sldId id="846" r:id="rId19"/>
    <p:sldId id="842" r:id="rId20"/>
    <p:sldId id="852" r:id="rId21"/>
    <p:sldId id="861" r:id="rId22"/>
    <p:sldId id="853" r:id="rId23"/>
    <p:sldId id="854" r:id="rId24"/>
    <p:sldId id="855" r:id="rId25"/>
    <p:sldId id="867" r:id="rId26"/>
    <p:sldId id="858" r:id="rId27"/>
    <p:sldId id="859" r:id="rId28"/>
    <p:sldId id="860" r:id="rId29"/>
    <p:sldId id="865" r:id="rId30"/>
    <p:sldId id="866" r:id="rId31"/>
    <p:sldId id="863" r:id="rId32"/>
    <p:sldId id="868" r:id="rId33"/>
    <p:sldId id="869" r:id="rId34"/>
  </p:sldIdLst>
  <p:sldSz cx="9144000" cy="5143500" type="screen16x9"/>
  <p:notesSz cx="6761163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B77C6"/>
    <a:srgbClr val="3E4D1F"/>
    <a:srgbClr val="C539B4"/>
    <a:srgbClr val="BB9C58"/>
    <a:srgbClr val="878025"/>
    <a:srgbClr val="5D7F57"/>
    <a:srgbClr val="F2D70E"/>
    <a:srgbClr val="17E949"/>
    <a:srgbClr val="F3EDE1"/>
    <a:srgbClr val="E810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966" autoAdjust="0"/>
    <p:restoredTop sz="93968" autoAdjust="0"/>
  </p:normalViewPr>
  <p:slideViewPr>
    <p:cSldViewPr>
      <p:cViewPr varScale="1">
        <p:scale>
          <a:sx n="143" d="100"/>
          <a:sy n="143" d="100"/>
        </p:scale>
        <p:origin x="492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4" d="100"/>
          <a:sy n="114" d="100"/>
        </p:scale>
        <p:origin x="2076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29873" cy="4995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30210" y="1"/>
            <a:ext cx="2929873" cy="49957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DB98CC-A670-44C4-A70F-1356CFAECB25}" type="datetimeFigureOut">
              <a:rPr lang="ru-RU" smtClean="0"/>
              <a:t>22.06.2026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42937"/>
            <a:ext cx="2929873" cy="4995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30210" y="9442937"/>
            <a:ext cx="2929873" cy="49957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0F2E34-E5DA-4200-8F90-3668E7852E5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8603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29837" cy="497125"/>
          </a:xfrm>
          <a:prstGeom prst="rect">
            <a:avLst/>
          </a:prstGeom>
        </p:spPr>
        <p:txBody>
          <a:bodyPr vert="horz" lIns="106903" tIns="53451" rIns="106903" bIns="53451" rtlCol="0"/>
          <a:lstStyle>
            <a:lvl1pPr algn="l">
              <a:defRPr sz="14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30152" y="2"/>
            <a:ext cx="2929837" cy="497125"/>
          </a:xfrm>
          <a:prstGeom prst="rect">
            <a:avLst/>
          </a:prstGeom>
        </p:spPr>
        <p:txBody>
          <a:bodyPr vert="horz" lIns="106903" tIns="53451" rIns="106903" bIns="53451" rtlCol="0"/>
          <a:lstStyle>
            <a:lvl1pPr algn="r">
              <a:defRPr sz="1400"/>
            </a:lvl1pPr>
          </a:lstStyle>
          <a:p>
            <a:fld id="{D70B7AD4-0E5B-4E74-B7FE-D8AE41E8930D}" type="datetimeFigureOut">
              <a:rPr lang="ru-RU" smtClean="0"/>
              <a:t>22.06.2026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1241425"/>
            <a:ext cx="5967413" cy="33575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06903" tIns="53451" rIns="106903" bIns="5345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6117" y="4784067"/>
            <a:ext cx="5408930" cy="3915632"/>
          </a:xfrm>
          <a:prstGeom prst="rect">
            <a:avLst/>
          </a:prstGeom>
        </p:spPr>
        <p:txBody>
          <a:bodyPr vert="horz" lIns="106903" tIns="53451" rIns="106903" bIns="5345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5389"/>
            <a:ext cx="2929837" cy="497125"/>
          </a:xfrm>
          <a:prstGeom prst="rect">
            <a:avLst/>
          </a:prstGeom>
        </p:spPr>
        <p:txBody>
          <a:bodyPr vert="horz" lIns="106903" tIns="53451" rIns="106903" bIns="53451" rtlCol="0" anchor="b"/>
          <a:lstStyle>
            <a:lvl1pPr algn="l">
              <a:defRPr sz="14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30152" y="9445389"/>
            <a:ext cx="2929837" cy="497125"/>
          </a:xfrm>
          <a:prstGeom prst="rect">
            <a:avLst/>
          </a:prstGeom>
        </p:spPr>
        <p:txBody>
          <a:bodyPr vert="horz" lIns="106903" tIns="53451" rIns="106903" bIns="53451" rtlCol="0" anchor="b"/>
          <a:lstStyle>
            <a:lvl1pPr algn="r">
              <a:defRPr sz="1400"/>
            </a:lvl1pPr>
          </a:lstStyle>
          <a:p>
            <a:fld id="{5B5A11B4-2184-43AC-8293-666782C0533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9682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FD79353-59B3-41D4-A1A9-DC36E0CFDD1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5183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88692BE-808A-414F-AD5F-AEE5D3A9CEA8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50093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5E358C6-E46C-428F-ABEE-3593A2D0797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690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2A0A5D-9805-43FA-9255-6400C57A3A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0044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615774A-4755-4C13-96F3-4FC371D4284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59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BD3466-641E-44E7-9A05-B89B6B0207E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6994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4EFC2D-38A6-4D8B-8B37-4B7EC6CF721F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0098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AE3D3D-E080-4E59-8BE3-528D038019C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79431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E10920C-B0CF-4CB3-A3D4-8DD2C3948F8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3299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D67A621-1EA3-4D43-B93C-E3EAB5876F0E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985010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F271C5-520E-4302-A0B1-440D127E6EE5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554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BE867B1-6445-4213-9600-44A6D43D5580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22.06.2026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9B0651-EE4F-4900-A07F-96A6BFA9D0F0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4270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yandex.ru/u/6a2fe2e090fa7bdffaa30723" TargetMode="External"/><Relationship Id="rId2" Type="http://schemas.openxmlformats.org/officeDocument/2006/relationships/hyperlink" Target="https://forms.yandex.ru/u/6a21662f84227c6bcf6b47b2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yandex.ru/u/6a2fe2e090fa7bdffaa30723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yandex.ru/u/6a21662f84227c6bcf6b47b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42071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49" fontAlgn="base">
              <a:defRPr/>
            </a:pPr>
            <a:r>
              <a:rPr lang="ru-RU" dirty="0">
                <a:solidFill>
                  <a:prstClr val="black">
                    <a:lumMod val="75000"/>
                    <a:lumOff val="25000"/>
                  </a:prstClr>
                </a:solidFill>
                <a:ea typeface="Times New Roman" panose="02020603050405020304" pitchFamily="18" charset="0"/>
              </a:rPr>
              <a:t>О денежном поощрении учителей </a:t>
            </a: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308545"/>
              </p:ext>
            </p:extLst>
          </p:nvPr>
        </p:nvGraphicFramePr>
        <p:xfrm>
          <a:off x="838200" y="971550"/>
          <a:ext cx="8077200" cy="3202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9473">
                  <a:extLst>
                    <a:ext uri="{9D8B030D-6E8A-4147-A177-3AD203B41FA5}">
                      <a16:colId xmlns:a16="http://schemas.microsoft.com/office/drawing/2014/main" val="3145705583"/>
                    </a:ext>
                  </a:extLst>
                </a:gridCol>
                <a:gridCol w="3295781">
                  <a:extLst>
                    <a:ext uri="{9D8B030D-6E8A-4147-A177-3AD203B41FA5}">
                      <a16:colId xmlns:a16="http://schemas.microsoft.com/office/drawing/2014/main" val="3548693556"/>
                    </a:ext>
                  </a:extLst>
                </a:gridCol>
                <a:gridCol w="3261946">
                  <a:extLst>
                    <a:ext uri="{9D8B030D-6E8A-4147-A177-3AD203B41FA5}">
                      <a16:colId xmlns:a16="http://schemas.microsoft.com/office/drawing/2014/main" val="13473706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  <a:ea typeface="+mn-ea"/>
                          <a:cs typeface="Arial" panose="020B0604020202020204" pitchFamily="34" charset="0"/>
                        </a:rPr>
                        <a:t>Физмат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  <a:ea typeface="+mn-ea"/>
                          <a:cs typeface="Arial" panose="020B0604020202020204" pitchFamily="34" charset="0"/>
                        </a:rPr>
                        <a:t>Физхим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983106"/>
                  </a:ext>
                </a:extLst>
              </a:tr>
              <a:tr h="391160">
                <a:tc>
                  <a:txBody>
                    <a:bodyPr/>
                    <a:lstStyle/>
                    <a:p>
                      <a:r>
                        <a:rPr lang="ru-RU" sz="1050"/>
                        <a:t>Документ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1218809" eaLnBrk="0" hangingPunct="0">
                        <a:defRPr/>
                      </a:pPr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ПКМ РТ от 03.06.2026 № 767</a:t>
                      </a:r>
                    </a:p>
                    <a:p>
                      <a:pPr algn="ctr" defTabSz="1218809" eaLnBrk="0" hangingPunct="0">
                        <a:defRPr/>
                      </a:pPr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Приказ МОиН РТ от 10.06.2026 № под-1131/26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1218809" eaLnBrk="0" hangingPunct="0">
                        <a:defRPr/>
                      </a:pPr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ПКМ РТ от 13.06.2026 № 789</a:t>
                      </a:r>
                    </a:p>
                    <a:p>
                      <a:pPr algn="ctr" defTabSz="1218809" eaLnBrk="0" hangingPunct="0">
                        <a:defRPr/>
                      </a:pPr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Приказ МОиН РТ от 17.06.2026 № под-1157/26 </a:t>
                      </a:r>
                    </a:p>
                    <a:p>
                      <a:pPr marL="0" indent="0" algn="ctr"/>
                      <a:endParaRPr lang="ru-RU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3143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050"/>
                        <a:t>Категория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учителя </a:t>
                      </a:r>
                      <a:r>
                        <a:rPr lang="ru-RU" sz="105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физики, математики, информатики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ctr"/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учителя </a:t>
                      </a:r>
                      <a:r>
                        <a:rPr lang="ru-RU" sz="105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физики, химии и биологии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3033038"/>
                  </a:ext>
                </a:extLst>
              </a:tr>
              <a:tr h="1107440">
                <a:tc>
                  <a:txBody>
                    <a:bodyPr/>
                    <a:lstStyle/>
                    <a:p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Номинация, </a:t>
                      </a:r>
                    </a:p>
                    <a:p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кол-во чел., </a:t>
                      </a:r>
                    </a:p>
                    <a:p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сумма поощрения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i="1" kern="120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1. Учитель физмат профиля </a:t>
                      </a:r>
                    </a:p>
                    <a:p>
                      <a:pPr algn="ctr"/>
                      <a:r>
                        <a:rPr lang="ru-RU" sz="1100" b="0" i="0" kern="120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(</a:t>
                      </a:r>
                      <a:r>
                        <a:rPr lang="ru-RU" sz="1100" b="0" kern="120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130 чел.)</a:t>
                      </a:r>
                      <a:r>
                        <a:rPr lang="ru-RU" sz="1100" b="0" kern="1200" baseline="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ru-RU" sz="1100" b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–</a:t>
                      </a:r>
                      <a:r>
                        <a:rPr lang="ru-RU" sz="1100" b="0" kern="1200" baseline="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ru-RU" sz="1100" b="0">
                          <a:latin typeface="+mn-lt"/>
                        </a:rPr>
                        <a:t>300,0 т.р. </a:t>
                      </a:r>
                    </a:p>
                    <a:p>
                      <a:pPr algn="ctr"/>
                      <a:r>
                        <a:rPr lang="ru-RU" sz="1100" b="0" i="1" kern="120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2.</a:t>
                      </a:r>
                      <a:r>
                        <a:rPr lang="ru-RU" sz="1100" b="0" i="1" kern="1200" baseline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ru-RU" sz="1100" b="0" i="1" kern="120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Молодой учитель физмат профиля</a:t>
                      </a:r>
                    </a:p>
                    <a:p>
                      <a:pPr algn="ctr"/>
                      <a:r>
                        <a:rPr lang="ru-RU" sz="1100" b="0">
                          <a:solidFill>
                            <a:srgbClr val="DB77C6"/>
                          </a:solidFill>
                          <a:latin typeface="+mn-lt"/>
                        </a:rPr>
                        <a:t>(</a:t>
                      </a:r>
                      <a:r>
                        <a:rPr lang="ru-RU" sz="1100" b="0" kern="120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100 чел.)</a:t>
                      </a:r>
                      <a:r>
                        <a:rPr lang="ru-RU" sz="1100" b="0">
                          <a:latin typeface="+mn-lt"/>
                        </a:rPr>
                        <a:t> </a:t>
                      </a:r>
                      <a:r>
                        <a:rPr lang="ru-RU" sz="1100" b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– </a:t>
                      </a:r>
                      <a:r>
                        <a:rPr lang="ru-RU" sz="1100" b="0">
                          <a:latin typeface="+mn-lt"/>
                        </a:rPr>
                        <a:t>240,0 т.р.</a:t>
                      </a:r>
                    </a:p>
                    <a:p>
                      <a:pPr algn="ctr"/>
                      <a:r>
                        <a:rPr lang="ru-RU" sz="1100" b="0" i="1" kern="120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3.</a:t>
                      </a:r>
                      <a:r>
                        <a:rPr lang="ru-RU" sz="1100" b="0" i="1" kern="1200" baseline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ru-RU" sz="1100" b="0" i="1" kern="120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Педагог – руководитель физмат кружка</a:t>
                      </a:r>
                    </a:p>
                    <a:p>
                      <a:pPr algn="ctr"/>
                      <a:r>
                        <a:rPr lang="ru-RU" sz="1100" b="0">
                          <a:latin typeface="+mn-lt"/>
                        </a:rPr>
                        <a:t> </a:t>
                      </a:r>
                      <a:r>
                        <a:rPr lang="ru-RU" sz="1100" b="0">
                          <a:solidFill>
                            <a:srgbClr val="DB77C6"/>
                          </a:solidFill>
                          <a:latin typeface="+mn-lt"/>
                        </a:rPr>
                        <a:t>(</a:t>
                      </a:r>
                      <a:r>
                        <a:rPr lang="ru-RU" sz="1100" b="0" kern="120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200 чел.) </a:t>
                      </a:r>
                      <a:r>
                        <a:rPr lang="ru-RU" sz="1100" b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– </a:t>
                      </a:r>
                      <a:r>
                        <a:rPr lang="ru-RU" sz="1100" b="0">
                          <a:latin typeface="+mn-lt"/>
                        </a:rPr>
                        <a:t>90,0</a:t>
                      </a:r>
                      <a:r>
                        <a:rPr lang="ru-RU" sz="1100" b="0" baseline="0">
                          <a:latin typeface="+mn-lt"/>
                        </a:rPr>
                        <a:t> т.</a:t>
                      </a:r>
                      <a:r>
                        <a:rPr lang="ru-RU" sz="1100" b="0">
                          <a:latin typeface="+mn-lt"/>
                        </a:rPr>
                        <a:t>р.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ru-RU" sz="1100" b="0" i="1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Учитель физхим профиля </a:t>
                      </a:r>
                    </a:p>
                    <a:p>
                      <a:pPr marL="0" indent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0" i="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(</a:t>
                      </a:r>
                      <a:r>
                        <a:rPr lang="ru-RU" sz="1100" b="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100 чел.) </a:t>
                      </a:r>
                      <a:r>
                        <a:rPr lang="ru-RU" sz="1100" b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– </a:t>
                      </a:r>
                      <a:r>
                        <a:rPr lang="ru-RU" sz="11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300,0 т.р. </a:t>
                      </a:r>
                    </a:p>
                    <a:p>
                      <a:pPr mar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0" i="1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2.</a:t>
                      </a:r>
                      <a:r>
                        <a:rPr lang="ru-RU" sz="1100" b="0" i="1" baseline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100" b="0" i="1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Молодой учитель физхим профиля </a:t>
                      </a:r>
                    </a:p>
                    <a:p>
                      <a:pPr mar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 (100 чел.) </a:t>
                      </a:r>
                      <a:r>
                        <a:rPr lang="ru-RU" sz="1100" b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– </a:t>
                      </a:r>
                      <a:r>
                        <a:rPr lang="ru-RU" sz="11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250,0 т.р.</a:t>
                      </a:r>
                    </a:p>
                    <a:p>
                      <a:pPr mar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sz="1100" b="0" i="1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3. «Препод. ВУЗа, раб-щий по совм-ву в школе» </a:t>
                      </a:r>
                      <a:r>
                        <a:rPr lang="ru-RU" sz="1100" b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1100" b="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(20 чел.) </a:t>
                      </a:r>
                      <a:r>
                        <a:rPr lang="ru-RU" sz="1100" b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– </a:t>
                      </a:r>
                      <a:r>
                        <a:rPr lang="ru-RU" sz="11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200,0 т.р.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2367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Сроки приема заявок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600" b="1" ker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 29 июня по 3 июля </a:t>
                      </a:r>
                      <a:endParaRPr lang="ru-RU" sz="1600" b="1" kern="0">
                        <a:solidFill>
                          <a:srgbClr val="7030A0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29 июня по 3 июля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99988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Ссылка для подачи документов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u="sng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2"/>
                        </a:rPr>
                        <a:t>https://forms.yandex.ru/u/6a21662f84227c6bcf6b47b2</a:t>
                      </a:r>
                      <a:endParaRPr lang="ru-RU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>
                          <a:solidFill>
                            <a:srgbClr val="0000FF"/>
                          </a:solidFill>
                          <a:latin typeface="Times New Roman" panose="02020603050405020304" pitchFamily="18" charset="0"/>
                          <a:ea typeface="Times New Roman" panose="02020603050405020304" pitchFamily="18" charset="0"/>
                          <a:hlinkClick r:id="rId3"/>
                        </a:rPr>
                        <a:t>https://forms.yandex.ru/u/6a2fe2e090fa7bdffaa30723</a:t>
                      </a:r>
                      <a:endParaRPr lang="ru-RU" sz="110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374742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8793" t="19229" r="47130" b="62310"/>
          <a:stretch/>
        </p:blipFill>
        <p:spPr>
          <a:xfrm>
            <a:off x="6324600" y="183635"/>
            <a:ext cx="1369342" cy="4172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/>
          <a:srcRect l="29793" t="22922" r="15669" b="40566"/>
          <a:stretch/>
        </p:blipFill>
        <p:spPr>
          <a:xfrm>
            <a:off x="7848600" y="162715"/>
            <a:ext cx="1219200" cy="45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1114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10021" t="30416" r="64293" b="11768"/>
          <a:stretch/>
        </p:blipFill>
        <p:spPr bwMode="auto">
          <a:xfrm>
            <a:off x="1143000" y="666750"/>
            <a:ext cx="3429000" cy="4114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029200" y="1962150"/>
            <a:ext cx="33811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Форма справки о результатах реализации индивидуального образовательного проекта</a:t>
            </a:r>
          </a:p>
          <a:p>
            <a:pPr algn="ctr"/>
            <a:r>
              <a:rPr lang="ru-RU" sz="1600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(утв. приказом МОиН РТ </a:t>
            </a:r>
          </a:p>
          <a:p>
            <a:pPr algn="ctr"/>
            <a:r>
              <a:rPr lang="ru-RU" sz="1600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от 10.06.2026</a:t>
            </a:r>
            <a:r>
              <a:rPr lang="ru-RU" sz="16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1600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под-1131/26)</a:t>
            </a:r>
            <a:endParaRPr lang="ru-RU" sz="1600" b="1" kern="0">
              <a:solidFill>
                <a:srgbClr val="DB77C6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18793" t="19229" r="47130" b="62310"/>
          <a:stretch/>
        </p:blipFill>
        <p:spPr>
          <a:xfrm>
            <a:off x="7315200" y="116937"/>
            <a:ext cx="1750342" cy="5334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600" y="116937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поощрении учителей</a:t>
            </a: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</a:p>
          <a:p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физики, математики, информатики - 2026</a:t>
            </a:r>
          </a:p>
        </p:txBody>
      </p:sp>
    </p:spTree>
    <p:extLst>
      <p:ext uri="{BB962C8B-B14F-4D97-AF65-F5344CB8AC3E}">
        <p14:creationId xmlns:p14="http://schemas.microsoft.com/office/powerpoint/2010/main" val="1887953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652221" y="116937"/>
            <a:ext cx="6396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809" eaLnBrk="0" hangingPunct="0">
              <a:defRPr/>
            </a:pPr>
            <a:r>
              <a:rPr lang="ru-RU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ПРОЕКТ </a:t>
            </a:r>
            <a:r>
              <a:rPr lang="ru-RU" b="1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«ФИЗИКО-ХИМИЧЕСКИЙ </a:t>
            </a:r>
            <a:r>
              <a:rPr lang="ru-RU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ПРОРЫВ»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055563" y="209550"/>
            <a:ext cx="1793080" cy="67525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828800" y="1581150"/>
            <a:ext cx="5867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</a:t>
            </a:r>
            <a:r>
              <a:rPr lang="ru-RU" sz="28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поощрении учителей физики, </a:t>
            </a:r>
          </a:p>
          <a:p>
            <a:pPr algn="ctr"/>
            <a:r>
              <a:rPr lang="ru-RU" sz="28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химии </a:t>
            </a:r>
            <a:r>
              <a:rPr lang="ru-RU" sz="28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и биологии - 2026 </a:t>
            </a:r>
          </a:p>
        </p:txBody>
      </p:sp>
    </p:spTree>
    <p:extLst>
      <p:ext uri="{BB962C8B-B14F-4D97-AF65-F5344CB8AC3E}">
        <p14:creationId xmlns:p14="http://schemas.microsoft.com/office/powerpoint/2010/main" val="7443605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2"/>
          <a:srcRect l="41849" t="11687" r="26083" b="7355"/>
          <a:stretch/>
        </p:blipFill>
        <p:spPr bwMode="auto">
          <a:xfrm>
            <a:off x="869373" y="666750"/>
            <a:ext cx="2667000" cy="3581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85800" y="4320062"/>
            <a:ext cx="2895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8809" eaLnBrk="0" hangingPunct="0">
              <a:defRPr/>
            </a:pPr>
            <a:r>
              <a:rPr lang="ru-RU" sz="16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ПКМ РТ </a:t>
            </a:r>
          </a:p>
          <a:p>
            <a:pPr algn="ctr" defTabSz="1218809" eaLnBrk="0" hangingPunct="0">
              <a:defRPr/>
            </a:pPr>
            <a:r>
              <a:rPr lang="ru-RU" sz="16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от 13.06.2026 № 789</a:t>
            </a:r>
            <a:endParaRPr lang="ru-RU" sz="1600" kern="0" dirty="0">
              <a:solidFill>
                <a:srgbClr val="DB77C6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/>
          <a:srcRect l="29793" t="22922" r="15669" b="40566"/>
          <a:stretch/>
        </p:blipFill>
        <p:spPr>
          <a:xfrm>
            <a:off x="7162800" y="100525"/>
            <a:ext cx="1793080" cy="6752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5800" y="129444"/>
            <a:ext cx="464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</a:t>
            </a:r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поощрении учителей</a:t>
            </a:r>
          </a:p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</a:t>
            </a:r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, химии и биологии - 2026 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4"/>
          <a:srcRect l="41368" t="11973" r="26563" b="7925"/>
          <a:stretch/>
        </p:blipFill>
        <p:spPr bwMode="auto">
          <a:xfrm>
            <a:off x="4953000" y="798289"/>
            <a:ext cx="2514600" cy="337366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343400" y="4243118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8809" eaLnBrk="0" hangingPunct="0">
              <a:defRPr/>
            </a:pP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Приказ МОиН РТ </a:t>
            </a:r>
          </a:p>
          <a:p>
            <a:pPr algn="ctr" defTabSz="1218809" eaLnBrk="0" hangingPunct="0">
              <a:defRPr/>
            </a:pP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от 17.06.2026 № под-1157/26 </a:t>
            </a:r>
          </a:p>
          <a:p>
            <a:pPr algn="ctr" defTabSz="1218809" eaLnBrk="0" hangingPunct="0">
              <a:defRPr/>
            </a:pP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«О проведении конкурсного отбора…»</a:t>
            </a:r>
            <a:endParaRPr lang="ru-RU" sz="1400" kern="0" dirty="0">
              <a:solidFill>
                <a:srgbClr val="DB77C6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44436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38200" y="1276350"/>
            <a:ext cx="8153400" cy="22544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Денежное поощрение предоставляется единовременно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следующим номинациям: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«Учитель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физхим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профиля»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DB77C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100 чел.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345,0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тыс.руб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«Молодой учитель </a:t>
            </a:r>
            <a:r>
              <a:rPr lang="ru-RU" b="1" i="1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физхим</a:t>
            </a: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профиля»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DB77C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100 чел.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288,0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тыс.руб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«Преподаватель ВУЗа, работающий по совместительству в школе»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DB77C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 чел.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230,0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тыс.руб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129444"/>
            <a:ext cx="48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</a:t>
            </a:r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поощрении учителей</a:t>
            </a:r>
          </a:p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</a:t>
            </a:r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, химии и биологии - 2026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162800" y="100525"/>
            <a:ext cx="1793080" cy="67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65431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162800" y="100525"/>
            <a:ext cx="1793080" cy="67525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838200" y="971550"/>
            <a:ext cx="6096000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5D7F57"/>
                </a:solidFill>
              </a:rPr>
              <a:t>Приказ МОиН </a:t>
            </a:r>
            <a:r>
              <a:rPr lang="ru-RU" sz="1400">
                <a:solidFill>
                  <a:srgbClr val="5D7F57"/>
                </a:solidFill>
              </a:rPr>
              <a:t>РТ ________ </a:t>
            </a:r>
            <a:endParaRPr lang="ru-RU" sz="1400" dirty="0">
              <a:solidFill>
                <a:srgbClr val="5D7F57"/>
              </a:solidFill>
            </a:endParaRPr>
          </a:p>
          <a:p>
            <a:r>
              <a:rPr lang="ru-RU" sz="1400"/>
              <a:t>«</a:t>
            </a:r>
            <a:r>
              <a:rPr lang="ru-RU" sz="1100"/>
              <a:t>Об организации и проведении конкурсного отбора на предоставление денежного поощрения педагогическим работникам, обеспечивающим высокое качество образования в реализации общеобразовательных программ по предметам «физика» и (или) «химия» или смежным областям…»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026372" y="2025115"/>
            <a:ext cx="4915036" cy="2129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tt-RU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Сроки отбора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t-RU" sz="1200" b="1">
                <a:solidFill>
                  <a:srgbClr val="FF0000"/>
                </a:solidFill>
              </a:rPr>
              <a:t>с 29 июня по 3 июля – </a:t>
            </a:r>
            <a:r>
              <a:rPr lang="ru-RU" sz="1200" b="1">
                <a:solidFill>
                  <a:srgbClr val="FF0000"/>
                </a:solidFill>
              </a:rPr>
              <a:t>прием и </a:t>
            </a:r>
            <a:r>
              <a:rPr lang="ru-RU" sz="1200" b="1" dirty="0">
                <a:solidFill>
                  <a:srgbClr val="FF0000"/>
                </a:solidFill>
              </a:rPr>
              <a:t>регистрация заявок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t-RU" sz="1100"/>
              <a:t>с 6 по 10 июля – </a:t>
            </a:r>
            <a:r>
              <a:rPr lang="ru-RU" sz="1100"/>
              <a:t>техническая экспертиза документов</a:t>
            </a:r>
            <a:endParaRPr lang="ru-RU" sz="11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t-RU" sz="1200"/>
              <a:t>с 6 по 17 июля </a:t>
            </a:r>
            <a:r>
              <a:rPr lang="ru-RU" sz="1100"/>
              <a:t>– </a:t>
            </a:r>
            <a:r>
              <a:rPr lang="ru-RU" sz="1100" dirty="0"/>
              <a:t>рассмотрение заявок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1100"/>
              <a:t>до 21 июля – утверждение списка получателей денежного поощрения</a:t>
            </a:r>
            <a:endParaRPr lang="ru-RU" sz="11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1100"/>
              <a:t>до 7 августа – сбор заявлений о перечислении денежного поощрения</a:t>
            </a:r>
            <a:endParaRPr lang="ru-RU" sz="11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1100"/>
              <a:t>до 18 сентября – предоставление денежного поощрения</a:t>
            </a:r>
            <a:endParaRPr lang="ru-RU" sz="11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685800" y="129444"/>
            <a:ext cx="48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</a:t>
            </a:r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поощрении учителей</a:t>
            </a:r>
          </a:p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</a:t>
            </a:r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, химии и биологии - 2026 </a:t>
            </a:r>
          </a:p>
        </p:txBody>
      </p:sp>
    </p:spTree>
    <p:extLst>
      <p:ext uri="{BB962C8B-B14F-4D97-AF65-F5344CB8AC3E}">
        <p14:creationId xmlns:p14="http://schemas.microsoft.com/office/powerpoint/2010/main" val="16846291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52600" y="1047750"/>
            <a:ext cx="5943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Условия предоставления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денежного 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поощрения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 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2026 году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38200" y="1356863"/>
            <a:ext cx="8077200" cy="2693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Учитель физхим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профиля»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- 100</a:t>
            </a:r>
            <a:endParaRPr lang="ru-RU" sz="14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9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первой или высшей квалификационной категории и стаж работы более 5 лет по состоянию на дату подачи заявки;</a:t>
            </a:r>
          </a:p>
          <a:p>
            <a:pPr marL="171450" indent="-171450" algn="just">
              <a:lnSpc>
                <a:spcPct val="9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менее 10% выпускников, сдавших ЕГЭ по предметам «физика» и (или) «химия» или смежным областям на </a:t>
            </a:r>
          </a:p>
          <a:p>
            <a:pPr indent="179388" algn="just">
              <a:lnSpc>
                <a:spcPct val="97000"/>
              </a:lnSpc>
              <a:spcBef>
                <a:spcPts val="600"/>
              </a:spcBef>
            </a:pP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80 баллов и выше в год проведения отбора;</a:t>
            </a:r>
          </a:p>
          <a:p>
            <a:pPr marL="171450" indent="-171450" algn="just">
              <a:lnSpc>
                <a:spcPct val="9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менее 10 % выпускников, обучавшихся по программам углубленного изучения предметов «физика» и (или) «химия» или смежных областей, получивших оценку «отлично» на ОГЭ по указанным предметам в год проведения отбора;</a:t>
            </a:r>
          </a:p>
          <a:p>
            <a:pPr marL="171450" indent="-171450" algn="just">
              <a:lnSpc>
                <a:spcPct val="9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обучающихся, признанных призерами или победителями муниципального и (или) регионального этапа Всероссийской олимпиады школьников либо иных мероприятий, включенных в перечень олимпиад и иных интеллектуальных и (или) творческих конкурсов, мероприятий….;</a:t>
            </a:r>
          </a:p>
          <a:p>
            <a:pPr marL="171450" indent="-171450" algn="just">
              <a:lnSpc>
                <a:spcPct val="9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менее 2-х мероприятий, направленных на распространение инновационного педагогического опыта физхим направления в год проведения отбора, включая проведение учебных занятий углубленного уровня, организацию и проведение олимпиад, конкурсов, профильных смен, а также реализацию индивидуальных образовательных проектов обучающихся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162800" y="100525"/>
            <a:ext cx="1793080" cy="6752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5800" y="129444"/>
            <a:ext cx="4572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</a:t>
            </a:r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поощрении учителей</a:t>
            </a:r>
          </a:p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</a:t>
            </a:r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, химии и биологии - 2026 </a:t>
            </a:r>
          </a:p>
        </p:txBody>
      </p:sp>
    </p:spTree>
    <p:extLst>
      <p:ext uri="{BB962C8B-B14F-4D97-AF65-F5344CB8AC3E}">
        <p14:creationId xmlns:p14="http://schemas.microsoft.com/office/powerpoint/2010/main" val="23923388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828800" y="1200150"/>
            <a:ext cx="5943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Условия предоставления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денежного 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поощрения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 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2026 году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43841" y="1450777"/>
            <a:ext cx="7886700" cy="12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«Молодой 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учитель физхим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профиля»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- 100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стажа работы до пяти лет по состоянию на дату подачи заявки;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 менее двух мероприятий физхим направления (внеурочные занятия, выезды, конференции, конкурсы, фестивали и другие мероприятия) для обучающихся на школьном уровне в год проведения отбора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162800" y="100525"/>
            <a:ext cx="1793080" cy="6752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85800" y="129444"/>
            <a:ext cx="4953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</a:t>
            </a:r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поощрении учителей</a:t>
            </a:r>
          </a:p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</a:t>
            </a:r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, химии и биологии - 2026 </a:t>
            </a:r>
          </a:p>
        </p:txBody>
      </p:sp>
    </p:spTree>
    <p:extLst>
      <p:ext uri="{BB962C8B-B14F-4D97-AF65-F5344CB8AC3E}">
        <p14:creationId xmlns:p14="http://schemas.microsoft.com/office/powerpoint/2010/main" val="18889033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06237" y="895350"/>
            <a:ext cx="597130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Условия предоставления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денежного 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поощрения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 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2026 году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99655" y="1168814"/>
            <a:ext cx="8250382" cy="34727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«Преподаватель ОО ВО физхим профиля, раб.по совм-ву в школе»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- 20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осуществление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преподавательской деятельности в ОО ВО, связанной с физхим дисциплинами;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трудоустройства по совместительству в государственной или муниципальной ОО, расположенной на территории РТ;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ученой степени (кандидата или доктора наук) по состоянию на дату подачи заявки;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стажа работы более 5 лет;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менее 5% выпускников, сдавших ЕГЭ по предметам «физика» и (или) «химия» или смежным областям на</a:t>
            </a:r>
          </a:p>
          <a:p>
            <a:pPr marL="179388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</a:pP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80 баллов и выше;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менее 5% выпускников, обучавшихся по программам углубленного изучения предметов «физика» и (или) «химия» или смежных областей, получивших оценку «отлично» на ОГЭ по указанным предметам в год проведения отбора;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обучающихся, признанных призерами или победителями муниципального и (или) регионального этапа Всероссийской олимпиады школьников либо иных мероприятий, включенных в перечень олимпиад и иных интеллектуальных и (или) творческих конкурсов, мероприятий…..;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не менее 2-х мероприятий физхим направления (внеурочные занятия, выезды, конференции, конкурсы, фестивали и другие меро-приятия) для обучающихся на школьном уровне в год проведения отбора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162800" y="100525"/>
            <a:ext cx="1793080" cy="67525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600" y="69432"/>
            <a:ext cx="4876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</a:t>
            </a:r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поощрении учителей</a:t>
            </a:r>
          </a:p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</a:t>
            </a:r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, химии и биологии - 2026 </a:t>
            </a:r>
          </a:p>
        </p:txBody>
      </p:sp>
    </p:spTree>
    <p:extLst>
      <p:ext uri="{BB962C8B-B14F-4D97-AF65-F5344CB8AC3E}">
        <p14:creationId xmlns:p14="http://schemas.microsoft.com/office/powerpoint/2010/main" val="37707786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268950" y="76130"/>
            <a:ext cx="1793080" cy="67525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12858" y="665177"/>
            <a:ext cx="6019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Соискатели денежного поощрения представляют </a:t>
            </a:r>
            <a:r>
              <a:rPr lang="ru-RU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3 файла: 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160E779-55C4-4227-8C67-8A4C2965CD33}"/>
              </a:ext>
            </a:extLst>
          </p:cNvPr>
          <p:cNvSpPr/>
          <p:nvPr/>
        </p:nvSpPr>
        <p:spPr>
          <a:xfrm>
            <a:off x="5317582" y="1076998"/>
            <a:ext cx="3677452" cy="4034512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7772333-F110-4794-B2C7-6BAD6D53662D}"/>
              </a:ext>
            </a:extLst>
          </p:cNvPr>
          <p:cNvSpPr/>
          <p:nvPr/>
        </p:nvSpPr>
        <p:spPr>
          <a:xfrm>
            <a:off x="2539180" y="1298850"/>
            <a:ext cx="2667000" cy="30531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EE08494-9265-4D39-85A0-B57F947A7AD3}"/>
              </a:ext>
            </a:extLst>
          </p:cNvPr>
          <p:cNvSpPr/>
          <p:nvPr/>
        </p:nvSpPr>
        <p:spPr>
          <a:xfrm>
            <a:off x="609600" y="1356464"/>
            <a:ext cx="1818178" cy="2331757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D8CDF576-C8E1-44CC-B405-8F3CBB58E09C}"/>
              </a:ext>
            </a:extLst>
          </p:cNvPr>
          <p:cNvSpPr/>
          <p:nvPr/>
        </p:nvSpPr>
        <p:spPr>
          <a:xfrm>
            <a:off x="1229885" y="1067661"/>
            <a:ext cx="577609" cy="577609"/>
          </a:xfrm>
          <a:prstGeom prst="ellipse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947131DC-30F8-40D4-8A67-73CFF25953C2}"/>
              </a:ext>
            </a:extLst>
          </p:cNvPr>
          <p:cNvSpPr/>
          <p:nvPr/>
        </p:nvSpPr>
        <p:spPr>
          <a:xfrm>
            <a:off x="3541377" y="994111"/>
            <a:ext cx="577609" cy="577609"/>
          </a:xfrm>
          <a:prstGeom prst="ellipse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E750963-2366-4202-A710-22CF37F0FF03}"/>
              </a:ext>
            </a:extLst>
          </p:cNvPr>
          <p:cNvSpPr/>
          <p:nvPr/>
        </p:nvSpPr>
        <p:spPr>
          <a:xfrm>
            <a:off x="7009029" y="689470"/>
            <a:ext cx="577609" cy="577609"/>
          </a:xfrm>
          <a:prstGeom prst="ellipse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09600" y="1768289"/>
            <a:ext cx="16764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/>
              <a:t>Титульный лист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00"/>
              <a:t>ФИО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00"/>
              <a:t>должность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00"/>
              <a:t>место работы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00"/>
              <a:t>перечень приложенных документов с указанием страниц</a:t>
            </a:r>
            <a:endParaRPr lang="ru-RU" sz="1400"/>
          </a:p>
        </p:txBody>
      </p:sp>
      <p:sp>
        <p:nvSpPr>
          <p:cNvPr id="18" name="TextBox 17"/>
          <p:cNvSpPr txBox="1"/>
          <p:nvPr/>
        </p:nvSpPr>
        <p:spPr>
          <a:xfrm>
            <a:off x="2546107" y="1550860"/>
            <a:ext cx="2637967" cy="2300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/>
              <a:t>1.заявку</a:t>
            </a:r>
          </a:p>
          <a:p>
            <a:r>
              <a:rPr lang="ru-RU" sz="1100"/>
              <a:t>2.копию паспорта</a:t>
            </a:r>
          </a:p>
          <a:p>
            <a:r>
              <a:rPr lang="ru-RU" sz="1100"/>
              <a:t>3.копию диплома об образовании, заверенную руководителем ОО </a:t>
            </a:r>
            <a:r>
              <a:rPr lang="ru-RU" sz="900" i="1"/>
              <a:t>(при смене фамилии + св-во о браке)</a:t>
            </a:r>
            <a:endParaRPr lang="ru-RU" sz="1100"/>
          </a:p>
          <a:p>
            <a:r>
              <a:rPr lang="ru-RU" sz="1100"/>
              <a:t>4.копию трудовой книжки, заверенную руководителем ОО</a:t>
            </a:r>
          </a:p>
          <a:p>
            <a:r>
              <a:rPr lang="ru-RU" sz="1100"/>
              <a:t>5.выписку из приказа об осущ.пед.деят-ти</a:t>
            </a:r>
          </a:p>
          <a:p>
            <a:r>
              <a:rPr lang="ru-RU" sz="1100"/>
              <a:t>6.согласие на обр.перс.данных</a:t>
            </a:r>
          </a:p>
          <a:p>
            <a:r>
              <a:rPr lang="ru-RU" sz="1050"/>
              <a:t>7.отзыв работодателя о проф.деят-ти</a:t>
            </a:r>
          </a:p>
          <a:p>
            <a:endParaRPr lang="ru-RU" sz="1100"/>
          </a:p>
          <a:p>
            <a:endParaRPr lang="ru-RU" sz="1400"/>
          </a:p>
        </p:txBody>
      </p:sp>
      <p:sp>
        <p:nvSpPr>
          <p:cNvPr id="19" name="TextBox 18"/>
          <p:cNvSpPr txBox="1"/>
          <p:nvPr/>
        </p:nvSpPr>
        <p:spPr>
          <a:xfrm>
            <a:off x="5336292" y="1179664"/>
            <a:ext cx="3658742" cy="39318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/>
              <a:t>1.справку о результатах реализации индивидуального образовательного проекта </a:t>
            </a:r>
            <a:r>
              <a:rPr lang="ru-RU" sz="800"/>
              <a:t>(</a:t>
            </a:r>
            <a:r>
              <a:rPr lang="ru-RU" sz="800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утв. приказом №под-1157/26</a:t>
            </a:r>
            <a:r>
              <a:rPr lang="ru-RU" sz="800"/>
              <a:t>)</a:t>
            </a:r>
          </a:p>
          <a:p>
            <a:r>
              <a:rPr lang="ru-RU" sz="1050"/>
              <a:t>2.справки о:</a:t>
            </a:r>
          </a:p>
          <a:p>
            <a:endParaRPr lang="ru-RU" sz="400"/>
          </a:p>
          <a:p>
            <a:pPr algn="ctr"/>
            <a:r>
              <a:rPr lang="ru-RU" sz="900" kern="0">
                <a:solidFill>
                  <a:srgbClr val="DB77C6"/>
                </a:solidFill>
                <a:cs typeface="Arial" panose="020B0604020202020204" pitchFamily="34" charset="0"/>
              </a:rPr>
              <a:t>Учитель физхим профиля</a:t>
            </a:r>
            <a:r>
              <a:rPr lang="ru-RU" sz="900" b="1" kern="0">
                <a:solidFill>
                  <a:srgbClr val="DB77C6"/>
                </a:solidFill>
                <a:cs typeface="Arial" panose="020B060402020202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900" kern="0">
                <a:cs typeface="Arial" panose="020B0604020202020204" pitchFamily="34" charset="0"/>
              </a:rPr>
              <a:t>наличии стажа работы более 5 лет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900" kern="0">
                <a:cs typeface="Arial" panose="020B0604020202020204" pitchFamily="34" charset="0"/>
              </a:rPr>
              <a:t>наличии не менее 10% выпускников, сдавших ЕГЭ на 80б.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900" kern="0">
                <a:cs typeface="Arial" panose="020B0604020202020204" pitchFamily="34" charset="0"/>
              </a:rPr>
              <a:t>наличии не менее 10% выпускников, получивших оценку отлично на ОГЭ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900" kern="0">
                <a:cs typeface="Arial" panose="020B0604020202020204" pitchFamily="34" charset="0"/>
              </a:rPr>
              <a:t>о проведении не менее 2-х мероприятий физхим направления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900" kern="0">
                <a:cs typeface="Arial" panose="020B0604020202020204" pitchFamily="34" charset="0"/>
              </a:rPr>
              <a:t>портфолио</a:t>
            </a:r>
          </a:p>
          <a:p>
            <a:endParaRPr lang="ru-RU" sz="900" kern="0">
              <a:solidFill>
                <a:srgbClr val="DB77C6"/>
              </a:solidFill>
              <a:cs typeface="Arial" panose="020B0604020202020204" pitchFamily="34" charset="0"/>
            </a:endParaRPr>
          </a:p>
          <a:p>
            <a:pPr algn="ctr"/>
            <a:r>
              <a:rPr lang="ru-RU" sz="900" kern="0">
                <a:solidFill>
                  <a:srgbClr val="DB77C6"/>
                </a:solidFill>
                <a:cs typeface="Arial" panose="020B0604020202020204" pitchFamily="34" charset="0"/>
              </a:rPr>
              <a:t>Молодой учитель физхим профиля</a:t>
            </a:r>
            <a:r>
              <a:rPr lang="ru-RU" sz="900" b="1" kern="0">
                <a:solidFill>
                  <a:srgbClr val="DB77C6"/>
                </a:solidFill>
                <a:cs typeface="Arial" panose="020B060402020202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900" kern="0">
                <a:cs typeface="Arial" panose="020B0604020202020204" pitchFamily="34" charset="0"/>
              </a:rPr>
              <a:t>наличии стажа работы до 5 лет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900" kern="0">
                <a:cs typeface="Arial" panose="020B0604020202020204" pitchFamily="34" charset="0"/>
              </a:rPr>
              <a:t>о проведении не менее 2-х мероприятий физхим направления</a:t>
            </a:r>
          </a:p>
          <a:p>
            <a:endParaRPr lang="ru-RU" sz="900"/>
          </a:p>
          <a:p>
            <a:pPr algn="ctr"/>
            <a:r>
              <a:rPr lang="ru-RU" sz="900" kern="0">
                <a:solidFill>
                  <a:srgbClr val="DB77C6"/>
                </a:solidFill>
                <a:cs typeface="Arial" panose="020B0604020202020204" pitchFamily="34" charset="0"/>
              </a:rPr>
              <a:t>Преподаватель физхим профиля, раб. по совм-ву в школе </a:t>
            </a:r>
            <a:r>
              <a:rPr lang="ru-RU" sz="900" b="1" kern="0">
                <a:solidFill>
                  <a:srgbClr val="DB77C6"/>
                </a:solidFill>
                <a:cs typeface="Arial" panose="020B0604020202020204" pitchFamily="34" charset="0"/>
              </a:rPr>
              <a:t>справки (выписки из приказа) о: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800" kern="0">
                <a:cs typeface="Arial" panose="020B0604020202020204" pitchFamily="34" charset="0"/>
              </a:rPr>
              <a:t>наличии стажа работы более 5 лет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800" kern="0">
                <a:cs typeface="Arial" panose="020B0604020202020204" pitchFamily="34" charset="0"/>
              </a:rPr>
              <a:t>наличии ученой степени</a:t>
            </a:r>
          </a:p>
          <a:p>
            <a:pPr>
              <a:buFont typeface="Wingdings" panose="05000000000000000000" pitchFamily="2" charset="2"/>
              <a:buChar char="v"/>
              <a:tabLst>
                <a:tab pos="0" algn="l"/>
              </a:tabLst>
            </a:pPr>
            <a:r>
              <a:rPr lang="ru-RU" sz="800" kern="0">
                <a:cs typeface="Arial" panose="020B0604020202020204" pitchFamily="34" charset="0"/>
              </a:rPr>
              <a:t>осущ. препод.деят-ти в ОО ВО</a:t>
            </a:r>
          </a:p>
          <a:p>
            <a:pPr>
              <a:buFont typeface="Wingdings" panose="05000000000000000000" pitchFamily="2" charset="2"/>
              <a:buChar char="v"/>
              <a:tabLst>
                <a:tab pos="0" algn="l"/>
              </a:tabLst>
            </a:pPr>
            <a:r>
              <a:rPr lang="ru-RU" sz="800" kern="0">
                <a:cs typeface="Arial" panose="020B0604020202020204" pitchFamily="34" charset="0"/>
              </a:rPr>
              <a:t>наличии трудоустройства по совместительству</a:t>
            </a:r>
          </a:p>
          <a:p>
            <a:pPr>
              <a:buFont typeface="Wingdings" panose="05000000000000000000" pitchFamily="2" charset="2"/>
              <a:buChar char="v"/>
              <a:tabLst>
                <a:tab pos="0" algn="l"/>
              </a:tabLst>
            </a:pPr>
            <a:r>
              <a:rPr lang="ru-RU" sz="800" kern="0">
                <a:cs typeface="Arial" panose="020B0604020202020204" pitchFamily="34" charset="0"/>
              </a:rPr>
              <a:t>наличии не менее 5% выпускников, сдавших ЕГЭ на 80 баллов;</a:t>
            </a:r>
          </a:p>
          <a:p>
            <a:pPr>
              <a:buFont typeface="Wingdings" panose="05000000000000000000" pitchFamily="2" charset="2"/>
              <a:buChar char="v"/>
              <a:tabLst>
                <a:tab pos="0" algn="l"/>
              </a:tabLst>
            </a:pPr>
            <a:r>
              <a:rPr lang="ru-RU" sz="800" kern="0">
                <a:cs typeface="Arial" panose="020B0604020202020204" pitchFamily="34" charset="0"/>
              </a:rPr>
              <a:t>наличии не менее 5% выпускников, получивших оценку отлично на ОГЭ</a:t>
            </a:r>
          </a:p>
          <a:p>
            <a:pPr>
              <a:buFont typeface="Wingdings" panose="05000000000000000000" pitchFamily="2" charset="2"/>
              <a:buChar char="v"/>
              <a:tabLst>
                <a:tab pos="0" algn="l"/>
              </a:tabLst>
            </a:pPr>
            <a:r>
              <a:rPr lang="ru-RU" sz="800" kern="0">
                <a:cs typeface="Arial" panose="020B0604020202020204" pitchFamily="34" charset="0"/>
              </a:rPr>
              <a:t>наличие обуч-ся-призеров или победителей муниц. и (или) рег.этапа всероссийской олимпиады либо иных мер-й, включенных в перечень Минпроса</a:t>
            </a:r>
          </a:p>
          <a:p>
            <a:pPr>
              <a:buFont typeface="Wingdings" panose="05000000000000000000" pitchFamily="2" charset="2"/>
              <a:buChar char="v"/>
              <a:tabLst>
                <a:tab pos="0" algn="l"/>
              </a:tabLst>
            </a:pPr>
            <a:r>
              <a:rPr lang="ru-RU" sz="800" kern="0">
                <a:cs typeface="Arial" panose="020B0604020202020204" pitchFamily="34" charset="0"/>
              </a:rPr>
              <a:t>проведении не менее 2-х мероприятий физмат направления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524001" y="3486005"/>
            <a:ext cx="2570710" cy="7309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Учитель физмат профиля дополнительно представляет:</a:t>
            </a:r>
          </a:p>
          <a:p>
            <a:r>
              <a:rPr lang="ru-RU" sz="1000"/>
              <a:t>выписку из приказа о наличии кв.кат.</a:t>
            </a:r>
          </a:p>
          <a:p>
            <a:endParaRPr lang="ru-RU" sz="1050"/>
          </a:p>
        </p:txBody>
      </p:sp>
      <p:sp>
        <p:nvSpPr>
          <p:cNvPr id="22" name="Прямоугольник 21"/>
          <p:cNvSpPr/>
          <p:nvPr/>
        </p:nvSpPr>
        <p:spPr>
          <a:xfrm>
            <a:off x="683636" y="4433480"/>
            <a:ext cx="3733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1200">
                <a:latin typeface="Times New Roman" panose="02020603050405020304" pitchFamily="18" charset="0"/>
                <a:ea typeface="Times New Roman" panose="02020603050405020304" pitchFamily="18" charset="0"/>
              </a:rPr>
              <a:t>Ссылка для подачи документов: </a:t>
            </a:r>
          </a:p>
          <a:p>
            <a:pPr>
              <a:spcAft>
                <a:spcPts val="0"/>
              </a:spcAft>
            </a:pPr>
            <a:r>
              <a:rPr lang="ru-RU" sz="1200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https://forms.yandex.ru/u/6a2fe2e090fa7bdffaa30723</a:t>
            </a:r>
            <a:endParaRPr lang="ru-RU" sz="120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09600" y="69432"/>
            <a:ext cx="5029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</a:t>
            </a:r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поощрении учителей</a:t>
            </a:r>
          </a:p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</a:t>
            </a:r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, химии и биологии - 2026 </a:t>
            </a:r>
          </a:p>
        </p:txBody>
      </p:sp>
    </p:spTree>
    <p:extLst>
      <p:ext uri="{BB962C8B-B14F-4D97-AF65-F5344CB8AC3E}">
        <p14:creationId xmlns:p14="http://schemas.microsoft.com/office/powerpoint/2010/main" val="13557551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/>
          <p:nvPr/>
        </p:nvPicPr>
        <p:blipFill rotWithShape="1">
          <a:blip r:embed="rId2"/>
          <a:srcRect l="28701" t="27936" r="43239" b="12201"/>
          <a:stretch/>
        </p:blipFill>
        <p:spPr bwMode="auto">
          <a:xfrm>
            <a:off x="1066800" y="895350"/>
            <a:ext cx="2895600" cy="3352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29200" y="1962150"/>
            <a:ext cx="338115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Форма справки о результатах реализации индивидуального образовательного проекта</a:t>
            </a:r>
          </a:p>
          <a:p>
            <a:pPr algn="ctr"/>
            <a:r>
              <a:rPr lang="ru-RU" sz="1600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(утв. приказом МОиН РТ </a:t>
            </a:r>
          </a:p>
          <a:p>
            <a:pPr algn="ctr"/>
            <a:r>
              <a:rPr lang="ru-RU" sz="1600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от 17.06.2026</a:t>
            </a:r>
            <a:r>
              <a:rPr lang="ru-RU" sz="16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1600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под-1157/26)</a:t>
            </a:r>
            <a:endParaRPr lang="ru-RU" sz="1600" b="1" kern="0">
              <a:solidFill>
                <a:srgbClr val="DB77C6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/>
          <a:srcRect l="29793" t="22922" r="15669" b="40566"/>
          <a:stretch/>
        </p:blipFill>
        <p:spPr>
          <a:xfrm>
            <a:off x="7162800" y="100525"/>
            <a:ext cx="1793080" cy="67525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685800" y="114984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</a:t>
            </a:r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поощрении учителей</a:t>
            </a:r>
          </a:p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</a:t>
            </a:r>
            <a:r>
              <a:rPr lang="ru-RU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, химии и биологии - 2026 </a:t>
            </a:r>
          </a:p>
        </p:txBody>
      </p:sp>
    </p:spTree>
    <p:extLst>
      <p:ext uri="{BB962C8B-B14F-4D97-AF65-F5344CB8AC3E}">
        <p14:creationId xmlns:p14="http://schemas.microsoft.com/office/powerpoint/2010/main" val="15777914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52600" y="1733550"/>
            <a:ext cx="62484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8809" eaLnBrk="0" hangingPunct="0">
              <a:defRPr/>
            </a:pPr>
            <a:r>
              <a:rPr lang="ru-RU" sz="28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поощрении учителей физики, математики, информатики - 2026 </a:t>
            </a:r>
            <a:endParaRPr lang="ru-RU" sz="28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652221" y="116937"/>
            <a:ext cx="639641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8809" eaLnBrk="0" hangingPunct="0">
              <a:defRPr/>
            </a:pPr>
            <a:r>
              <a:rPr lang="ru-RU" b="1" dirty="0">
                <a:solidFill>
                  <a:srgbClr val="EEECE1">
                    <a:lumMod val="25000"/>
                  </a:srgbClr>
                </a:solidFill>
                <a:cs typeface="Times New Roman" panose="02020603050405020304" pitchFamily="18" charset="0"/>
              </a:rPr>
              <a:t>ПРОЕКТ «ФИЗИКО-МАТЕМАТИЧЕСКИЙ ПРОРЫВ»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315200" y="116937"/>
            <a:ext cx="1750342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540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42071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49" fontAlgn="base">
              <a:defRPr/>
            </a:pPr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Гранты школам - 2026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70983047"/>
              </p:ext>
            </p:extLst>
          </p:nvPr>
        </p:nvGraphicFramePr>
        <p:xfrm>
          <a:off x="838200" y="971550"/>
          <a:ext cx="8077200" cy="3787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>
                  <a:extLst>
                    <a:ext uri="{9D8B030D-6E8A-4147-A177-3AD203B41FA5}">
                      <a16:colId xmlns:a16="http://schemas.microsoft.com/office/drawing/2014/main" val="3145705583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3548693556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347370618"/>
                    </a:ext>
                  </a:extLst>
                </a:gridCol>
              </a:tblGrid>
              <a:tr h="348636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  <a:ea typeface="+mn-ea"/>
                          <a:cs typeface="Arial" panose="020B0604020202020204" pitchFamily="34" charset="0"/>
                        </a:rPr>
                        <a:t>Физмат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  <a:ea typeface="+mn-ea"/>
                          <a:cs typeface="Arial" panose="020B0604020202020204" pitchFamily="34" charset="0"/>
                        </a:rPr>
                        <a:t>Физхим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983106"/>
                  </a:ext>
                </a:extLst>
              </a:tr>
              <a:tr h="386843">
                <a:tc>
                  <a:txBody>
                    <a:bodyPr/>
                    <a:lstStyle/>
                    <a:p>
                      <a:r>
                        <a:rPr lang="ru-RU" sz="1050"/>
                        <a:t>Документ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ПКМ РТ от 07.07.2025 № 494 </a:t>
                      </a:r>
                      <a:endParaRPr lang="en-US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1218809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Приказ МОиН от 12.05.2026 № под-945/26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defTabSz="1218809" eaLnBrk="0" hangingPunct="0">
                        <a:defRPr/>
                      </a:pPr>
                      <a:r>
                        <a:rPr lang="ru-RU" sz="1050" i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 ПКМ РТ в работе </a:t>
                      </a:r>
                      <a:endParaRPr lang="ru-RU" sz="105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314328"/>
                  </a:ext>
                </a:extLst>
              </a:tr>
              <a:tr h="267447">
                <a:tc>
                  <a:txBody>
                    <a:bodyPr/>
                    <a:lstStyle/>
                    <a:p>
                      <a:r>
                        <a:rPr lang="ru-RU" sz="1050"/>
                        <a:t>Предмет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i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Физика, матаматика,</a:t>
                      </a:r>
                      <a:r>
                        <a:rPr lang="ru-RU" sz="1050" b="0" i="1" kern="1200" baseline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информатика</a:t>
                      </a:r>
                      <a:endParaRPr lang="ru-RU" sz="1050" b="0" i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i="1" kern="120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Физика, химия, биология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6776890"/>
                  </a:ext>
                </a:extLst>
              </a:tr>
              <a:tr h="1010089">
                <a:tc>
                  <a:txBody>
                    <a:bodyPr/>
                    <a:lstStyle/>
                    <a:p>
                      <a:r>
                        <a:rPr lang="ru-RU" sz="1050"/>
                        <a:t>Номинация, кол-во, сумма гранта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50" b="0" i="1" kern="120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1. «За реализацию программы в физмат классах…» </a:t>
                      </a:r>
                    </a:p>
                    <a:p>
                      <a:pPr algn="ctr"/>
                      <a:r>
                        <a:rPr lang="ru-RU" sz="1100" b="0" kern="120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(20 грантов) </a:t>
                      </a:r>
                      <a:r>
                        <a:rPr lang="ru-RU" sz="1100" b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–</a:t>
                      </a:r>
                      <a:r>
                        <a:rPr lang="ru-RU" sz="110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1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600,0 т.р.</a:t>
                      </a:r>
                    </a:p>
                    <a:p>
                      <a:pPr algn="ctr"/>
                      <a:endParaRPr lang="ru-RU" sz="105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ru-RU" sz="1050" b="0" i="1" kern="120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2. «За достижение высоких результатов…»</a:t>
                      </a:r>
                      <a:r>
                        <a:rPr lang="ru-RU" sz="1050" b="1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pPr algn="ctr"/>
                      <a:r>
                        <a:rPr lang="ru-RU" sz="1100" b="0" kern="120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(20 грантов) </a:t>
                      </a:r>
                      <a:r>
                        <a:rPr lang="ru-RU" sz="1100" b="0" kern="120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- 1 000,0 т.р.</a:t>
                      </a:r>
                      <a:endParaRPr lang="ru-RU" sz="105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28600" indent="-228600" algn="ctr">
                        <a:buAutoNum type="arabicPeriod"/>
                      </a:pPr>
                      <a:r>
                        <a:rPr lang="ru-RU" sz="1050" b="0" i="1" kern="120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«За достижение высоких результатов…»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(30 грантов) </a:t>
                      </a:r>
                      <a:r>
                        <a:rPr lang="ru-RU" sz="1050" b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–</a:t>
                      </a:r>
                      <a:r>
                        <a:rPr lang="ru-RU" sz="11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1 000,0 т.р.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 «</a:t>
                      </a:r>
                      <a:r>
                        <a:rPr lang="ru-RU" sz="1050" b="0" i="1" kern="12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С</a:t>
                      </a:r>
                      <a:r>
                        <a:rPr lang="ru-RU" sz="1050" b="0" i="1" kern="120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оздание лаборатории естественно-научного направления»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b="0" kern="120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(30 грантов) </a:t>
                      </a:r>
                      <a:r>
                        <a:rPr lang="ru-RU" sz="1050" b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</a:rPr>
                        <a:t>– </a:t>
                      </a:r>
                      <a:r>
                        <a:rPr lang="ru-RU" sz="1100" b="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2 000,0 т.р.</a:t>
                      </a:r>
                      <a:endParaRPr lang="ru-RU" sz="1050" b="0" i="1" kern="1200">
                        <a:solidFill>
                          <a:srgbClr val="000000"/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3033038"/>
                  </a:ext>
                </a:extLst>
              </a:tr>
              <a:tr h="28655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Сроки приема заявок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ker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 30 июня по 30 июля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ker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июль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30236759"/>
                  </a:ext>
                </a:extLst>
              </a:tr>
              <a:tr h="321891">
                <a:tc>
                  <a:txBody>
                    <a:bodyPr/>
                    <a:lstStyle/>
                    <a:p>
                      <a:pPr marR="36195" algn="just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28345" algn="l"/>
                          <a:tab pos="958850" algn="l"/>
                          <a:tab pos="2047240" algn="l"/>
                          <a:tab pos="2670810" algn="l"/>
                          <a:tab pos="2987040" algn="l"/>
                          <a:tab pos="3721735" algn="l"/>
                        </a:tabLst>
                      </a:pP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</a:t>
                      </a:r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этап – рассмотрение заявок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 3 по 7 августа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i="1" ker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 3 по 7 августа</a:t>
                      </a:r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5011064"/>
                  </a:ext>
                </a:extLst>
              </a:tr>
              <a:tr h="386843">
                <a:tc>
                  <a:txBody>
                    <a:bodyPr/>
                    <a:lstStyle/>
                    <a:p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II</a:t>
                      </a:r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этап –</a:t>
                      </a: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оценка проектов</a:t>
                      </a:r>
                      <a:r>
                        <a:rPr lang="en-US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режиме ВКС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t-RU" sz="1400" b="0" ker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 11 по 14 августа</a:t>
                      </a:r>
                      <a:endParaRPr lang="ru-RU" sz="1400" b="0" kern="0">
                        <a:solidFill>
                          <a:srgbClr val="7030A0"/>
                        </a:solidFill>
                        <a:latin typeface="+mn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t-RU" sz="1100" b="0" i="1" ker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с 11 по 14 августа</a:t>
                      </a:r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1659390"/>
                  </a:ext>
                </a:extLst>
              </a:tr>
              <a:tr h="573100">
                <a:tc>
                  <a:txBody>
                    <a:bodyPr/>
                    <a:lstStyle/>
                    <a:p>
                      <a:r>
                        <a:rPr lang="ru-RU" sz="1050" kern="120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Подача заявок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ГИС РТ «Мои субсидии»</a:t>
                      </a:r>
                    </a:p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kern="0">
                          <a:solidFill>
                            <a:srgbClr val="7030A0"/>
                          </a:solidFill>
                          <a:latin typeface="+mn-lt"/>
                          <a:ea typeface="+mn-ea"/>
                          <a:cs typeface="Arial" panose="020B0604020202020204" pitchFamily="34" charset="0"/>
                        </a:rPr>
                        <a:t>в ГИС РТ «Мои субсидии»</a:t>
                      </a:r>
                    </a:p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9998814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6324600" y="183635"/>
            <a:ext cx="1369342" cy="4172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9793" t="22922" r="15669" b="40566"/>
          <a:stretch/>
        </p:blipFill>
        <p:spPr>
          <a:xfrm>
            <a:off x="7848600" y="162715"/>
            <a:ext cx="1219200" cy="459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68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42071"/>
            <a:ext cx="388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49" fontAlgn="base">
              <a:defRPr/>
            </a:pPr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Гранты школам – 2026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0194020"/>
              </p:ext>
            </p:extLst>
          </p:nvPr>
        </p:nvGraphicFramePr>
        <p:xfrm>
          <a:off x="685801" y="971550"/>
          <a:ext cx="8229599" cy="3693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399">
                  <a:extLst>
                    <a:ext uri="{9D8B030D-6E8A-4147-A177-3AD203B41FA5}">
                      <a16:colId xmlns:a16="http://schemas.microsoft.com/office/drawing/2014/main" val="3145705583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3548693556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13473706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sz="120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  <a:ea typeface="+mn-ea"/>
                          <a:cs typeface="Arial" panose="020B0604020202020204" pitchFamily="34" charset="0"/>
                        </a:rPr>
                        <a:t>Физмат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ker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Montserrat" panose="00000500000000000000" pitchFamily="2" charset="-52"/>
                          <a:ea typeface="+mn-ea"/>
                          <a:cs typeface="Arial" panose="020B0604020202020204" pitchFamily="34" charset="0"/>
                        </a:rPr>
                        <a:t>Физхим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03983106"/>
                  </a:ext>
                </a:extLst>
              </a:tr>
              <a:tr h="391160">
                <a:tc rowSpan="2">
                  <a:txBody>
                    <a:bodyPr/>
                    <a:lstStyle/>
                    <a:p>
                      <a:r>
                        <a:rPr lang="ru-RU" sz="900"/>
                        <a:t>Направления расходов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900" b="0" i="1" kern="1200" dirty="0">
                        <a:solidFill>
                          <a:srgbClr val="000000"/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endParaRPr lang="ru-RU" sz="900" b="0" i="1" kern="1200" dirty="0">
                        <a:solidFill>
                          <a:srgbClr val="000000"/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B0F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80%: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уплата налогов, сборов, страховых взносов;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оплата труда работников (включая внештатных);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командировочные расходы,</a:t>
                      </a:r>
                      <a:r>
                        <a:rPr lang="ru-RU" sz="900" b="0" i="1" kern="1200" baseline="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повышение квалификации, обучающие мероприятия;</a:t>
                      </a:r>
                      <a:endParaRPr lang="ru-RU" sz="900" b="0" i="1" kern="1200" dirty="0">
                        <a:solidFill>
                          <a:srgbClr val="000000"/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900" b="0" i="1" kern="1200" dirty="0">
                        <a:solidFill>
                          <a:srgbClr val="000000"/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900" b="0" i="1" kern="1200" dirty="0">
                        <a:solidFill>
                          <a:srgbClr val="000000"/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оплата по договорам поставки, оказания услуг, выполнения работ, аренды;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приобретение методических и (или) учебных материалов (</a:t>
                      </a:r>
                      <a:r>
                        <a:rPr lang="ru-RU" sz="800" b="1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не более 20% от суммы)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1. За достижение высоких результатов обучающимися по предметам «физика» и (или) «химия» или смежным областям»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B0F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80%: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уплата налогов, сборов, страховых взносов;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оплата труда работников (включая внештатных);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командировочные расходы,</a:t>
                      </a:r>
                      <a:r>
                        <a:rPr lang="ru-RU" sz="900" b="0" i="1" kern="1200" baseline="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повышение квалификации, обучающие мероприятия;</a:t>
                      </a:r>
                      <a:endParaRPr lang="ru-RU" sz="900" b="0" i="1" kern="1200" dirty="0">
                        <a:solidFill>
                          <a:srgbClr val="000000"/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900" b="0" i="1" kern="1200" dirty="0">
                        <a:solidFill>
                          <a:srgbClr val="000000"/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оплата по договорам поставки, оказания услуг, выполнения работ, аренды</a:t>
                      </a:r>
                      <a:r>
                        <a:rPr lang="ru-RU" sz="900" b="0" i="1" kern="1200" baseline="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</a:t>
                      </a:r>
                      <a:r>
                        <a:rPr lang="ru-RU" sz="800" b="0" i="1" kern="1200" dirty="0">
                          <a:solidFill>
                            <a:srgbClr val="00B0F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(не более 20% от суммы)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931432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ru-RU" sz="105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05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DB77C6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2. Создание и функционирование лаборатории естественно-научного направления: современное оснащение кабинетов по предметам «физика» и (или) «химия» или смежным областям</a:t>
                      </a:r>
                    </a:p>
                    <a:p>
                      <a:pPr marL="0" marR="0" lvl="0" indent="0" algn="l" defTabSz="8080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уплата налогов, сборов, страховых взносов; </a:t>
                      </a:r>
                    </a:p>
                    <a:p>
                      <a:pPr marL="0" marR="0" lvl="0" indent="0" algn="l" defTabSz="8080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приобретение лаб.</a:t>
                      </a:r>
                      <a:r>
                        <a:rPr lang="ru-RU" sz="900" b="0" i="1" kern="1200" baseline="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 оборудования…</a:t>
                      </a:r>
                      <a:endParaRPr lang="ru-RU" sz="900" b="0" i="1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8080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оплата по договорам поставки метод. и учебных материалов; </a:t>
                      </a:r>
                    </a:p>
                    <a:p>
                      <a:pPr marL="0" marR="0" lvl="0" indent="0" algn="l" defTabSz="8080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900" b="0" i="1" kern="1200" dirty="0">
                        <a:solidFill>
                          <a:schemeClr val="tx2">
                            <a:lumMod val="60000"/>
                            <a:lumOff val="40000"/>
                          </a:schemeClr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lvl="0" indent="0" algn="l" defTabSz="8080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None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chemeClr val="tx2">
                              <a:lumMod val="60000"/>
                              <a:lumOff val="40000"/>
                            </a:schemeClr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20%:</a:t>
                      </a:r>
                    </a:p>
                    <a:p>
                      <a:pPr marL="0" marR="0" lvl="0" indent="0" algn="l" defTabSz="8080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оплата труда педагогов (включая внештатных); </a:t>
                      </a:r>
                    </a:p>
                    <a:p>
                      <a:pPr marL="0" marR="0" lvl="0" indent="0" algn="l" defTabSz="80803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r>
                        <a:rPr lang="ru-RU" sz="900" b="0" i="1" kern="1200" dirty="0">
                          <a:solidFill>
                            <a:srgbClr val="000000"/>
                          </a:solidFill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оплата по договорам поставки, оказания услуг, выполнения работ, аренды;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900" b="0" i="1" kern="1200" dirty="0">
                        <a:solidFill>
                          <a:srgbClr val="000000"/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ü"/>
                        <a:tabLst/>
                        <a:defRPr/>
                      </a:pPr>
                      <a:endParaRPr lang="ru-RU" sz="900" b="0" i="1" kern="1200" dirty="0">
                        <a:solidFill>
                          <a:srgbClr val="000000"/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900" b="0" i="1" kern="1200" dirty="0">
                        <a:solidFill>
                          <a:srgbClr val="000000"/>
                        </a:solidFill>
                        <a:latin typeface="+mn-lt"/>
                        <a:ea typeface="Times New Roman" panose="02020603050405020304" pitchFamily="18" charset="0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3033038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6324600" y="183635"/>
            <a:ext cx="1369342" cy="41729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/>
          <a:srcRect l="29793" t="22922" r="15669" b="40566"/>
          <a:stretch/>
        </p:blipFill>
        <p:spPr>
          <a:xfrm>
            <a:off x="7848600" y="162715"/>
            <a:ext cx="1219200" cy="459134"/>
          </a:xfrm>
          <a:prstGeom prst="rect">
            <a:avLst/>
          </a:prstGeom>
        </p:spPr>
      </p:pic>
      <p:sp>
        <p:nvSpPr>
          <p:cNvPr id="2" name="Правая фигурная скобка 1"/>
          <p:cNvSpPr/>
          <p:nvPr/>
        </p:nvSpPr>
        <p:spPr>
          <a:xfrm>
            <a:off x="8001000" y="3105150"/>
            <a:ext cx="152400" cy="3048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8080247" y="3071396"/>
            <a:ext cx="98755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749" fontAlgn="base">
              <a:defRPr/>
            </a:pPr>
            <a:r>
              <a:rPr lang="ru-RU" sz="800" b="1" i="1">
                <a:solidFill>
                  <a:schemeClr val="tx2">
                    <a:lumMod val="60000"/>
                    <a:lumOff val="40000"/>
                  </a:schemeClr>
                </a:solidFill>
                <a:ea typeface="Times New Roman" panose="02020603050405020304" pitchFamily="18" charset="0"/>
              </a:rPr>
              <a:t>не менее </a:t>
            </a:r>
          </a:p>
          <a:p>
            <a:pPr lvl="0" defTabSz="685749" fontAlgn="base">
              <a:defRPr/>
            </a:pPr>
            <a:r>
              <a:rPr lang="ru-RU" sz="800" b="1" i="1">
                <a:solidFill>
                  <a:schemeClr val="tx2">
                    <a:lumMod val="60000"/>
                    <a:lumOff val="40000"/>
                  </a:schemeClr>
                </a:solidFill>
                <a:ea typeface="Times New Roman" panose="02020603050405020304" pitchFamily="18" charset="0"/>
              </a:rPr>
              <a:t>80% от суммы</a:t>
            </a:r>
          </a:p>
        </p:txBody>
      </p:sp>
    </p:spTree>
    <p:extLst>
      <p:ext uri="{BB962C8B-B14F-4D97-AF65-F5344CB8AC3E}">
        <p14:creationId xmlns:p14="http://schemas.microsoft.com/office/powerpoint/2010/main" val="4228277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42651" t="17674" r="24960" b="4218"/>
          <a:stretch/>
        </p:blipFill>
        <p:spPr bwMode="auto">
          <a:xfrm>
            <a:off x="1447800" y="666750"/>
            <a:ext cx="2362200" cy="3352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A4F5F66-4851-4A9E-947F-502B221B68ED}"/>
              </a:ext>
            </a:extLst>
          </p:cNvPr>
          <p:cNvSpPr txBox="1"/>
          <p:nvPr/>
        </p:nvSpPr>
        <p:spPr>
          <a:xfrm>
            <a:off x="685800" y="126173"/>
            <a:ext cx="7010400" cy="30777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809" eaLnBrk="0" hangingPunct="0">
              <a:defRPr/>
            </a:pP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гранте «Физико-математический прорыв в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ШКОЛЕ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» - 2026 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09600" y="4019550"/>
            <a:ext cx="403860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8809" eaLnBrk="0" hangingPunct="0">
              <a:defRPr/>
            </a:pP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ПКМ РТ от 07.07.2025 № 494 </a:t>
            </a:r>
            <a:endParaRPr lang="en-US" sz="1400" kern="0">
              <a:solidFill>
                <a:srgbClr val="DB77C6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algn="ctr" defTabSz="1218809" eaLnBrk="0" hangingPunct="0">
              <a:defRPr/>
            </a:pPr>
            <a:r>
              <a:rPr lang="ru-RU" sz="1000" i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(с изменениями от 29.12.2025 № 1187</a:t>
            </a:r>
            <a:r>
              <a:rPr lang="tt-RU" sz="1000" i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, </a:t>
            </a:r>
            <a:endParaRPr lang="en-US" sz="1000" i="1" kern="0">
              <a:solidFill>
                <a:srgbClr val="DB77C6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algn="ctr" defTabSz="1218809" eaLnBrk="0" hangingPunct="0">
              <a:defRPr/>
            </a:pPr>
            <a:r>
              <a:rPr lang="tt-RU" sz="1000" i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от 05.05.2026 № 667</a:t>
            </a:r>
            <a:r>
              <a:rPr lang="ru-RU" sz="1000" i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) 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41689" t="11973" r="25762" b="7639"/>
          <a:stretch/>
        </p:blipFill>
        <p:spPr bwMode="auto">
          <a:xfrm>
            <a:off x="5562600" y="742950"/>
            <a:ext cx="2438400" cy="3048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067300" y="4007427"/>
            <a:ext cx="3581400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Приказ МОиН </a:t>
            </a:r>
          </a:p>
          <a:p>
            <a:pPr algn="ctr"/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от 12.05.2026 № под-945/26 </a:t>
            </a:r>
            <a:endParaRPr lang="en-US" sz="1400" kern="0">
              <a:solidFill>
                <a:srgbClr val="DB77C6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algn="ctr"/>
            <a:r>
              <a:rPr lang="ru-RU" sz="11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«Об организации и проведении отбора …»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8793" t="19229" r="47130" b="62310"/>
          <a:stretch/>
        </p:blipFill>
        <p:spPr>
          <a:xfrm>
            <a:off x="7744691" y="81237"/>
            <a:ext cx="1369342" cy="41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58586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800" y="895350"/>
            <a:ext cx="7924800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4"/>
                </a:solidFill>
              </a:rPr>
              <a:t>Грант предоставляется в двух номинациях:</a:t>
            </a:r>
          </a:p>
          <a:p>
            <a:endParaRPr lang="ru-RU" sz="1400" dirty="0"/>
          </a:p>
          <a:p>
            <a:r>
              <a:rPr lang="ru-RU" sz="1400" i="1" dirty="0"/>
              <a:t>«За реализацию программы основного общего образования и (или) среднего общего образования в физико-математических классах в общеобразовательной организации» </a:t>
            </a:r>
            <a:r>
              <a:rPr lang="ru-RU" sz="1400" dirty="0"/>
              <a:t>-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600,0 </a:t>
            </a:r>
            <a:r>
              <a:rPr lang="ru-RU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тыс.рублей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20 грантов</a:t>
            </a:r>
          </a:p>
          <a:p>
            <a:endParaRPr lang="ru-RU" sz="1200" dirty="0"/>
          </a:p>
          <a:p>
            <a:r>
              <a:rPr lang="ru-RU" sz="1400" i="1" dirty="0"/>
              <a:t>«За достижение высоких результатов обучающихся общеобразовательных организаций по физике, математике, информатике»</a:t>
            </a:r>
            <a:r>
              <a:rPr lang="ru-RU" sz="1400" dirty="0"/>
              <a:t> -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1 000,0 </a:t>
            </a:r>
            <a:r>
              <a:rPr lang="ru-RU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тыс.рублей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20 грантов</a:t>
            </a:r>
          </a:p>
          <a:p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Подача заявок школами: в ГИС РТ «Мои субсидии»</a:t>
            </a:r>
          </a:p>
          <a:p>
            <a:endParaRPr lang="ru-RU" sz="16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sz="1600" dirty="0">
                <a:solidFill>
                  <a:schemeClr val="accent4"/>
                </a:solidFill>
              </a:rPr>
              <a:t>Результаты предоставления гранта:</a:t>
            </a:r>
            <a:r>
              <a:rPr lang="ru-RU" sz="1600" dirty="0"/>
              <a:t> </a:t>
            </a:r>
            <a:r>
              <a:rPr lang="ru-RU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до 1 сентября 2027 года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744691" y="81237"/>
            <a:ext cx="1369342" cy="4172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A4F5F66-4851-4A9E-947F-502B221B68ED}"/>
              </a:ext>
            </a:extLst>
          </p:cNvPr>
          <p:cNvSpPr txBox="1"/>
          <p:nvPr/>
        </p:nvSpPr>
        <p:spPr>
          <a:xfrm>
            <a:off x="685800" y="126173"/>
            <a:ext cx="7010400" cy="30777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809" eaLnBrk="0" hangingPunct="0">
              <a:defRPr/>
            </a:pP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гранте «Физико-математический прорыв в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ШКОЛЕ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» - 2026  </a:t>
            </a:r>
          </a:p>
        </p:txBody>
      </p:sp>
    </p:spTree>
    <p:extLst>
      <p:ext uri="{BB962C8B-B14F-4D97-AF65-F5344CB8AC3E}">
        <p14:creationId xmlns:p14="http://schemas.microsoft.com/office/powerpoint/2010/main" val="24460846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5134973"/>
              </p:ext>
            </p:extLst>
          </p:nvPr>
        </p:nvGraphicFramePr>
        <p:xfrm>
          <a:off x="914400" y="971550"/>
          <a:ext cx="7848600" cy="36176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933405">
                  <a:extLst>
                    <a:ext uri="{9D8B030D-6E8A-4147-A177-3AD203B41FA5}">
                      <a16:colId xmlns:a16="http://schemas.microsoft.com/office/drawing/2014/main" val="466925977"/>
                    </a:ext>
                  </a:extLst>
                </a:gridCol>
                <a:gridCol w="2915195">
                  <a:extLst>
                    <a:ext uri="{9D8B030D-6E8A-4147-A177-3AD203B41FA5}">
                      <a16:colId xmlns:a16="http://schemas.microsoft.com/office/drawing/2014/main" val="765625747"/>
                    </a:ext>
                  </a:extLst>
                </a:gridCol>
              </a:tblGrid>
              <a:tr h="216643">
                <a:tc>
                  <a:txBody>
                    <a:bodyPr/>
                    <a:lstStyle/>
                    <a:p>
                      <a:pPr marR="3619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объявления о проведении отбора на официальном сайте Министерства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29 июня 2026 г.</a:t>
                      </a:r>
                      <a:endParaRPr lang="ru-RU" sz="1400" b="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3992508"/>
                  </a:ext>
                </a:extLst>
              </a:tr>
              <a:tr h="216643">
                <a:tc>
                  <a:txBody>
                    <a:bodyPr/>
                    <a:lstStyle/>
                    <a:p>
                      <a:pPr marR="36195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28345" algn="l"/>
                          <a:tab pos="958850" algn="l"/>
                          <a:tab pos="2047240" algn="l"/>
                          <a:tab pos="2670810" algn="l"/>
                          <a:tab pos="2987040" algn="l"/>
                          <a:tab pos="3721735" algn="l"/>
                        </a:tabLs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Прием и регистрация заявок на участие в отборе в системе «Мои субсидии»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600" b="1" kern="1200" dirty="0">
                          <a:solidFill>
                            <a:srgbClr val="DB77C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30 июня по 30 </a:t>
                      </a:r>
                      <a:r>
                        <a:rPr lang="tt-RU" sz="1600" b="1" kern="1200">
                          <a:solidFill>
                            <a:srgbClr val="DB77C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июля 2026 </a:t>
                      </a:r>
                      <a:r>
                        <a:rPr lang="tt-RU" sz="1600" b="1" kern="1200" dirty="0">
                          <a:solidFill>
                            <a:srgbClr val="DB77C6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г. </a:t>
                      </a:r>
                      <a:endParaRPr lang="ru-RU" sz="1600" b="1" kern="1200" dirty="0">
                        <a:solidFill>
                          <a:srgbClr val="DB77C6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24977396"/>
                  </a:ext>
                </a:extLst>
              </a:tr>
              <a:tr h="216643">
                <a:tc>
                  <a:txBody>
                    <a:bodyPr/>
                    <a:lstStyle/>
                    <a:p>
                      <a:pPr marR="36195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28345" algn="l"/>
                          <a:tab pos="958850" algn="l"/>
                          <a:tab pos="2047240" algn="l"/>
                          <a:tab pos="2670810" algn="l"/>
                          <a:tab pos="2987040" algn="l"/>
                          <a:tab pos="3721735" algn="l"/>
                        </a:tabLs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протокола вскрытия заявок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 31 июля 2026 г.</a:t>
                      </a:r>
                      <a:endParaRPr lang="ru-RU" sz="1400" b="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586006"/>
                  </a:ext>
                </a:extLst>
              </a:tr>
              <a:tr h="276542">
                <a:tc>
                  <a:txBody>
                    <a:bodyPr/>
                    <a:lstStyle/>
                    <a:p>
                      <a:pPr marR="36195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28345" algn="l"/>
                          <a:tab pos="958850" algn="l"/>
                          <a:tab pos="2047240" algn="l"/>
                          <a:tab pos="2670810" algn="l"/>
                          <a:tab pos="2987040" algn="l"/>
                          <a:tab pos="3721735" algn="l"/>
                        </a:tabLs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Первый этап – рассмотрение заявок конкурсной комиссией 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3 по 7 августа 2026 г.</a:t>
                      </a:r>
                      <a:endParaRPr lang="ru-RU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9232361"/>
                  </a:ext>
                </a:extLst>
              </a:tr>
              <a:tr h="216643">
                <a:tc>
                  <a:txBody>
                    <a:bodyPr/>
                    <a:lstStyle/>
                    <a:p>
                      <a:pPr marR="36195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728345" algn="l"/>
                          <a:tab pos="958850" algn="l"/>
                          <a:tab pos="2047240" algn="l"/>
                          <a:tab pos="2670810" algn="l"/>
                          <a:tab pos="2987040" algn="l"/>
                          <a:tab pos="3721735" algn="l"/>
                        </a:tabLs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протокола рассмотрения заявок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10 августа 2026 г.</a:t>
                      </a:r>
                      <a:endParaRPr lang="ru-RU" sz="1400" b="0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5963482"/>
                  </a:ext>
                </a:extLst>
              </a:tr>
              <a:tr h="361072">
                <a:tc>
                  <a:txBody>
                    <a:bodyPr/>
                    <a:lstStyle/>
                    <a:p>
                      <a:pPr marR="3619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Второй этап – рассмотрение и оценка образовательных проектов</a:t>
                      </a:r>
                      <a:endParaRPr lang="ru-RU" sz="11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t-RU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 11 по 14 августа 2026 г. </a:t>
                      </a:r>
                      <a:endParaRPr lang="ru-RU" sz="1400" b="1" kern="12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5551381"/>
                  </a:ext>
                </a:extLst>
              </a:tr>
              <a:tr h="361072">
                <a:tc>
                  <a:txBody>
                    <a:bodyPr/>
                    <a:lstStyle/>
                    <a:p>
                      <a:pPr marR="3619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Определение победителей отбора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17 августа 2026 г.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2669678"/>
                  </a:ext>
                </a:extLst>
              </a:tr>
              <a:tr h="288857">
                <a:tc>
                  <a:txBody>
                    <a:bodyPr/>
                    <a:lstStyle/>
                    <a:p>
                      <a:pPr marR="36195"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Размещение протокола подведения итогов отбора</a:t>
                      </a:r>
                      <a:endParaRPr lang="ru-RU" sz="11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августа 2026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992369"/>
                  </a:ext>
                </a:extLst>
              </a:tr>
              <a:tr h="433286">
                <a:tc>
                  <a:txBody>
                    <a:bodyPr/>
                    <a:lstStyle/>
                    <a:p>
                      <a:pPr marR="36195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83640" algn="l"/>
                          <a:tab pos="2305050" algn="l"/>
                          <a:tab pos="2588260" algn="l"/>
                        </a:tabLst>
                      </a:pPr>
                      <a:r>
                        <a:rPr lang="ru-RU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Утверждение перечня грантополучателей приказом Министерства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1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18 августа 2026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95526130"/>
                  </a:ext>
                </a:extLst>
              </a:tr>
              <a:tr h="216643">
                <a:tc>
                  <a:txBody>
                    <a:bodyPr/>
                    <a:lstStyle/>
                    <a:p>
                      <a:pPr marR="36195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1183640" algn="l"/>
                          <a:tab pos="2305050" algn="l"/>
                          <a:tab pos="2588260" algn="l"/>
                        </a:tabLst>
                      </a:pPr>
                      <a:r>
                        <a:rPr lang="ru-RU" sz="1400" b="0" kern="12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Заключение соглашений с грантополучателями  </a:t>
                      </a: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marR="36195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400" b="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до 29 августа 2026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913994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685800" y="164114"/>
            <a:ext cx="74676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36195">
              <a:spcAft>
                <a:spcPts val="0"/>
              </a:spcAft>
              <a:tabLst>
                <a:tab pos="180340" algn="l"/>
              </a:tabLst>
            </a:pPr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Сроки проведения </a:t>
            </a:r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конкурсного отбора на соискание гранта </a:t>
            </a:r>
          </a:p>
          <a:p>
            <a:pPr marR="36195">
              <a:spcAft>
                <a:spcPts val="0"/>
              </a:spcAft>
              <a:tabLst>
                <a:tab pos="180340" algn="l"/>
              </a:tabLst>
            </a:pPr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«Физико-математический прорыв в </a:t>
            </a:r>
            <a:r>
              <a:rPr lang="ru-RU" sz="1600" b="1">
                <a:solidFill>
                  <a:srgbClr val="DB77C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школе</a:t>
            </a:r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» - 2026  </a:t>
            </a:r>
            <a:endParaRPr lang="ru-RU" sz="16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744691" y="81237"/>
            <a:ext cx="1369342" cy="41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31790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4400" y="590550"/>
            <a:ext cx="7315200" cy="42250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97000"/>
              </a:lnSpc>
              <a:tabLst>
                <a:tab pos="630555" algn="l"/>
              </a:tabLst>
            </a:pPr>
            <a:r>
              <a:rPr lang="ru-RU" sz="12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Соискатели гранта загружают </a:t>
            </a:r>
            <a:r>
              <a:rPr lang="ru-RU" sz="1200" b="1" kern="0" dirty="0">
                <a:latin typeface="Montserrat" panose="00000500000000000000" pitchFamily="2" charset="-52"/>
                <a:cs typeface="Arial" panose="020B0604020202020204" pitchFamily="34" charset="0"/>
              </a:rPr>
              <a:t>в систему </a:t>
            </a:r>
            <a:r>
              <a:rPr lang="ru-RU" sz="1400" b="1" dirty="0">
                <a:solidFill>
                  <a:srgbClr val="DB77C6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«Мои субсидии» </a:t>
            </a:r>
            <a:r>
              <a:rPr lang="ru-RU" sz="12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электронные копии следующих документов (документов на бумажном носителе, преобразованных в электронную форму путем сканирования):</a:t>
            </a:r>
          </a:p>
          <a:p>
            <a:pPr indent="450215" algn="just">
              <a:lnSpc>
                <a:spcPct val="97000"/>
              </a:lnSpc>
              <a:tabLst>
                <a:tab pos="630555" algn="l"/>
              </a:tabLst>
            </a:pPr>
            <a:endParaRPr lang="ru-RU" sz="12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согласие органа государственной власти и (или) органа местного самоуправления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 на участие соискателя гранта в отборе;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информационная справка,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 заверенная руководителем соискателя гранта, подтверждающая соответствие соискателя гранта требованиям;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документы, подтверждающие полномочия руководителя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соискателя гранта или уполномоченного им лица;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учредительные документы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соискателя гранта, а также документы о внесении всех изменений в них, заверенные руководителем соискателя гранта;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штатное расписание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соискателя гранта;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гарантийное письмо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, подписанное руководителем соискателя гранта о том, что соискатель гранта обладает кадровым составом, необходимым для достижения результатов предоставления гранта;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смету расходов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, связанных с реализацией мероприятий;</a:t>
            </a: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solidFill>
                  <a:srgbClr val="DB77C6"/>
                </a:solidFill>
                <a:latin typeface="Times New Roman" panose="02020603050405020304" pitchFamily="18" charset="0"/>
                <a:ea typeface="PT Astra Serif"/>
                <a:cs typeface="PT Astra Serif"/>
              </a:rPr>
              <a:t>с</a:t>
            </a:r>
            <a:r>
              <a:rPr lang="ru-RU" sz="1400" b="1" kern="100" dirty="0">
                <a:solidFill>
                  <a:srgbClr val="DB77C6"/>
                </a:solidFill>
                <a:effectLst/>
                <a:latin typeface="Times New Roman" panose="02020603050405020304" pitchFamily="18" charset="0"/>
                <a:ea typeface="PT Astra Serif"/>
                <a:cs typeface="PT Astra Serif"/>
              </a:rPr>
              <a:t>ведения о достижениях обучающихся, поступления в вузы, договоры о сотрудничестве;</a:t>
            </a: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solidFill>
                  <a:srgbClr val="DB77C6"/>
                </a:solidFill>
                <a:latin typeface="Times New Roman" panose="02020603050405020304" pitchFamily="18" charset="0"/>
                <a:ea typeface="PT Astra Serif"/>
                <a:cs typeface="PT Astra Serif"/>
              </a:rPr>
              <a:t>образовательный </a:t>
            </a:r>
            <a:r>
              <a:rPr lang="ru-RU" sz="1400" b="1" kern="100">
                <a:solidFill>
                  <a:srgbClr val="DB77C6"/>
                </a:solidFill>
                <a:latin typeface="Times New Roman" panose="02020603050405020304" pitchFamily="18" charset="0"/>
                <a:ea typeface="PT Astra Serif"/>
                <a:cs typeface="PT Astra Serif"/>
              </a:rPr>
              <a:t>проект физмат класса или высоких достижений</a:t>
            </a:r>
            <a:endParaRPr lang="ru-RU" sz="1400" b="1" kern="100" dirty="0">
              <a:solidFill>
                <a:srgbClr val="DB77C6"/>
              </a:solidFill>
              <a:effectLst/>
              <a:latin typeface="PT Astra Serif"/>
              <a:ea typeface="PT Astra Serif"/>
              <a:cs typeface="PT Astra Serif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744691" y="81237"/>
            <a:ext cx="1369342" cy="41729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4F5F66-4851-4A9E-947F-502B221B68ED}"/>
              </a:ext>
            </a:extLst>
          </p:cNvPr>
          <p:cNvSpPr txBox="1"/>
          <p:nvPr/>
        </p:nvSpPr>
        <p:spPr>
          <a:xfrm>
            <a:off x="685800" y="126173"/>
            <a:ext cx="6172200" cy="30777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809" eaLnBrk="0" hangingPunct="0">
              <a:defRPr/>
            </a:pP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гранте «Физико-математический прорыв в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ШКОЛЕ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» - 2026  </a:t>
            </a:r>
          </a:p>
        </p:txBody>
      </p:sp>
    </p:spTree>
    <p:extLst>
      <p:ext uri="{BB962C8B-B14F-4D97-AF65-F5344CB8AC3E}">
        <p14:creationId xmlns:p14="http://schemas.microsoft.com/office/powerpoint/2010/main" val="22737237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67000" y="142875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A4F5F66-4851-4A9E-947F-502B221B68ED}"/>
              </a:ext>
            </a:extLst>
          </p:cNvPr>
          <p:cNvSpPr txBox="1"/>
          <p:nvPr/>
        </p:nvSpPr>
        <p:spPr>
          <a:xfrm>
            <a:off x="685800" y="107304"/>
            <a:ext cx="6511183" cy="3385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779">
              <a:defRPr/>
            </a:pPr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Результаты </a:t>
            </a:r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предоставления гранта</a:t>
            </a:r>
            <a:endParaRPr lang="ru-RU" sz="16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5915" y="4736182"/>
            <a:ext cx="77898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*Результаты предоставления гранта должны быть достигнуты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до 1 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сентября 202</a:t>
            </a:r>
            <a:r>
              <a:rPr lang="en-US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7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года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95774"/>
            <a:ext cx="79867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«За реализацию программы в физмат классах»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9601" y="877529"/>
            <a:ext cx="7484660" cy="380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541" indent="-134541">
              <a:buFont typeface="Wingdings" panose="05000000000000000000" pitchFamily="2" charset="2"/>
              <a:buChar char="Ø"/>
            </a:pPr>
            <a:r>
              <a:rPr lang="ru-RU" sz="1050"/>
              <a:t>наличие не менее 1 физмат класса, в котором реализуется программа ООО и (или) СОО</a:t>
            </a:r>
          </a:p>
          <a:p>
            <a:pPr marL="134541" indent="-134541">
              <a:buFont typeface="Wingdings" panose="05000000000000000000" pitchFamily="2" charset="2"/>
              <a:buChar char="Ø"/>
            </a:pPr>
            <a:endParaRPr lang="ru-RU" sz="1050"/>
          </a:p>
          <a:p>
            <a:pPr marL="134541" indent="-134541">
              <a:buFont typeface="Wingdings" panose="05000000000000000000" pitchFamily="2" charset="2"/>
              <a:buChar char="Ø"/>
            </a:pPr>
            <a:r>
              <a:rPr lang="ru-RU" sz="1050"/>
              <a:t>обеспечение занятий в физмат классах не менее 340 часов в год, направленных на реализацию:</a:t>
            </a:r>
          </a:p>
          <a:p>
            <a:pPr indent="198835"/>
            <a:r>
              <a:rPr lang="ru-RU" sz="1050"/>
              <a:t>не менее 272 часов – на изучение физики, математики;</a:t>
            </a:r>
          </a:p>
          <a:p>
            <a:pPr indent="198835"/>
            <a:r>
              <a:rPr lang="ru-RU" sz="1050"/>
              <a:t>не менее 68 часов – на дополнительные учебные курсы, связанные с физикой, математикой или смежными областями</a:t>
            </a:r>
          </a:p>
          <a:p>
            <a:pPr marL="134541" indent="-134541">
              <a:buFont typeface="Wingdings" panose="05000000000000000000" pitchFamily="2" charset="2"/>
              <a:buChar char="Ø"/>
            </a:pPr>
            <a:endParaRPr lang="ru-RU" sz="1050"/>
          </a:p>
          <a:p>
            <a:pPr marL="134541" indent="-134541">
              <a:buFont typeface="Wingdings" panose="05000000000000000000" pitchFamily="2" charset="2"/>
              <a:buChar char="Ø"/>
            </a:pPr>
            <a:r>
              <a:rPr lang="ru-RU" sz="1050"/>
              <a:t>наличие не менее 15 обучающихся (10 – для сельской местности) в физмат классах</a:t>
            </a:r>
          </a:p>
          <a:p>
            <a:pPr marL="134541" indent="-134541">
              <a:buFont typeface="Wingdings" panose="05000000000000000000" pitchFamily="2" charset="2"/>
              <a:buChar char="Ø"/>
            </a:pPr>
            <a:endParaRPr lang="ru-RU" sz="1050"/>
          </a:p>
          <a:p>
            <a:pPr marL="134541" indent="-134541">
              <a:buFont typeface="Wingdings" panose="05000000000000000000" pitchFamily="2" charset="2"/>
              <a:buChar char="Ø"/>
            </a:pPr>
            <a:r>
              <a:rPr lang="ru-RU" sz="1050"/>
              <a:t>наличие не менее 50% выпускников 9-классов в 202</a:t>
            </a:r>
            <a:r>
              <a:rPr lang="en-US" sz="1050"/>
              <a:t>6</a:t>
            </a:r>
            <a:r>
              <a:rPr lang="ru-RU" sz="1050"/>
              <a:t>/202</a:t>
            </a:r>
            <a:r>
              <a:rPr lang="en-US" sz="1050"/>
              <a:t>7</a:t>
            </a:r>
            <a:r>
              <a:rPr lang="ru-RU" sz="1050"/>
              <a:t> учебном году, обучавшихся по программам углубленного изучения физики, математики, получивших оценку «Отлично» по итогам прохождения ОГЭ по физике, математике</a:t>
            </a:r>
          </a:p>
          <a:p>
            <a:pPr marL="134541" indent="-134541">
              <a:buFont typeface="Wingdings" panose="05000000000000000000" pitchFamily="2" charset="2"/>
              <a:buChar char="Ø"/>
            </a:pPr>
            <a:endParaRPr lang="ru-RU" sz="1050"/>
          </a:p>
          <a:p>
            <a:pPr marL="134541" indent="-134541">
              <a:buFont typeface="Wingdings" panose="05000000000000000000" pitchFamily="2" charset="2"/>
              <a:buChar char="Ø"/>
            </a:pPr>
            <a:r>
              <a:rPr lang="ru-RU" sz="1050"/>
              <a:t>наличие не менее 10 выпускников по образовательным программам СОО профильных классов, сдавших ЕГЭ по физике, по математике профильного уровня и набравших 80 и более баллов по одному из предметов профильного уровня (для грантополучателей, расположенных в городских округах, муниципальных районах)</a:t>
            </a:r>
          </a:p>
          <a:p>
            <a:pPr marL="134541" indent="-134541">
              <a:buFont typeface="Wingdings" panose="05000000000000000000" pitchFamily="2" charset="2"/>
              <a:buChar char="Ø"/>
            </a:pPr>
            <a:endParaRPr lang="ru-RU" sz="1050"/>
          </a:p>
          <a:p>
            <a:pPr marL="134541" indent="-134541">
              <a:buFont typeface="Wingdings" panose="05000000000000000000" pitchFamily="2" charset="2"/>
              <a:buChar char="Ø"/>
            </a:pPr>
            <a:r>
              <a:rPr lang="ru-RU" sz="1050"/>
              <a:t>наличие не менее трех выпускников по образовательным программам СОО профильных классов, сдавших ЕГЭ по физике, по математике профильного уровня и набравших 80 и более баллов по одному из предметов профильного уровня (для грантополучателей, расположенных в сельской местности)</a:t>
            </a:r>
          </a:p>
          <a:p>
            <a:pPr marL="134541" indent="-134541">
              <a:buFont typeface="Wingdings" panose="05000000000000000000" pitchFamily="2" charset="2"/>
              <a:buChar char="Ø"/>
            </a:pPr>
            <a:endParaRPr lang="ru-RU" sz="1050"/>
          </a:p>
          <a:p>
            <a:pPr marL="134541" indent="-134541">
              <a:buFont typeface="Wingdings" panose="05000000000000000000" pitchFamily="2" charset="2"/>
              <a:buChar char="Ø"/>
            </a:pPr>
            <a:r>
              <a:rPr lang="ru-RU" sz="1050"/>
              <a:t>отсутствие обучающихся, не прошедших минимально установленный проходной балл по физике, математике по результатам ЕГЭ 202</a:t>
            </a:r>
            <a:r>
              <a:rPr lang="en-US" sz="1050"/>
              <a:t>6</a:t>
            </a:r>
            <a:r>
              <a:rPr lang="ru-RU" sz="1050"/>
              <a:t>/202</a:t>
            </a:r>
            <a:r>
              <a:rPr lang="en-US" sz="1050"/>
              <a:t>7</a:t>
            </a:r>
            <a:r>
              <a:rPr lang="ru-RU" sz="1050"/>
              <a:t> учебного года</a:t>
            </a:r>
            <a:endParaRPr lang="ru-RU" sz="90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744691" y="81237"/>
            <a:ext cx="1369342" cy="41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89957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67000" y="142875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74376" y="4692886"/>
            <a:ext cx="77898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*Результаты предоставления гранта должны быть достигнуты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до 1 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сентября 2027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года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96697" y="836397"/>
            <a:ext cx="7421635" cy="3824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Wingdings" panose="05000000000000000000" pitchFamily="2" charset="2"/>
              <a:buChar char="Ø"/>
            </a:pPr>
            <a:r>
              <a:rPr lang="ru-RU" sz="1100"/>
              <a:t>наличие не менее 1 физмат класса, в котором осуществляется углубленное изучение физики, математики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500"/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ru-RU" sz="1100"/>
              <a:t>наличие не менее 1 дополнительного учебного курса, связанного с физикой, математикой или смежными областями, для обучающихся с 5 по 11 классы с количеством обучающихся, осваивающих доп. учебный курс, не менее 7 человек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400"/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ru-RU" sz="1100"/>
              <a:t>наличие не менее 1 педагога, в должностные обязанности которого входит организация и (или) проведение мероприятий для обучающихся, связанных с популяризацией изучения физики, математики, информатики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500"/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ru-RU" sz="1100"/>
              <a:t>проведение не менее 2-х мероприятий физмат направленности (доп. учебные курсы, выезды, конференции, конкурсы, фестивали и др.) для обучающихся на школьном уровне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500"/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ru-RU" sz="1100"/>
              <a:t>проведение не менее 2-х мероприятий, направленных на распространение инновационного педагогического опыта физмат направленности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500"/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ru-RU" sz="1100"/>
              <a:t>кол-во обучающихся в физмат классах, осваивающих физику, математику в рамках профильных общеобразовательных предметов, зачисленных в 10 классы технологического профиля на 202</a:t>
            </a:r>
            <a:r>
              <a:rPr lang="en-US" sz="1100"/>
              <a:t>6</a:t>
            </a:r>
            <a:r>
              <a:rPr lang="ru-RU" sz="1100"/>
              <a:t>/202</a:t>
            </a:r>
            <a:r>
              <a:rPr lang="en-US" sz="1100"/>
              <a:t>7</a:t>
            </a:r>
            <a:r>
              <a:rPr lang="ru-RU" sz="1100"/>
              <a:t> учебный год, равное не менее 50% от общего числа обучающихся грантополучателя, зачисленных в 10 класс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500"/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ru-RU" sz="1100"/>
              <a:t>кол-во выпускников физмат классов, освоивших физику, математику и в рамках профильных общеобразовательных предметов образовательной программы СОО, успешно сдавших ЕГЭ по физике, по математике профильного уровня, информатике, равное не менее 50% от общего числа выпускников грантополучателя</a:t>
            </a:r>
          </a:p>
          <a:p>
            <a:endParaRPr lang="ru-RU" sz="45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4F5F66-4851-4A9E-947F-502B221B68ED}"/>
              </a:ext>
            </a:extLst>
          </p:cNvPr>
          <p:cNvSpPr txBox="1"/>
          <p:nvPr/>
        </p:nvSpPr>
        <p:spPr>
          <a:xfrm>
            <a:off x="685800" y="107304"/>
            <a:ext cx="6511183" cy="3385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779">
              <a:defRPr/>
            </a:pPr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Результаты </a:t>
            </a:r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предоставления гранта</a:t>
            </a:r>
            <a:endParaRPr lang="ru-RU" sz="16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744691" y="81237"/>
            <a:ext cx="1369342" cy="417294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1335543" y="347744"/>
            <a:ext cx="64091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«За достижение высоких результатов </a:t>
            </a:r>
            <a:endParaRPr lang="en-US" sz="1400" b="1" kern="0">
              <a:solidFill>
                <a:srgbClr val="DB77C6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algn="ctr"/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 физике, математике, информатике» </a:t>
            </a:r>
          </a:p>
        </p:txBody>
      </p:sp>
    </p:spTree>
    <p:extLst>
      <p:ext uri="{BB962C8B-B14F-4D97-AF65-F5344CB8AC3E}">
        <p14:creationId xmlns:p14="http://schemas.microsoft.com/office/powerpoint/2010/main" val="138929611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67000" y="1428750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75915" y="4736182"/>
            <a:ext cx="77898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*Результаты предоставления гранта должны быть достигнуты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до 1 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сентября 2027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года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72726" y="742950"/>
            <a:ext cx="7793022" cy="3885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50"/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ru-RU" sz="1100"/>
              <a:t>кол-во обучающихся грантополучателя, с 5-го класса ежегодно участвующих в олимпиадах и иных конкурсных мероприятиях физмат направленности, составляет не менее 70% от общего числа обучающихся грантополучателя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1100"/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ru-RU" sz="1100"/>
              <a:t>наличие не менее 1 обучающегося выпускного 11-го класса, сдавшего ЕГЭ по физике, по математике профильного уровня, информатике на 80 баллов и выше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1100"/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ru-RU" sz="1100"/>
              <a:t>отсутствие обучающихся, не прошедших минимально установленный на 202</a:t>
            </a:r>
            <a:r>
              <a:rPr lang="en-US" sz="1100"/>
              <a:t>6</a:t>
            </a:r>
            <a:r>
              <a:rPr lang="ru-RU" sz="1100"/>
              <a:t>/202</a:t>
            </a:r>
            <a:r>
              <a:rPr lang="en-US" sz="1100"/>
              <a:t>7</a:t>
            </a:r>
            <a:r>
              <a:rPr lang="ru-RU" sz="1100"/>
              <a:t> учебный год проходной балл по физике, по математике профильного уровня, информатике по результатам проведения ЕГЭ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1100"/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ru-RU" sz="1100"/>
              <a:t>отсутствие обучающихся, не прошедших минимально установленный на 202</a:t>
            </a:r>
            <a:r>
              <a:rPr lang="en-US" sz="1100"/>
              <a:t>6</a:t>
            </a:r>
            <a:r>
              <a:rPr lang="ru-RU" sz="1100"/>
              <a:t>/202</a:t>
            </a:r>
            <a:r>
              <a:rPr lang="en-US" sz="1100"/>
              <a:t>7</a:t>
            </a:r>
            <a:r>
              <a:rPr lang="ru-RU" sz="1100"/>
              <a:t> учебный год проходной балл по физике, математике, информатике по результатам проведения ОГЭ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1100"/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ru-RU" sz="1100"/>
              <a:t>наличие не менее 1 победителя и (или) призера республиканского этапа Всероссийских олимпиад по физике, математике, информатике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1100"/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ru-RU" sz="1100"/>
              <a:t>наличие не менее 1 победителя и (или) призера интеллектуальных соревнований федерального уровня по физике, математике, информатике</a:t>
            </a:r>
          </a:p>
          <a:p>
            <a:pPr marL="128588" indent="-128588">
              <a:buFont typeface="Wingdings" panose="05000000000000000000" pitchFamily="2" charset="2"/>
              <a:buChar char="Ø"/>
            </a:pPr>
            <a:endParaRPr lang="ru-RU" sz="1100"/>
          </a:p>
          <a:p>
            <a:pPr marL="128588" indent="-128588">
              <a:buFont typeface="Wingdings" panose="05000000000000000000" pitchFamily="2" charset="2"/>
              <a:buChar char="Ø"/>
            </a:pPr>
            <a:r>
              <a:rPr lang="ru-RU" sz="1100"/>
              <a:t>поступление не менее 3-х выпускников для грантополучателей, расположенных в сельской местности и (или) не менее 6 выпускников для грантополучателей, расположенных в городских округах, в ОО проф. и ВО технического профиля на физмат направление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4F5F66-4851-4A9E-947F-502B221B68ED}"/>
              </a:ext>
            </a:extLst>
          </p:cNvPr>
          <p:cNvSpPr txBox="1"/>
          <p:nvPr/>
        </p:nvSpPr>
        <p:spPr>
          <a:xfrm>
            <a:off x="609600" y="74811"/>
            <a:ext cx="6511183" cy="3385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779">
              <a:defRPr/>
            </a:pPr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Результаты </a:t>
            </a:r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предоставления гранта</a:t>
            </a:r>
            <a:endParaRPr lang="ru-RU" sz="16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35543" y="347744"/>
            <a:ext cx="640914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«За достижение высоких результатов </a:t>
            </a:r>
            <a:endParaRPr lang="en-US" sz="1400" b="1" kern="0">
              <a:solidFill>
                <a:srgbClr val="DB77C6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algn="ctr"/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 физике, математике, информатике»</a:t>
            </a:r>
            <a:r>
              <a:rPr lang="en-US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en-US" sz="1400" i="1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(</a:t>
            </a:r>
            <a:r>
              <a:rPr lang="ru-RU" sz="1400" i="1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продолжение</a:t>
            </a:r>
            <a:r>
              <a:rPr lang="en-US" sz="1400" i="1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)</a:t>
            </a:r>
            <a:r>
              <a:rPr lang="ru-RU" sz="1400" i="1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744691" y="81237"/>
            <a:ext cx="1369342" cy="417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06060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2000" y="169999"/>
            <a:ext cx="6705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гранте «Физико-химический прорыв в </a:t>
            </a:r>
            <a:r>
              <a:rPr lang="ru-RU" sz="1600" b="1" kern="0" dirty="0">
                <a:solidFill>
                  <a:srgbClr val="C00000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ШКОЛЕ</a:t>
            </a:r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» - 2026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90600" y="971550"/>
            <a:ext cx="73152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chemeClr val="accent4"/>
                </a:solidFill>
              </a:rPr>
              <a:t>Грант предоставляется в двух номинациях:</a:t>
            </a:r>
          </a:p>
          <a:p>
            <a:endParaRPr lang="ru-RU" dirty="0"/>
          </a:p>
          <a:p>
            <a:r>
              <a:rPr lang="ru-RU" sz="1400" i="1" dirty="0"/>
              <a:t>«За достижение высоких результатов обучающихся общеобразовательных организаций по физике, химии, биологии» -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1 000,0 </a:t>
            </a:r>
            <a:r>
              <a:rPr lang="ru-RU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тыс.рублей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30 грантов</a:t>
            </a:r>
          </a:p>
          <a:p>
            <a:endParaRPr lang="ru-RU" dirty="0"/>
          </a:p>
          <a:p>
            <a:r>
              <a:rPr lang="ru-RU" sz="1400" i="1" dirty="0"/>
              <a:t>«Создание лаборатории естественно-научного направления: современное оснащение кабинетов физики, химии» -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2 000,0 </a:t>
            </a:r>
            <a:r>
              <a:rPr lang="ru-RU" sz="1400" b="1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тыс.рублей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, 30 грантов</a:t>
            </a:r>
          </a:p>
          <a:p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4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ru-RU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Подача заявки: в ГИС РТ «Мои субсидии</a:t>
            </a:r>
            <a:r>
              <a:rPr lang="ru-RU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» (1-30 </a:t>
            </a:r>
            <a:r>
              <a:rPr lang="ru-RU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июля)</a:t>
            </a:r>
          </a:p>
          <a:p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ru-RU" sz="1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lvl="0"/>
            <a:r>
              <a:rPr lang="ru-RU" sz="1400" dirty="0">
                <a:solidFill>
                  <a:schemeClr val="accent4"/>
                </a:solidFill>
              </a:rPr>
              <a:t>Результаты предоставления гранта:</a:t>
            </a:r>
            <a:r>
              <a:rPr lang="ru-RU" sz="1400" dirty="0"/>
              <a:t> </a:t>
            </a:r>
            <a:r>
              <a:rPr lang="ru-RU" sz="1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до 1 сентября 2027 года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239000" y="64802"/>
            <a:ext cx="1793080" cy="67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522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2"/>
          <a:srcRect l="41689" t="14823" r="27365" b="5930"/>
          <a:stretch/>
        </p:blipFill>
        <p:spPr bwMode="auto">
          <a:xfrm>
            <a:off x="1108363" y="841664"/>
            <a:ext cx="2506886" cy="332719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982968" y="4168859"/>
            <a:ext cx="25298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1218809" eaLnBrk="0" hangingPunct="0">
              <a:defRPr/>
            </a:pPr>
            <a:r>
              <a:rPr lang="ru-RU" sz="16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ПКМ РТ </a:t>
            </a:r>
          </a:p>
          <a:p>
            <a:pPr algn="ctr" defTabSz="1218809" eaLnBrk="0" hangingPunct="0">
              <a:defRPr/>
            </a:pPr>
            <a:r>
              <a:rPr lang="ru-RU" sz="16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от 03.06.2026 № 767</a:t>
            </a: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41208" t="11973" r="25762" b="8209"/>
          <a:stretch/>
        </p:blipFill>
        <p:spPr bwMode="auto">
          <a:xfrm>
            <a:off x="5181600" y="742950"/>
            <a:ext cx="2590800" cy="32766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4267200" y="4168859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defTabSz="1218809" eaLnBrk="0" hangingPunct="0">
              <a:defRPr/>
            </a:pP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Приказ МОиН РТ </a:t>
            </a:r>
          </a:p>
          <a:p>
            <a:pPr algn="ctr" defTabSz="1218809" eaLnBrk="0" hangingPunct="0">
              <a:defRPr/>
            </a:pP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от 10.06.2026 № под-1131/26 </a:t>
            </a:r>
          </a:p>
          <a:p>
            <a:pPr algn="ctr" defTabSz="1218809" eaLnBrk="0" hangingPunct="0">
              <a:defRPr/>
            </a:pP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«О проведении конкурсного отбора…»</a:t>
            </a:r>
            <a:endParaRPr lang="ru-RU" sz="1400" kern="0" dirty="0">
              <a:solidFill>
                <a:srgbClr val="DB77C6"/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18793" t="19229" r="47130" b="62310"/>
          <a:stretch/>
        </p:blipFill>
        <p:spPr>
          <a:xfrm>
            <a:off x="7315200" y="116937"/>
            <a:ext cx="1750342" cy="533400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09600" y="29751"/>
            <a:ext cx="556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поощрении учителей</a:t>
            </a:r>
            <a:r>
              <a:rPr lang="ru-RU" sz="16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</a:p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физики, математики, информатики - 2026</a:t>
            </a:r>
          </a:p>
        </p:txBody>
      </p:sp>
    </p:spTree>
    <p:extLst>
      <p:ext uri="{BB962C8B-B14F-4D97-AF65-F5344CB8AC3E}">
        <p14:creationId xmlns:p14="http://schemas.microsoft.com/office/powerpoint/2010/main" val="391758561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20340" y="740052"/>
            <a:ext cx="7315200" cy="41653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97000"/>
              </a:lnSpc>
              <a:tabLst>
                <a:tab pos="630555" algn="l"/>
              </a:tabLst>
            </a:pPr>
            <a:r>
              <a:rPr lang="ru-RU" sz="12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Соискатели гранта загружают </a:t>
            </a:r>
            <a:r>
              <a:rPr lang="ru-RU" sz="1200" b="1" kern="0" dirty="0">
                <a:latin typeface="Montserrat" panose="00000500000000000000" pitchFamily="2" charset="-52"/>
                <a:cs typeface="Arial" panose="020B0604020202020204" pitchFamily="34" charset="0"/>
              </a:rPr>
              <a:t>в систему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«Мои субсидии»</a:t>
            </a:r>
            <a:r>
              <a:rPr lang="ru-RU" sz="1200" b="1" kern="0" dirty="0">
                <a:solidFill>
                  <a:srgbClr val="E8104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  <a:r>
              <a:rPr lang="ru-RU" sz="12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электронные копии следующих документов (документов на бумажном носителе, преобразованных в электронную форму путем сканирования):</a:t>
            </a:r>
          </a:p>
          <a:p>
            <a:pPr indent="450215" algn="just">
              <a:lnSpc>
                <a:spcPct val="97000"/>
              </a:lnSpc>
              <a:tabLst>
                <a:tab pos="630555" algn="l"/>
              </a:tabLst>
            </a:pPr>
            <a:endParaRPr lang="ru-RU" sz="12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согласие органа государственной власти и (или) органа местного самоуправления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 на участие соискателя гранта в отборе;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информационная справка,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 заверенная руководителем соискателя гранта, подтверждающая соответствие соискателя гранта требованиям;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документы, подтверждающие полномочия руководителя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соискателя гранта или уполномоченного им лица;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учредительные документы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соискателя гранта, а также документы о внесении всех изменений в них, заверенные руководителем соискателя гранта;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штатное расписание 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соискателя гранта;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гарантийное письмо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, подписанное руководителем соискателя гранта о том, что соискатель гранта обладает кадровым составом, необходимым для достижения результатов предоставления гранта;</a:t>
            </a:r>
            <a:endParaRPr lang="ru-RU" sz="1400" kern="100" dirty="0">
              <a:latin typeface="PT Astra Serif"/>
              <a:ea typeface="PT Astra Serif"/>
              <a:cs typeface="PT Astra Serif"/>
            </a:endParaRP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b="1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смету расходов</a:t>
            </a:r>
            <a:r>
              <a:rPr lang="ru-RU" sz="1400" kern="100" dirty="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, связанных с реализацией мероприятий;</a:t>
            </a: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kern="100" dirty="0">
                <a:solidFill>
                  <a:srgbClr val="DB77C6"/>
                </a:solidFill>
                <a:latin typeface="Times New Roman" panose="02020603050405020304" pitchFamily="18" charset="0"/>
                <a:ea typeface="PT Astra Serif"/>
                <a:cs typeface="PT Astra Serif"/>
              </a:rPr>
              <a:t>с</a:t>
            </a:r>
            <a:r>
              <a:rPr lang="ru-RU" sz="1400" kern="100" dirty="0">
                <a:solidFill>
                  <a:srgbClr val="DB77C6"/>
                </a:solidFill>
                <a:effectLst/>
                <a:latin typeface="Times New Roman" panose="02020603050405020304" pitchFamily="18" charset="0"/>
                <a:ea typeface="PT Astra Serif"/>
                <a:cs typeface="PT Astra Serif"/>
              </a:rPr>
              <a:t>ведения о достижениях обучающихся, поступления в вузы, договоры о сотрудничестве;</a:t>
            </a:r>
          </a:p>
          <a:p>
            <a:pPr indent="450215" algn="just">
              <a:lnSpc>
                <a:spcPct val="97000"/>
              </a:lnSpc>
              <a:spcAft>
                <a:spcPts val="0"/>
              </a:spcAft>
            </a:pPr>
            <a:r>
              <a:rPr lang="ru-RU" sz="1400" kern="100" dirty="0">
                <a:solidFill>
                  <a:srgbClr val="DB77C6"/>
                </a:solidFill>
                <a:latin typeface="Times New Roman" panose="02020603050405020304" pitchFamily="18" charset="0"/>
                <a:ea typeface="PT Astra Serif"/>
                <a:cs typeface="PT Astra Serif"/>
              </a:rPr>
              <a:t>образовательный проект высоких достижений или создания лаборатории</a:t>
            </a:r>
            <a:endParaRPr lang="ru-RU" sz="1400" kern="100" dirty="0">
              <a:solidFill>
                <a:srgbClr val="DB77C6"/>
              </a:solidFill>
              <a:effectLst/>
              <a:latin typeface="PT Astra Serif"/>
              <a:ea typeface="PT Astra Serif"/>
              <a:cs typeface="PT Astra Serif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239000" y="64802"/>
            <a:ext cx="1793080" cy="6752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A4F5F66-4851-4A9E-947F-502B221B68ED}"/>
              </a:ext>
            </a:extLst>
          </p:cNvPr>
          <p:cNvSpPr txBox="1"/>
          <p:nvPr/>
        </p:nvSpPr>
        <p:spPr>
          <a:xfrm>
            <a:off x="685800" y="133350"/>
            <a:ext cx="6172200" cy="30777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809" eaLnBrk="0" hangingPunct="0">
              <a:defRPr/>
            </a:pP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гранте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«Физико-химический 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прорыв в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ШКОЛЕ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» - 2026  </a:t>
            </a:r>
          </a:p>
        </p:txBody>
      </p:sp>
    </p:spTree>
    <p:extLst>
      <p:ext uri="{BB962C8B-B14F-4D97-AF65-F5344CB8AC3E}">
        <p14:creationId xmlns:p14="http://schemas.microsoft.com/office/powerpoint/2010/main" val="133269996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A4F5F66-4851-4A9E-947F-502B221B68ED}"/>
              </a:ext>
            </a:extLst>
          </p:cNvPr>
          <p:cNvSpPr txBox="1"/>
          <p:nvPr/>
        </p:nvSpPr>
        <p:spPr>
          <a:xfrm>
            <a:off x="685800" y="107304"/>
            <a:ext cx="6511183" cy="3385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779">
              <a:defRPr/>
            </a:pPr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Результаты </a:t>
            </a:r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предоставления гранта</a:t>
            </a:r>
            <a:endParaRPr lang="ru-RU" sz="16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75915" y="4736182"/>
            <a:ext cx="77898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*Результаты предоставления гранта должны быть достигнуты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до 1 сентября 202</a:t>
            </a:r>
            <a:r>
              <a:rPr lang="en-US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7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года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85800" y="495774"/>
            <a:ext cx="79867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«За достижение высоких результатов»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75915" y="853469"/>
            <a:ext cx="748466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541" indent="-134541">
              <a:buFont typeface="Wingdings" panose="05000000000000000000" pitchFamily="2" charset="2"/>
              <a:buChar char="Ø"/>
            </a:pPr>
            <a:endParaRPr lang="ru-RU" sz="1050"/>
          </a:p>
          <a:p>
            <a:pPr marL="134541" indent="-134541">
              <a:buFont typeface="Wingdings" panose="05000000000000000000" pitchFamily="2" charset="2"/>
              <a:buChar char="Ø"/>
            </a:pPr>
            <a:endParaRPr lang="ru-RU" sz="1050"/>
          </a:p>
        </p:txBody>
      </p:sp>
      <p:sp>
        <p:nvSpPr>
          <p:cNvPr id="11" name="Прямоугольник 10"/>
          <p:cNvSpPr/>
          <p:nvPr/>
        </p:nvSpPr>
        <p:spPr>
          <a:xfrm>
            <a:off x="775915" y="869055"/>
            <a:ext cx="7789833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kern="10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наличие не менее одного класса естественно-научного профиля, в котором осуществляется углубленное изучение предметов «физика» и (или) «химия» или смежных областей;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400" kern="100">
              <a:latin typeface="PT Astra Serif"/>
              <a:ea typeface="PT Astra Serif"/>
              <a:cs typeface="PT Astra Serif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kern="10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наличие не менее одного дополнительного учебного курса, связанного с предметами «физика» и (или) «химия» или смежными областями, для обучающихся с 5-го по 11-й класс с количеством обучающихся, осваивающих дополнительный учебный курс, не менее семи человек;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500" kern="100">
              <a:latin typeface="PT Astra Serif"/>
              <a:ea typeface="PT Astra Serif"/>
              <a:cs typeface="PT Astra Serif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kern="10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наличие не менее одного педагога, в должностные обязанности которого входит организация и (или) проведение мероприятий для обучающихся, связанных с популяризацией изучения предметов «физика» и (или) «химия» или смежных областей;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500" kern="100">
              <a:latin typeface="PT Astra Serif"/>
              <a:ea typeface="PT Astra Serif"/>
              <a:cs typeface="PT Astra Serif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kern="10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проведение не менее двух мероприятий физико-химической направленности (дополнительные учебные курсы, выезды, конференции, конкурсы, фестивали и другие мероприятия) для обучающихся на школьном уровне;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500" kern="100">
              <a:latin typeface="PT Astra Serif"/>
              <a:ea typeface="PT Astra Serif"/>
              <a:cs typeface="PT Astra Serif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kern="10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проведение не менее двух мероприятий, направленных на распространение инновационного педагогического опыта физико-химической направленности;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500" kern="100">
              <a:latin typeface="PT Astra Serif"/>
              <a:ea typeface="PT Astra Serif"/>
              <a:cs typeface="PT Astra Serif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kern="10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количество выпускников классов естественно-научного профиля, освоивших предметы «физика» и (или) «химия» или смежные области и в рамках профильных общеобразовательных предметов образовательной программы среднего общего образования, успешно сдавших ЕГЭ по предметам «физика» и (или) «химия» или смежным областям, равное не менее 50 процентов от общего числа выпускников грантополучателя;</a:t>
            </a: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endParaRPr lang="ru-RU" sz="500" kern="100">
              <a:latin typeface="PT Astra Serif"/>
              <a:ea typeface="PT Astra Serif"/>
              <a:cs typeface="PT Astra Serif"/>
            </a:endParaRPr>
          </a:p>
          <a:p>
            <a:pPr marL="171450" indent="-171450" algn="just"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kern="100">
                <a:latin typeface="Times New Roman" panose="02020603050405020304" pitchFamily="18" charset="0"/>
                <a:ea typeface="Times New Roman" panose="02020603050405020304" pitchFamily="18" charset="0"/>
                <a:cs typeface="PT Astra Serif"/>
              </a:rPr>
              <a:t>количество обучающихся грантополучателя, с 5-го класса ежегодно участвующих в олимпиадах и иных конкурсных мероприятиях физико-химической направленности, составляет не менее 50 процентов от общего числа обучающихся грантополучателя;</a:t>
            </a:r>
            <a:endParaRPr lang="ru-RU" sz="1100" kern="100">
              <a:effectLst/>
              <a:latin typeface="PT Astra Serif"/>
              <a:ea typeface="PT Astra Serif"/>
              <a:cs typeface="PT Astra Serif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239000" y="64802"/>
            <a:ext cx="1793080" cy="675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491921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90600" y="875662"/>
            <a:ext cx="7848600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541" lvl="0" indent="-134541">
              <a:buFont typeface="Wingdings" panose="05000000000000000000" pitchFamily="2" charset="2"/>
              <a:buChar char="Ø"/>
            </a:pPr>
            <a:r>
              <a:rPr lang="ru-RU" sz="1050">
                <a:solidFill>
                  <a:prstClr val="black"/>
                </a:solidFill>
              </a:rPr>
              <a:t>наличие не менее 1 выпускника, сдавшего ЕГЭ по предметам «физика» и (или) «химия» или смежным областям на 80 баллов и выше;</a:t>
            </a:r>
          </a:p>
          <a:p>
            <a:pPr marL="134541" lvl="0" indent="-134541">
              <a:buFont typeface="Wingdings" panose="05000000000000000000" pitchFamily="2" charset="2"/>
              <a:buChar char="Ø"/>
            </a:pPr>
            <a:endParaRPr lang="ru-RU" sz="1050">
              <a:solidFill>
                <a:prstClr val="black"/>
              </a:solidFill>
            </a:endParaRPr>
          </a:p>
          <a:p>
            <a:pPr marL="134541" lvl="0" indent="-134541">
              <a:buFont typeface="Wingdings" panose="05000000000000000000" pitchFamily="2" charset="2"/>
              <a:buChar char="Ø"/>
            </a:pPr>
            <a:r>
              <a:rPr lang="ru-RU" sz="1050">
                <a:solidFill>
                  <a:prstClr val="black"/>
                </a:solidFill>
              </a:rPr>
              <a:t>наличие не менее одного выпускника, сдавшего ГИА в форме ОГЭ по предметам «физика» и (или) «химия» или смежным областям и получившего оценку «отлично»;</a:t>
            </a:r>
          </a:p>
          <a:p>
            <a:pPr marL="134541" lvl="0" indent="-134541">
              <a:buFont typeface="Wingdings" panose="05000000000000000000" pitchFamily="2" charset="2"/>
              <a:buChar char="Ø"/>
            </a:pPr>
            <a:endParaRPr lang="ru-RU" sz="1050">
              <a:solidFill>
                <a:prstClr val="black"/>
              </a:solidFill>
            </a:endParaRPr>
          </a:p>
          <a:p>
            <a:pPr marL="134541" lvl="0" indent="-134541">
              <a:buFont typeface="Wingdings" panose="05000000000000000000" pitchFamily="2" charset="2"/>
              <a:buChar char="Ø"/>
            </a:pPr>
            <a:r>
              <a:rPr lang="ru-RU" sz="1050">
                <a:solidFill>
                  <a:prstClr val="black"/>
                </a:solidFill>
              </a:rPr>
              <a:t>отсутствие обучающихся, не прошедших минимально установленный на год предоставления гранта проходной балл по предметам «физика» и (или) «химия» или смежным областям и по результатам проведения ЕГЭ;</a:t>
            </a:r>
          </a:p>
          <a:p>
            <a:pPr marL="134541" lvl="0" indent="-134541">
              <a:buFont typeface="Wingdings" panose="05000000000000000000" pitchFamily="2" charset="2"/>
              <a:buChar char="Ø"/>
            </a:pPr>
            <a:endParaRPr lang="ru-RU" sz="1050">
              <a:solidFill>
                <a:prstClr val="black"/>
              </a:solidFill>
            </a:endParaRPr>
          </a:p>
          <a:p>
            <a:pPr marL="134541" lvl="0" indent="-134541">
              <a:buFont typeface="Wingdings" panose="05000000000000000000" pitchFamily="2" charset="2"/>
              <a:buChar char="Ø"/>
            </a:pPr>
            <a:r>
              <a:rPr lang="ru-RU" sz="1050">
                <a:solidFill>
                  <a:prstClr val="black"/>
                </a:solidFill>
              </a:rPr>
              <a:t>отсутствие обучающихся, не прошедших минимально установленный на учебный год/предоставления гранта проходной балл по предметам «физика» и (или) «химия» или смежным областям по результатам проведения ОГЭ</a:t>
            </a:r>
          </a:p>
          <a:p>
            <a:pPr lvl="0"/>
            <a:endParaRPr lang="ru-RU" sz="1050">
              <a:solidFill>
                <a:prstClr val="black"/>
              </a:solidFill>
            </a:endParaRPr>
          </a:p>
          <a:p>
            <a:pPr marL="134541" lvl="0" indent="-134541">
              <a:buFont typeface="Wingdings" panose="05000000000000000000" pitchFamily="2" charset="2"/>
              <a:buChar char="Ø"/>
            </a:pPr>
            <a:r>
              <a:rPr lang="ru-RU" sz="1050">
                <a:solidFill>
                  <a:prstClr val="black"/>
                </a:solidFill>
              </a:rPr>
              <a:t>наличие не менее одного победителя и (или) призера муниципального и (или) республиканского этапа всероссийских олимпиад по предметам «физика» и (или) «химия» или смежным областям;</a:t>
            </a:r>
          </a:p>
          <a:p>
            <a:pPr marL="134541" lvl="0" indent="-134541">
              <a:buFont typeface="Wingdings" panose="05000000000000000000" pitchFamily="2" charset="2"/>
              <a:buChar char="Ø"/>
            </a:pPr>
            <a:endParaRPr lang="ru-RU" sz="1050">
              <a:solidFill>
                <a:prstClr val="black"/>
              </a:solidFill>
            </a:endParaRPr>
          </a:p>
          <a:p>
            <a:pPr marL="134541" lvl="0" indent="-134541">
              <a:buFont typeface="Wingdings" panose="05000000000000000000" pitchFamily="2" charset="2"/>
              <a:buChar char="Ø"/>
            </a:pPr>
            <a:r>
              <a:rPr lang="ru-RU" sz="1050">
                <a:solidFill>
                  <a:prstClr val="black"/>
                </a:solidFill>
              </a:rPr>
              <a:t>наличие не менее одного победителя и (или) призера интеллектуальных соревнований федерального уровня по предметам «физика» и (или) «химия» или смежным областям;</a:t>
            </a:r>
          </a:p>
          <a:p>
            <a:pPr marL="134541" lvl="0" indent="-134541">
              <a:buFont typeface="Wingdings" panose="05000000000000000000" pitchFamily="2" charset="2"/>
              <a:buChar char="Ø"/>
            </a:pPr>
            <a:endParaRPr lang="ru-RU" sz="1050">
              <a:solidFill>
                <a:prstClr val="black"/>
              </a:solidFill>
            </a:endParaRPr>
          </a:p>
          <a:p>
            <a:pPr marL="134541" lvl="0" indent="-134541">
              <a:buFont typeface="Wingdings" panose="05000000000000000000" pitchFamily="2" charset="2"/>
              <a:buChar char="Ø"/>
            </a:pPr>
            <a:r>
              <a:rPr lang="ru-RU" sz="1050">
                <a:solidFill>
                  <a:prstClr val="black"/>
                </a:solidFill>
              </a:rPr>
              <a:t>поступление не менее трех выпускников для грантополучателей, расположенных в сельской местности и (или) не менее шести выпускников для грантополучателей, расположенных в городах и (или) городских округах РТ, в профессиональные образовательные организации и (или) ОО высшего образования на естественно-научное направление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239000" y="64802"/>
            <a:ext cx="1793080" cy="67525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A4F5F66-4851-4A9E-947F-502B221B68ED}"/>
              </a:ext>
            </a:extLst>
          </p:cNvPr>
          <p:cNvSpPr txBox="1"/>
          <p:nvPr/>
        </p:nvSpPr>
        <p:spPr>
          <a:xfrm>
            <a:off x="685800" y="107304"/>
            <a:ext cx="6511183" cy="3385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779">
              <a:defRPr/>
            </a:pPr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Результаты </a:t>
            </a:r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предоставления гранта</a:t>
            </a:r>
            <a:endParaRPr lang="ru-RU" sz="16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600" y="535759"/>
            <a:ext cx="798675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«За достижение высоких результатов» </a:t>
            </a: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(продолжение)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914400" y="4658424"/>
            <a:ext cx="778983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*Результаты предоставления гранта должны быть достигнуты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до 1 сентября 202</a:t>
            </a:r>
            <a:r>
              <a:rPr lang="en-US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7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года</a:t>
            </a:r>
          </a:p>
        </p:txBody>
      </p:sp>
    </p:spTree>
    <p:extLst>
      <p:ext uri="{BB962C8B-B14F-4D97-AF65-F5344CB8AC3E}">
        <p14:creationId xmlns:p14="http://schemas.microsoft.com/office/powerpoint/2010/main" val="9668660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4A4F5F66-4851-4A9E-947F-502B221B68ED}"/>
              </a:ext>
            </a:extLst>
          </p:cNvPr>
          <p:cNvSpPr txBox="1"/>
          <p:nvPr/>
        </p:nvSpPr>
        <p:spPr>
          <a:xfrm>
            <a:off x="685800" y="107304"/>
            <a:ext cx="6511183" cy="338552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defTabSz="1218779">
              <a:defRPr/>
            </a:pPr>
            <a:r>
              <a:rPr lang="ru-RU" sz="16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Результаты </a:t>
            </a:r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предоставления гранта</a:t>
            </a:r>
            <a:endParaRPr lang="ru-RU" sz="16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52251" y="807489"/>
            <a:ext cx="771075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«Создание лаборатории естественно-научного направления»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775915" y="853469"/>
            <a:ext cx="7484660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4541" indent="-134541">
              <a:buFont typeface="Wingdings" panose="05000000000000000000" pitchFamily="2" charset="2"/>
              <a:buChar char="Ø"/>
            </a:pPr>
            <a:endParaRPr lang="ru-RU" sz="1050"/>
          </a:p>
          <a:p>
            <a:pPr marL="134541" indent="-134541">
              <a:buFont typeface="Wingdings" panose="05000000000000000000" pitchFamily="2" charset="2"/>
              <a:buChar char="Ø"/>
            </a:pPr>
            <a:endParaRPr lang="ru-RU" sz="105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2"/>
          <a:srcRect l="29793" t="22922" r="15669" b="40566"/>
          <a:stretch/>
        </p:blipFill>
        <p:spPr>
          <a:xfrm>
            <a:off x="7239000" y="64802"/>
            <a:ext cx="1793080" cy="6752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75914" y="1288970"/>
            <a:ext cx="7606085" cy="2480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>
              <a:lnSpc>
                <a:spcPct val="9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</a:rPr>
              <a:t>оснащение не менее одного кабинета по предметам «физика» и (или) «химия» или смежным областям лабораторным оборудованием, приборами и реактивами, предусмотренными образовательным проектом создания лаборатории естественно-научного направления </a:t>
            </a:r>
            <a:r>
              <a:rPr lang="ru-RU" sz="1600" dirty="0">
                <a:solidFill>
                  <a:srgbClr val="DB77C6"/>
                </a:solidFill>
              </a:rPr>
              <a:t>не позднее 1 сентября года, следующего за годом предоставления гранта;</a:t>
            </a:r>
          </a:p>
          <a:p>
            <a:pPr algn="just">
              <a:lnSpc>
                <a:spcPct val="97000"/>
              </a:lnSpc>
              <a:spcAft>
                <a:spcPts val="0"/>
              </a:spcAft>
            </a:pPr>
            <a:endParaRPr lang="ru-RU" sz="1600" dirty="0">
              <a:solidFill>
                <a:prstClr val="black"/>
              </a:solidFill>
            </a:endParaRPr>
          </a:p>
          <a:p>
            <a:pPr marL="171450" indent="-171450" algn="just">
              <a:lnSpc>
                <a:spcPct val="97000"/>
              </a:lnSpc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600" dirty="0">
                <a:solidFill>
                  <a:prstClr val="black"/>
                </a:solidFill>
              </a:rPr>
              <a:t>проведение не менее двух мероприятий естественно-научного направления для педагогических работников и (или) обучающихся в созданной лаборатории </a:t>
            </a:r>
            <a:r>
              <a:rPr lang="ru-RU" sz="1600" dirty="0">
                <a:solidFill>
                  <a:srgbClr val="DB77C6"/>
                </a:solidFill>
              </a:rPr>
              <a:t>не позднее 1 сентября 2027 года, следующего за годом предоставления гранта</a:t>
            </a:r>
          </a:p>
        </p:txBody>
      </p:sp>
    </p:spTree>
    <p:extLst>
      <p:ext uri="{BB962C8B-B14F-4D97-AF65-F5344CB8AC3E}">
        <p14:creationId xmlns:p14="http://schemas.microsoft.com/office/powerpoint/2010/main" val="79444605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315200" y="116937"/>
            <a:ext cx="1750342" cy="5334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762000" y="1123950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5D7F57"/>
                </a:solidFill>
              </a:rPr>
              <a:t>Приказ МОиН </a:t>
            </a:r>
            <a:r>
              <a:rPr lang="ru-RU" sz="1400">
                <a:solidFill>
                  <a:srgbClr val="5D7F57"/>
                </a:solidFill>
              </a:rPr>
              <a:t>РТ 10.06.2026 № под-1131/26 </a:t>
            </a:r>
            <a:endParaRPr lang="ru-RU" sz="1400" dirty="0">
              <a:solidFill>
                <a:srgbClr val="5D7F57"/>
              </a:solidFill>
            </a:endParaRPr>
          </a:p>
          <a:p>
            <a:r>
              <a:rPr lang="ru-RU" sz="1100"/>
              <a:t>«Об организации и проведении конкурсного отбора на предоставление денежного поощрения учителям физики, математики, информатики…»</a:t>
            </a:r>
            <a:endParaRPr lang="ru-RU" sz="11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950172" y="2055739"/>
            <a:ext cx="4915036" cy="21293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ts val="800"/>
              </a:spcAft>
            </a:pPr>
            <a:r>
              <a:rPr lang="tt-RU" b="1" dirty="0">
                <a:solidFill>
                  <a:schemeClr val="accent2">
                    <a:lumMod val="75000"/>
                  </a:schemeClr>
                </a:solidFill>
                <a:cs typeface="Times New Roman" panose="02020603050405020304" pitchFamily="18" charset="0"/>
              </a:rPr>
              <a:t>Сроки отбора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t-RU" sz="1200" b="1">
                <a:solidFill>
                  <a:srgbClr val="FF0000"/>
                </a:solidFill>
              </a:rPr>
              <a:t>с 29 июня по 3 июля – </a:t>
            </a:r>
            <a:r>
              <a:rPr lang="ru-RU" sz="1200" b="1">
                <a:solidFill>
                  <a:srgbClr val="FF0000"/>
                </a:solidFill>
              </a:rPr>
              <a:t>прием и </a:t>
            </a:r>
            <a:r>
              <a:rPr lang="ru-RU" sz="1200" b="1" dirty="0">
                <a:solidFill>
                  <a:srgbClr val="FF0000"/>
                </a:solidFill>
              </a:rPr>
              <a:t>регистрация заявок 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t-RU" sz="1100"/>
              <a:t>с 6 по 10 июля – </a:t>
            </a:r>
            <a:r>
              <a:rPr lang="ru-RU" sz="1100"/>
              <a:t>техническая экспертиза документов</a:t>
            </a:r>
            <a:endParaRPr lang="ru-RU" sz="11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tt-RU" sz="1200"/>
              <a:t>с 3 по 13 июля </a:t>
            </a:r>
            <a:r>
              <a:rPr lang="ru-RU" sz="1100"/>
              <a:t>– </a:t>
            </a:r>
            <a:r>
              <a:rPr lang="ru-RU" sz="1100" dirty="0"/>
              <a:t>рассмотрение заявок</a:t>
            </a:r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1100"/>
              <a:t>до 22 июля – утверждение списка получателей денежного поощрения</a:t>
            </a:r>
            <a:endParaRPr lang="ru-RU" sz="11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1100"/>
              <a:t>до 17 августа – сбор заявлений о перечислении денежного поощрения</a:t>
            </a:r>
            <a:endParaRPr lang="ru-RU" sz="1100" dirty="0"/>
          </a:p>
          <a:p>
            <a:pPr>
              <a:lnSpc>
                <a:spcPct val="110000"/>
              </a:lnSpc>
              <a:spcAft>
                <a:spcPts val="600"/>
              </a:spcAft>
            </a:pPr>
            <a:r>
              <a:rPr lang="ru-RU" sz="1100"/>
              <a:t>до 17 сентября – предоставление денежного поощрения</a:t>
            </a:r>
            <a:endParaRPr lang="ru-RU" sz="11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09600" y="116937"/>
            <a:ext cx="5410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поощрении учителей</a:t>
            </a:r>
            <a:r>
              <a:rPr lang="ru-RU" sz="16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</a:p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физики, математики, информатики - 2026</a:t>
            </a:r>
          </a:p>
        </p:txBody>
      </p:sp>
    </p:spTree>
    <p:extLst>
      <p:ext uri="{BB962C8B-B14F-4D97-AF65-F5344CB8AC3E}">
        <p14:creationId xmlns:p14="http://schemas.microsoft.com/office/powerpoint/2010/main" val="1447119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62000" y="1352550"/>
            <a:ext cx="8153400" cy="19774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Денежное поощрение предоставляется единовременно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следующим номинациям: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«Учитель физмат профиля» </a:t>
            </a: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>
                <a:solidFill>
                  <a:srgbClr val="DB77C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130 </a:t>
            </a:r>
            <a:r>
              <a:rPr lang="ru-RU" dirty="0">
                <a:solidFill>
                  <a:srgbClr val="DB77C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чел.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344 828 руб. </a:t>
            </a:r>
            <a:endParaRPr lang="ru-RU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«Молодой учитель физмат профиля»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DB77C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100 чел.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275 862 руб.</a:t>
            </a:r>
            <a:endParaRPr lang="ru-RU" sz="14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spcBef>
                <a:spcPts val="600"/>
              </a:spcBef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«Педагог – руководитель физмат кружка»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>
                <a:solidFill>
                  <a:srgbClr val="DB77C6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200 чел.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по 103 448 руб.</a:t>
            </a:r>
            <a:endParaRPr lang="ru-RU" sz="14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5800" y="118669"/>
            <a:ext cx="5486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поощрении учителей</a:t>
            </a:r>
            <a:r>
              <a:rPr lang="ru-RU" sz="16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</a:p>
          <a:p>
            <a:r>
              <a:rPr lang="ru-RU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физики, математики, информатики - 2026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315200" y="116937"/>
            <a:ext cx="1750342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36765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52600" y="742950"/>
            <a:ext cx="5943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Условия предоставления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денежного 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поощрения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 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2026 году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1050727"/>
            <a:ext cx="8077200" cy="37599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«Учитель физмат профиля»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- 150</a:t>
            </a:r>
            <a:endParaRPr lang="ru-RU" sz="1400" b="1" kern="0" dirty="0">
              <a:solidFill>
                <a:schemeClr val="tx2">
                  <a:lumMod val="75000"/>
                </a:schemeClr>
              </a:solidFill>
              <a:latin typeface="Montserrat" panose="00000500000000000000" pitchFamily="2" charset="-52"/>
              <a:cs typeface="Arial" panose="020B0604020202020204" pitchFamily="34" charset="0"/>
            </a:endParaRPr>
          </a:p>
          <a:p>
            <a:pPr marL="171450" indent="-171450" algn="just">
              <a:lnSpc>
                <a:spcPct val="9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первой или высшей квалификационной категории;</a:t>
            </a:r>
          </a:p>
          <a:p>
            <a:pPr marL="171450" indent="-171450" algn="just">
              <a:lnSpc>
                <a:spcPct val="9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стажа работы более 5 лет по состоянию на дату подачи заявки;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обучающихся, не прошедших минимально установленный проходной балл по предметам «физика», «математика», «информатика» по результатам ЕГЭ и ОГЭ в год проведения отбора;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обучающихся, признанных призерами или победителями муниципального и (или) 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регионального этапов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Всероссийской олимпиады школьников либо иных мероприятий, включенных в перечень олимпиад и иных интеллектуальных и (или) творческих конкурсов, мероприятий, направленных на развитие интеллектуальных и творческих способностей, интереса к научной (научно-исследовательской), инженерно-технической, изобретательской и творческой деятельности, ежегодно утверждаемый приказом </a:t>
            </a:r>
            <a:r>
              <a:rPr lang="ru-RU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Минпроса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России, по предметам «физика», «математика», «информатика» в год проведения отбора;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не менее 5%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выпускников, сдавших ЕГЭ по предметам «физика», «математика» (профильный уровень), «информатика» на 80 баллов и выше в год проведения отбора;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не менее 10%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выпускников 9 классов, обучавшихся по программам углубленного изучения предметов «физика», «математика», получивших оценку «отлично» на ОГЭ по предметам «физика», «математика» в год проведения отбора;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не менее 2-х мероприятий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направленных на распространение инновационного педагогического опыта физмат направления в год проведения отбора, включая проведение учебных занятий углубленного уровня, организацию и проведение олимпиад, конкурсов, профильных смен, а также реализацию индивидуальных образовательных проектов обучающихся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315200" y="116937"/>
            <a:ext cx="1750342" cy="5334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600" y="116937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поощрении учителей</a:t>
            </a: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</a:p>
          <a:p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физики, математики, информатики - 2026</a:t>
            </a:r>
          </a:p>
        </p:txBody>
      </p:sp>
    </p:spTree>
    <p:extLst>
      <p:ext uri="{BB962C8B-B14F-4D97-AF65-F5344CB8AC3E}">
        <p14:creationId xmlns:p14="http://schemas.microsoft.com/office/powerpoint/2010/main" val="8588766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76400" y="1047750"/>
            <a:ext cx="5943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Условия предоставления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денежного 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поощрения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 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2026 году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62000" y="1406179"/>
            <a:ext cx="7886700" cy="21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«Молодой учитель физмат профиля»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- 100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стажа работы до пяти лет по состоянию на дату подачи заявки;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 обучающихся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не прошедших минимально установленный проходной балл по предметам «физика», «математика», «информатика» по результатам ЕГЭ и ОГЭ в год проведения отбора;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обучающихся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признанных призерами или победителями муниципального этапа Республиканской олимпиады школьников по предметам «физика», «математика, «информатика» в год проведения отбора;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не менее 2-х мероприятий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физмат направления (дополнительные учебные курсы, выезды, конференции, конкурсы, фестивали и другие мероприятия) для обучающихся на школьном уровне в год проведения отбора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315200" y="116937"/>
            <a:ext cx="1750342" cy="5334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9600" y="116937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поощрении учителей</a:t>
            </a: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</a:p>
          <a:p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физики, математики, информатики - 2026</a:t>
            </a:r>
          </a:p>
        </p:txBody>
      </p:sp>
    </p:spTree>
    <p:extLst>
      <p:ext uri="{BB962C8B-B14F-4D97-AF65-F5344CB8AC3E}">
        <p14:creationId xmlns:p14="http://schemas.microsoft.com/office/powerpoint/2010/main" val="3531328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76400" y="857307"/>
            <a:ext cx="59436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Условия предоставления </a:t>
            </a: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денежного </a:t>
            </a:r>
            <a:r>
              <a:rPr lang="ru-RU" sz="14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поощрения </a:t>
            </a:r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в </a:t>
            </a:r>
            <a:r>
              <a:rPr lang="ru-RU" sz="1400" b="1" kern="0" dirty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2026 году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624512" y="1166816"/>
            <a:ext cx="8305800" cy="2621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kern="0" dirty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Номинация «Педагог – руководитель физмат кружка» </a:t>
            </a:r>
            <a:r>
              <a:rPr lang="ru-RU" sz="1400" b="1" kern="0">
                <a:latin typeface="Montserrat" panose="00000500000000000000" pitchFamily="2" charset="-52"/>
                <a:cs typeface="Arial" panose="020B0604020202020204" pitchFamily="34" charset="0"/>
              </a:rPr>
              <a:t>- 200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</a:t>
            </a:r>
            <a:r>
              <a:rPr lang="ru-RU" sz="110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дополнительных учебных курсов по предметам «физика», «математика», «информатика» для обучающихся 5 – 7 </a:t>
            </a:r>
            <a:r>
              <a:rPr lang="ru-RU" sz="11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кл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отсутствие обучающихся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не прошедших минимально установленный проходной балл по предметам «физика», «математика», «информатика» по результатам ЕГЭ и ОГЭ в год проведения отбора;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наличие обучающихся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признанных призерами или победителями муниципального этапа Республиканской олимпиады школьников по предметам «физика», «математика», «информатика» в год проведения отбора;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не менее 2-х мероприятий 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физмат направления (дополнительные учебные курсы, выезды, конференции, конкурсы, фестивали и другие мероприятия) для обучающихся на школьном уровне в год проведения отбора;</a:t>
            </a:r>
          </a:p>
          <a:p>
            <a:pPr marL="171450" indent="-171450" algn="just">
              <a:lnSpc>
                <a:spcPct val="107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Ø"/>
            </a:pPr>
            <a:r>
              <a:rPr lang="ru-RU" sz="11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не менее 2-х мероприятий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направленных на распространение инновационного педагогического опыта физмат направления в год проведения отбора, включая проведение учебных занятий углубленного уровня, организацию и проведение олимпиад, конкурсов, профильных смен, а также реализацию индивидуальных образовательных проектов обучающихся</a:t>
            </a:r>
            <a:endParaRPr lang="ru-RU" sz="1200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315200" y="116937"/>
            <a:ext cx="1750342" cy="5334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609600" y="116937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поощрении учителей</a:t>
            </a: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</a:p>
          <a:p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физики, математики, информатики - 2026</a:t>
            </a:r>
          </a:p>
        </p:txBody>
      </p:sp>
    </p:spTree>
    <p:extLst>
      <p:ext uri="{BB962C8B-B14F-4D97-AF65-F5344CB8AC3E}">
        <p14:creationId xmlns:p14="http://schemas.microsoft.com/office/powerpoint/2010/main" val="9362926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0339" y="515427"/>
            <a:ext cx="60198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Соискатели денежного поощрения представляют </a:t>
            </a:r>
            <a:r>
              <a:rPr lang="ru-RU" sz="160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3 файла: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/>
          <a:srcRect l="18793" t="19229" r="47130" b="62310"/>
          <a:stretch/>
        </p:blipFill>
        <p:spPr>
          <a:xfrm>
            <a:off x="7332470" y="29491"/>
            <a:ext cx="1750342" cy="53340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160E779-55C4-4227-8C67-8A4C2965CD33}"/>
              </a:ext>
            </a:extLst>
          </p:cNvPr>
          <p:cNvSpPr/>
          <p:nvPr/>
        </p:nvSpPr>
        <p:spPr>
          <a:xfrm>
            <a:off x="5408697" y="875056"/>
            <a:ext cx="3545972" cy="421129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7772333-F110-4794-B2C7-6BAD6D53662D}"/>
              </a:ext>
            </a:extLst>
          </p:cNvPr>
          <p:cNvSpPr/>
          <p:nvPr/>
        </p:nvSpPr>
        <p:spPr>
          <a:xfrm>
            <a:off x="2549236" y="1272720"/>
            <a:ext cx="2667000" cy="3053195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EE08494-9265-4D39-85A0-B57F947A7AD3}"/>
              </a:ext>
            </a:extLst>
          </p:cNvPr>
          <p:cNvSpPr/>
          <p:nvPr/>
        </p:nvSpPr>
        <p:spPr>
          <a:xfrm>
            <a:off x="607081" y="1269165"/>
            <a:ext cx="1818178" cy="2431784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B05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 sz="19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-52"/>
              <a:cs typeface="Arial" pitchFamily="34" charset="0"/>
            </a:endParaRPr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D8CDF576-C8E1-44CC-B405-8F3CBB58E09C}"/>
              </a:ext>
            </a:extLst>
          </p:cNvPr>
          <p:cNvSpPr/>
          <p:nvPr/>
        </p:nvSpPr>
        <p:spPr>
          <a:xfrm>
            <a:off x="1227366" y="980361"/>
            <a:ext cx="577609" cy="577609"/>
          </a:xfrm>
          <a:prstGeom prst="ellipse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id="{947131DC-30F8-40D4-8A67-73CFF25953C2}"/>
              </a:ext>
            </a:extLst>
          </p:cNvPr>
          <p:cNvSpPr/>
          <p:nvPr/>
        </p:nvSpPr>
        <p:spPr>
          <a:xfrm>
            <a:off x="3551433" y="967981"/>
            <a:ext cx="577609" cy="577609"/>
          </a:xfrm>
          <a:prstGeom prst="ellipse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7E750963-2366-4202-A710-22CF37F0FF03}"/>
              </a:ext>
            </a:extLst>
          </p:cNvPr>
          <p:cNvSpPr/>
          <p:nvPr/>
        </p:nvSpPr>
        <p:spPr>
          <a:xfrm>
            <a:off x="6852227" y="628690"/>
            <a:ext cx="577609" cy="577609"/>
          </a:xfrm>
          <a:prstGeom prst="ellipse">
            <a:avLst/>
          </a:prstGeom>
          <a:solidFill>
            <a:srgbClr val="8E62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75703" y="1557712"/>
            <a:ext cx="1749556" cy="17697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/>
              <a:t>Титульный лист</a:t>
            </a:r>
          </a:p>
          <a:p>
            <a:pPr algn="ctr"/>
            <a:endParaRPr lang="ru-RU" sz="1400"/>
          </a:p>
          <a:p>
            <a:pPr>
              <a:buFont typeface="Wingdings" panose="05000000000000000000" pitchFamily="2" charset="2"/>
              <a:buChar char="ü"/>
            </a:pPr>
            <a:r>
              <a:rPr lang="ru-RU" sz="1100"/>
              <a:t>ФИО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100"/>
              <a:t>должность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100"/>
              <a:t>место работы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ru-RU" sz="1000"/>
              <a:t>перечень приложенных документов с указанием страниц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2623420" y="1524730"/>
            <a:ext cx="2570710" cy="21313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/>
              <a:t>1.заявку</a:t>
            </a:r>
          </a:p>
          <a:p>
            <a:r>
              <a:rPr lang="ru-RU" sz="1100"/>
              <a:t>2.копию паспорта</a:t>
            </a:r>
          </a:p>
          <a:p>
            <a:r>
              <a:rPr lang="ru-RU" sz="1100"/>
              <a:t>3.копию диплома об образовании, заверенную руководителем ОО </a:t>
            </a:r>
            <a:r>
              <a:rPr lang="ru-RU" sz="900" i="1"/>
              <a:t>(при смене фамилии + св-во о браке)</a:t>
            </a:r>
            <a:endParaRPr lang="ru-RU" sz="1100" i="1"/>
          </a:p>
          <a:p>
            <a:r>
              <a:rPr lang="ru-RU" sz="1100"/>
              <a:t>4.копию трудовой книжки, заверенную руководителем ОО</a:t>
            </a:r>
          </a:p>
          <a:p>
            <a:r>
              <a:rPr lang="ru-RU" sz="1100"/>
              <a:t>5.выписку из приказа об осущ.пед.деят.</a:t>
            </a:r>
          </a:p>
          <a:p>
            <a:r>
              <a:rPr lang="ru-RU" sz="1100"/>
              <a:t>6.согласие на обр.перс.данных</a:t>
            </a:r>
          </a:p>
          <a:p>
            <a:r>
              <a:rPr lang="ru-RU" sz="1050"/>
              <a:t>7.отзыв работодателя о проф.деят-ти</a:t>
            </a:r>
          </a:p>
          <a:p>
            <a:endParaRPr lang="ru-RU" sz="1400"/>
          </a:p>
        </p:txBody>
      </p:sp>
      <p:sp>
        <p:nvSpPr>
          <p:cNvPr id="19" name="TextBox 18"/>
          <p:cNvSpPr txBox="1"/>
          <p:nvPr/>
        </p:nvSpPr>
        <p:spPr>
          <a:xfrm>
            <a:off x="5408697" y="1115626"/>
            <a:ext cx="3603685" cy="3993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50"/>
              <a:t>1.справку о результатах реализации индивидуального образовательного проекта </a:t>
            </a:r>
            <a:r>
              <a:rPr lang="ru-RU" sz="1100"/>
              <a:t>(</a:t>
            </a:r>
            <a:r>
              <a:rPr lang="ru-RU" sz="800" kern="0">
                <a:solidFill>
                  <a:srgbClr val="3E4D1F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утв. приказом №под-1131/26</a:t>
            </a:r>
            <a:r>
              <a:rPr lang="ru-RU" sz="1100">
                <a:solidFill>
                  <a:srgbClr val="3E4D1F"/>
                </a:solidFill>
              </a:rPr>
              <a:t>)</a:t>
            </a:r>
          </a:p>
          <a:p>
            <a:r>
              <a:rPr lang="ru-RU" sz="1050"/>
              <a:t>2.справки о:</a:t>
            </a:r>
          </a:p>
          <a:p>
            <a:pPr algn="ctr"/>
            <a:r>
              <a:rPr lang="ru-RU" sz="850" kern="0">
                <a:solidFill>
                  <a:srgbClr val="DB77C6"/>
                </a:solidFill>
                <a:cs typeface="Arial" panose="020B0604020202020204" pitchFamily="34" charset="0"/>
              </a:rPr>
              <a:t>Учитель физмат профиля:</a:t>
            </a:r>
            <a:endParaRPr lang="ru-RU" sz="850" b="1" kern="0">
              <a:solidFill>
                <a:srgbClr val="DB77C6"/>
              </a:solidFill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ru-RU" sz="850" kern="0">
                <a:cs typeface="Arial" panose="020B0604020202020204" pitchFamily="34" charset="0"/>
              </a:rPr>
              <a:t>наличии стажа работы более 5 лет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850" kern="0">
                <a:cs typeface="Arial" panose="020B0604020202020204" pitchFamily="34" charset="0"/>
              </a:rPr>
              <a:t>отсутствии обуч-ся, не прошедших мин.установленный прох.балл по ЕГЭ и ОГЭ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850" kern="0">
                <a:cs typeface="Arial" panose="020B0604020202020204" pitchFamily="34" charset="0"/>
              </a:rPr>
              <a:t>наличии не менее 5% выпускников, сдавших ЕГЭ на 80б.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850" kern="0">
                <a:cs typeface="Arial" panose="020B0604020202020204" pitchFamily="34" charset="0"/>
              </a:rPr>
              <a:t>наличии не менее 10% выпускников 9 кл., получивших оценку отлично на ОГЭ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850" kern="0">
                <a:cs typeface="Arial" panose="020B0604020202020204" pitchFamily="34" charset="0"/>
              </a:rPr>
              <a:t>о проведении не менее 2-х мероприятий физмат направления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850" kern="0">
                <a:cs typeface="Arial" panose="020B0604020202020204" pitchFamily="34" charset="0"/>
              </a:rPr>
              <a:t>портфолио</a:t>
            </a:r>
          </a:p>
          <a:p>
            <a:endParaRPr lang="ru-RU" sz="850" kern="0">
              <a:solidFill>
                <a:srgbClr val="DB77C6"/>
              </a:solidFill>
              <a:cs typeface="Arial" panose="020B0604020202020204" pitchFamily="34" charset="0"/>
            </a:endParaRPr>
          </a:p>
          <a:p>
            <a:pPr algn="ctr"/>
            <a:r>
              <a:rPr lang="ru-RU" sz="850" kern="0">
                <a:solidFill>
                  <a:srgbClr val="DB77C6"/>
                </a:solidFill>
                <a:cs typeface="Arial" panose="020B0604020202020204" pitchFamily="34" charset="0"/>
              </a:rPr>
              <a:t>Молодой учитель физмат профиля</a:t>
            </a:r>
            <a:r>
              <a:rPr lang="ru-RU" sz="850" b="1" kern="0">
                <a:solidFill>
                  <a:srgbClr val="DB77C6"/>
                </a:solidFill>
                <a:cs typeface="Arial" panose="020B060402020202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850" kern="0">
                <a:cs typeface="Arial" panose="020B0604020202020204" pitchFamily="34" charset="0"/>
              </a:rPr>
              <a:t>наличии стажа работы до 5 лет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850" kern="0">
                <a:cs typeface="Arial" panose="020B0604020202020204" pitchFamily="34" charset="0"/>
              </a:rPr>
              <a:t>отсутствии обуч-ся, не прошедших мин.установленный прох.балл по ЕГЭ и ОГЭ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850" kern="0">
                <a:cs typeface="Arial" panose="020B0604020202020204" pitchFamily="34" charset="0"/>
              </a:rPr>
              <a:t>наличии обуч-ся-призеров или победителей муниц. этапа респ.олимпиады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u-RU" sz="850" kern="0">
                <a:cs typeface="Arial" panose="020B0604020202020204" pitchFamily="34" charset="0"/>
              </a:rPr>
              <a:t>о проведении не менее 2-х мероприятий физмат направления</a:t>
            </a:r>
          </a:p>
          <a:p>
            <a:endParaRPr lang="ru-RU" sz="850"/>
          </a:p>
          <a:p>
            <a:pPr algn="ctr"/>
            <a:r>
              <a:rPr lang="ru-RU" sz="850" kern="0">
                <a:solidFill>
                  <a:srgbClr val="DB77C6"/>
                </a:solidFill>
                <a:cs typeface="Arial" panose="020B0604020202020204" pitchFamily="34" charset="0"/>
              </a:rPr>
              <a:t>Педагог–рук.физмат кружка</a:t>
            </a:r>
            <a:r>
              <a:rPr lang="ru-RU" sz="850" b="1" kern="0">
                <a:solidFill>
                  <a:srgbClr val="DB77C6"/>
                </a:solidFill>
                <a:cs typeface="Arial" panose="020B0604020202020204" pitchFamily="34" charset="0"/>
              </a:rPr>
              <a:t>:</a:t>
            </a:r>
          </a:p>
          <a:p>
            <a:pPr>
              <a:buFont typeface="Wingdings" panose="05000000000000000000" pitchFamily="2" charset="2"/>
              <a:buChar char="v"/>
              <a:tabLst>
                <a:tab pos="0" algn="l"/>
              </a:tabLst>
            </a:pPr>
            <a:r>
              <a:rPr lang="ru-RU" sz="850" kern="0">
                <a:cs typeface="Arial" panose="020B0604020202020204" pitchFamily="34" charset="0"/>
              </a:rPr>
              <a:t>проведении доп.учебных курсов</a:t>
            </a:r>
          </a:p>
          <a:p>
            <a:pPr>
              <a:buFont typeface="Wingdings" panose="05000000000000000000" pitchFamily="2" charset="2"/>
              <a:buChar char="v"/>
              <a:tabLst>
                <a:tab pos="0" algn="l"/>
              </a:tabLst>
            </a:pPr>
            <a:r>
              <a:rPr lang="ru-RU" sz="850" kern="0">
                <a:cs typeface="Arial" panose="020B0604020202020204" pitchFamily="34" charset="0"/>
              </a:rPr>
              <a:t>отсутствии обуч-ся, не прошедших мин.установленный прох.балл по ЕГЭ и ОГЭ</a:t>
            </a:r>
          </a:p>
          <a:p>
            <a:pPr>
              <a:buFont typeface="Wingdings" panose="05000000000000000000" pitchFamily="2" charset="2"/>
              <a:buChar char="v"/>
              <a:tabLst>
                <a:tab pos="0" algn="l"/>
              </a:tabLst>
            </a:pPr>
            <a:r>
              <a:rPr lang="ru-RU" sz="850" kern="0">
                <a:cs typeface="Arial" panose="020B0604020202020204" pitchFamily="34" charset="0"/>
              </a:rPr>
              <a:t>наличии обуч-ся-призеров или победителей муниц. этапа респ.олимпиады</a:t>
            </a:r>
          </a:p>
          <a:p>
            <a:pPr>
              <a:buFont typeface="Wingdings" panose="05000000000000000000" pitchFamily="2" charset="2"/>
              <a:buChar char="v"/>
              <a:tabLst>
                <a:tab pos="0" algn="l"/>
              </a:tabLst>
            </a:pPr>
            <a:r>
              <a:rPr lang="ru-RU" sz="850" kern="0">
                <a:cs typeface="Arial" panose="020B0604020202020204" pitchFamily="34" charset="0"/>
              </a:rPr>
              <a:t>проведении не менее 2-х мероприятий физмат направления</a:t>
            </a:r>
          </a:p>
          <a:p>
            <a:pPr>
              <a:buFont typeface="Wingdings" panose="05000000000000000000" pitchFamily="2" charset="2"/>
              <a:buChar char="v"/>
              <a:tabLst>
                <a:tab pos="0" algn="l"/>
              </a:tabLst>
            </a:pPr>
            <a:r>
              <a:rPr lang="ru-RU" sz="850" kern="0">
                <a:cs typeface="Arial" panose="020B0604020202020204" pitchFamily="34" charset="0"/>
              </a:rPr>
              <a:t>проведении не менее 2-х мероприятий инновационого опыта</a:t>
            </a:r>
            <a:endParaRPr lang="ru-RU" sz="850"/>
          </a:p>
        </p:txBody>
      </p:sp>
      <p:sp>
        <p:nvSpPr>
          <p:cNvPr id="20" name="Прямоугольник 19"/>
          <p:cNvSpPr/>
          <p:nvPr/>
        </p:nvSpPr>
        <p:spPr>
          <a:xfrm>
            <a:off x="2597381" y="3485389"/>
            <a:ext cx="2570710" cy="569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50" b="1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Учитель физмат профиля дополнительно представляет:</a:t>
            </a:r>
          </a:p>
          <a:p>
            <a:r>
              <a:rPr lang="ru-RU" sz="1000"/>
              <a:t>выписку из приказа о наличии кв.кат.</a:t>
            </a:r>
            <a:endParaRPr lang="ru-RU" sz="1050"/>
          </a:p>
        </p:txBody>
      </p:sp>
      <p:sp>
        <p:nvSpPr>
          <p:cNvPr id="21" name="Прямоугольник 20"/>
          <p:cNvSpPr/>
          <p:nvPr/>
        </p:nvSpPr>
        <p:spPr>
          <a:xfrm>
            <a:off x="616527" y="4439915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400">
                <a:latin typeface="Times New Roman" panose="02020603050405020304" pitchFamily="18" charset="0"/>
                <a:ea typeface="Times New Roman" panose="02020603050405020304" pitchFamily="18" charset="0"/>
              </a:rPr>
              <a:t>Ссылка для подачи документов: </a:t>
            </a:r>
            <a:r>
              <a:rPr lang="ru-RU" sz="1400" u="sng">
                <a:solidFill>
                  <a:srgbClr val="0000FF"/>
                </a:solidFill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https://forms.yandex.ru/u/6a21662f84227c6bcf6b47b2</a:t>
            </a:r>
            <a:endParaRPr lang="ru-RU" sz="1400"/>
          </a:p>
        </p:txBody>
      </p:sp>
      <p:sp>
        <p:nvSpPr>
          <p:cNvPr id="22" name="Прямоугольник 21"/>
          <p:cNvSpPr/>
          <p:nvPr/>
        </p:nvSpPr>
        <p:spPr>
          <a:xfrm>
            <a:off x="568828" y="-30606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О денежном поощрении учителей</a:t>
            </a:r>
            <a:r>
              <a:rPr lang="ru-RU" sz="1400" kern="0">
                <a:solidFill>
                  <a:srgbClr val="DB77C6"/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 </a:t>
            </a:r>
          </a:p>
          <a:p>
            <a:r>
              <a:rPr lang="ru-RU" sz="1600" b="1" kern="0">
                <a:solidFill>
                  <a:schemeClr val="tx2">
                    <a:lumMod val="75000"/>
                  </a:schemeClr>
                </a:solidFill>
                <a:latin typeface="Montserrat" panose="00000500000000000000" pitchFamily="2" charset="-52"/>
                <a:cs typeface="Arial" panose="020B0604020202020204" pitchFamily="34" charset="0"/>
              </a:rPr>
              <a:t>физики, математики, информатики - 2026</a:t>
            </a:r>
          </a:p>
        </p:txBody>
      </p:sp>
    </p:spTree>
    <p:extLst>
      <p:ext uri="{BB962C8B-B14F-4D97-AF65-F5344CB8AC3E}">
        <p14:creationId xmlns:p14="http://schemas.microsoft.com/office/powerpoint/2010/main" val="3987585897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15418</TotalTime>
  <Words>4583</Words>
  <Application>Microsoft Office PowerPoint</Application>
  <PresentationFormat>Экран (16:9)</PresentationFormat>
  <Paragraphs>475</Paragraphs>
  <Slides>33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Arial</vt:lpstr>
      <vt:lpstr>Calibri</vt:lpstr>
      <vt:lpstr>Montserrat</vt:lpstr>
      <vt:lpstr>PT Astra Serif</vt:lpstr>
      <vt:lpstr>Times New Roman</vt:lpstr>
      <vt:lpstr>Wingdings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Рустем Зинатуллин</dc:creator>
  <cp:lastModifiedBy>USER16</cp:lastModifiedBy>
  <cp:revision>1146</cp:revision>
  <cp:lastPrinted>2026-05-12T12:12:22Z</cp:lastPrinted>
  <dcterms:created xsi:type="dcterms:W3CDTF">2023-09-13T12:23:55Z</dcterms:created>
  <dcterms:modified xsi:type="dcterms:W3CDTF">2026-06-22T13:10:11Z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2023-08-16T00:00:00Z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2023-09-13T00:00:00Z</vt:filetime>
  </property>
</Properties>
</file>