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0"/>
  </p:notesMasterIdLst>
  <p:handoutMasterIdLst>
    <p:handoutMasterId r:id="rId21"/>
  </p:handoutMasterIdLst>
  <p:sldIdLst>
    <p:sldId id="413" r:id="rId2"/>
    <p:sldId id="463" r:id="rId3"/>
    <p:sldId id="464" r:id="rId4"/>
    <p:sldId id="467" r:id="rId5"/>
    <p:sldId id="493" r:id="rId6"/>
    <p:sldId id="494" r:id="rId7"/>
    <p:sldId id="495" r:id="rId8"/>
    <p:sldId id="496" r:id="rId9"/>
    <p:sldId id="497" r:id="rId10"/>
    <p:sldId id="498" r:id="rId11"/>
    <p:sldId id="499" r:id="rId12"/>
    <p:sldId id="500" r:id="rId13"/>
    <p:sldId id="501" r:id="rId14"/>
    <p:sldId id="502" r:id="rId15"/>
    <p:sldId id="503" r:id="rId16"/>
    <p:sldId id="504" r:id="rId17"/>
    <p:sldId id="505" r:id="rId18"/>
    <p:sldId id="472" r:id="rId19"/>
  </p:sldIdLst>
  <p:sldSz cx="9144000" cy="5143500" type="screen16x9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6193A8A-BD8C-471B-94E5-91F5ADEADA75}">
          <p14:sldIdLst>
            <p14:sldId id="413"/>
            <p14:sldId id="463"/>
            <p14:sldId id="464"/>
            <p14:sldId id="467"/>
            <p14:sldId id="493"/>
            <p14:sldId id="494"/>
            <p14:sldId id="495"/>
            <p14:sldId id="496"/>
            <p14:sldId id="497"/>
            <p14:sldId id="498"/>
            <p14:sldId id="499"/>
            <p14:sldId id="500"/>
            <p14:sldId id="501"/>
            <p14:sldId id="502"/>
            <p14:sldId id="503"/>
            <p14:sldId id="504"/>
            <p14:sldId id="505"/>
          </p14:sldIdLst>
        </p14:section>
        <p14:section name="Раздел без заголовка" id="{D0774851-7644-468A-87D1-A21DB7CEB438}">
          <p14:sldIdLst>
            <p14:sldId id="47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006600"/>
    <a:srgbClr val="004DE6"/>
    <a:srgbClr val="CDFFE4"/>
    <a:srgbClr val="40AEF2"/>
    <a:srgbClr val="0E86D0"/>
    <a:srgbClr val="81FF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36" autoAdjust="0"/>
    <p:restoredTop sz="95708" autoAdjust="0"/>
  </p:normalViewPr>
  <p:slideViewPr>
    <p:cSldViewPr>
      <p:cViewPr>
        <p:scale>
          <a:sx n="100" d="100"/>
          <a:sy n="100" d="100"/>
        </p:scale>
        <p:origin x="-948" y="-3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78AFA46-EFDB-4232-94DA-0088BEAC5AA8}" type="datetimeFigureOut">
              <a:rPr lang="ru-RU"/>
              <a:pPr>
                <a:defRPr/>
              </a:pPr>
              <a:t>11.11.2016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64FC7C3-BCBE-4DB2-B9FD-3D9222FB62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5112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9EFBB42-DC5C-4C89-A0C6-EE71F27B00F7}" type="datetimeFigureOut">
              <a:rPr lang="ru-RU"/>
              <a:pPr>
                <a:defRPr/>
              </a:pPr>
              <a:t>11.11.2016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2950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79" tIns="45990" rIns="91979" bIns="4599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979" tIns="45990" rIns="91979" bIns="4599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BB8833B-82C2-4A27-96BE-525A496549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22811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1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10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11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12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13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14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15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16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17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18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2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3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4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5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6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7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8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9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08D2B-59CA-4593-942B-E75C6D55EF2D}" type="datetimeFigureOut">
              <a:rPr lang="ru-RU"/>
              <a:pPr>
                <a:defRPr/>
              </a:pPr>
              <a:t>11.11.2016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45AC8-BAD1-4678-87E2-12787BA8D50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344A6-BC1A-471D-BB14-17AC0DA2D33B}" type="datetimeFigureOut">
              <a:rPr lang="ru-RU"/>
              <a:pPr>
                <a:defRPr/>
              </a:pPr>
              <a:t>11.11.2016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8B83F-39EF-465F-BB13-950753389CB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F7973-7E93-4C11-A7A8-81387A8CF5AA}" type="datetimeFigureOut">
              <a:rPr lang="ru-RU"/>
              <a:pPr>
                <a:defRPr/>
              </a:pPr>
              <a:t>11.11.2016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7DA8A-306D-462C-A57D-431486DB59B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F14F3-DCF0-47AF-BF1F-A407DC90F79B}" type="datetimeFigureOut">
              <a:rPr lang="ru-RU"/>
              <a:pPr>
                <a:defRPr/>
              </a:pPr>
              <a:t>11.11.2016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4EA70-452D-4108-BA18-28A486604B0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9B692-0E87-4C70-8C97-9B5D029D8246}" type="datetimeFigureOut">
              <a:rPr lang="ru-RU"/>
              <a:pPr>
                <a:defRPr/>
              </a:pPr>
              <a:t>11.11.2016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52FC9-C746-48E3-AB5F-D9CBBFAE495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DAAB6-DC0E-49C5-907A-C33ED22C35D4}" type="datetimeFigureOut">
              <a:rPr lang="ru-RU"/>
              <a:pPr>
                <a:defRPr/>
              </a:pPr>
              <a:t>11.11.2016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E29A8-E022-46B4-B594-28755F44243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9DAA3-F8D9-4B8B-841D-C79E94A7EE48}" type="datetimeFigureOut">
              <a:rPr lang="ru-RU"/>
              <a:pPr>
                <a:defRPr/>
              </a:pPr>
              <a:t>11.11.2016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1FF8D-A021-4497-B840-82732F455C4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40295-337D-4911-825E-9B015B0B5024}" type="datetimeFigureOut">
              <a:rPr lang="ru-RU"/>
              <a:pPr>
                <a:defRPr/>
              </a:pPr>
              <a:t>11.11.2016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59A62-B4A9-4FDD-83D7-CF2C154961A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5B828-4D85-4A18-B27F-E3CD33D50C00}" type="datetimeFigureOut">
              <a:rPr lang="ru-RU"/>
              <a:pPr>
                <a:defRPr/>
              </a:pPr>
              <a:t>11.11.2016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BF39B-D774-4591-BDF6-22ABBBCA1FD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EA3A4-9933-456D-8603-09E0E773DD72}" type="datetimeFigureOut">
              <a:rPr lang="ru-RU"/>
              <a:pPr>
                <a:defRPr/>
              </a:pPr>
              <a:t>11.11.2016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B11B4-7314-4E17-9FF9-721C07D8DAE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7E420-1FB5-494F-A53B-CB34AA56E352}" type="datetimeFigureOut">
              <a:rPr lang="ru-RU"/>
              <a:pPr>
                <a:defRPr/>
              </a:pPr>
              <a:t>11.11.2016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EB728-16E2-4613-A9A5-CB8363377CB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EE022C6-5A3C-4EEC-9B4C-B56E8ED39DE5}" type="datetimeFigureOut">
              <a:rPr lang="ru-RU"/>
              <a:pPr>
                <a:defRPr/>
              </a:pPr>
              <a:t>11.11.2016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28ADB9C-65F7-43E2-B727-705B61F5BA2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2" r:id="rId2"/>
    <p:sldLayoutId id="2147483801" r:id="rId3"/>
    <p:sldLayoutId id="2147483800" r:id="rId4"/>
    <p:sldLayoutId id="2147483799" r:id="rId5"/>
    <p:sldLayoutId id="2147483798" r:id="rId6"/>
    <p:sldLayoutId id="2147483797" r:id="rId7"/>
    <p:sldLayoutId id="2147483796" r:id="rId8"/>
    <p:sldLayoutId id="2147483795" r:id="rId9"/>
    <p:sldLayoutId id="2147483794" r:id="rId10"/>
    <p:sldLayoutId id="214748379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1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Г.Х.Каримова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методист-психолог отдела образования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Информационная система «Учет и мониторинг семей и несовершеннолетних, находящихся в СОП, в Республике Татарстан: алгоритм работы»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6948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10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47" y="108917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987824" y="2211710"/>
            <a:ext cx="5249714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0113" y="411163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78688" y="462724"/>
            <a:ext cx="70700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64708" y="479339"/>
            <a:ext cx="76880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МЕДИЦИНСКАЯ      ПОМОЩЬ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164708" y="1002560"/>
            <a:ext cx="70728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 smtClean="0"/>
          </a:p>
          <a:p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03350" y="1002560"/>
            <a:ext cx="64810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наркологическая </a:t>
            </a:r>
            <a:r>
              <a:rPr lang="ru-RU" sz="2400" dirty="0"/>
              <a:t>поддержка родителей</a:t>
            </a:r>
            <a:r>
              <a:rPr lang="ru-RU" sz="2400" dirty="0" smtClean="0"/>
              <a:t>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помощь </a:t>
            </a:r>
            <a:r>
              <a:rPr lang="ru-RU" sz="2400" dirty="0"/>
              <a:t>в направлении на лечение, реабилитацию, </a:t>
            </a:r>
            <a:endParaRPr lang="ru-RU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помощь в установлении </a:t>
            </a:r>
            <a:r>
              <a:rPr lang="ru-RU" sz="2400" dirty="0"/>
              <a:t>инвалидности, </a:t>
            </a:r>
            <a:endParaRPr lang="ru-RU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err="1" smtClean="0"/>
              <a:t>медобследование</a:t>
            </a:r>
            <a:r>
              <a:rPr lang="ru-RU" sz="2400" dirty="0" smtClean="0"/>
              <a:t> </a:t>
            </a:r>
            <a:r>
              <a:rPr lang="ru-RU" sz="2400" dirty="0"/>
              <a:t>и лечение</a:t>
            </a:r>
            <a:r>
              <a:rPr lang="ru-RU" sz="2400" dirty="0" smtClean="0"/>
              <a:t>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санаторное </a:t>
            </a:r>
            <a:r>
              <a:rPr lang="ru-RU" sz="2400" dirty="0"/>
              <a:t>оздоровление, </a:t>
            </a:r>
            <a:endParaRPr lang="ru-RU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помощь </a:t>
            </a:r>
            <a:r>
              <a:rPr lang="ru-RU" sz="2400" dirty="0"/>
              <a:t>в обеспечении, </a:t>
            </a:r>
            <a:endParaRPr lang="ru-RU" sz="2400" dirty="0" smtClean="0"/>
          </a:p>
          <a:p>
            <a:r>
              <a:rPr lang="ru-RU" sz="2400" i="1" dirty="0" smtClean="0"/>
              <a:t>например</a:t>
            </a:r>
            <a:r>
              <a:rPr lang="ru-RU" sz="2400" i="1" dirty="0"/>
              <a:t>, очками, слуховыми аппаратами, инвалидными </a:t>
            </a:r>
            <a:r>
              <a:rPr lang="ru-RU" sz="2400" i="1" dirty="0" smtClean="0"/>
              <a:t>колясками.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317220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11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47" y="108917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987824" y="2211710"/>
            <a:ext cx="5249714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0113" y="411163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78688" y="462724"/>
            <a:ext cx="70700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64708" y="479339"/>
            <a:ext cx="76880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КОРРЕКЦИОННАЯ     ПОМОЩЬ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164708" y="1002560"/>
            <a:ext cx="70728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 smtClean="0"/>
          </a:p>
          <a:p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64708" y="1659453"/>
            <a:ext cx="70076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организация </a:t>
            </a:r>
            <a:r>
              <a:rPr lang="ru-RU" sz="2400" dirty="0"/>
              <a:t>коррекционной помощи детям на базе дефектологических служб, например, обучение в коррекционных </a:t>
            </a:r>
            <a:r>
              <a:rPr lang="ru-RU" sz="2400" dirty="0" smtClean="0"/>
              <a:t>школах.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7837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12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47" y="108917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987824" y="2211710"/>
            <a:ext cx="5249714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0113" y="411163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78688" y="462724"/>
            <a:ext cx="70700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64708" y="479339"/>
            <a:ext cx="76880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МАТЕРИАЛЬНАЯ    ПОМОЩЬ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164708" y="1002560"/>
            <a:ext cx="70728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 smtClean="0"/>
          </a:p>
          <a:p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75656" y="1731461"/>
            <a:ext cx="53823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выплата </a:t>
            </a:r>
            <a:r>
              <a:rPr lang="ru-RU" sz="2400" dirty="0"/>
              <a:t>пособий</a:t>
            </a:r>
            <a:r>
              <a:rPr lang="ru-RU" sz="2400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обеспечение </a:t>
            </a:r>
            <a:r>
              <a:rPr lang="ru-RU" sz="2400" dirty="0"/>
              <a:t>детей одеждой, обувью, </a:t>
            </a:r>
            <a:r>
              <a:rPr lang="ru-RU" sz="2400" dirty="0" smtClean="0"/>
              <a:t>учебниками.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2050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13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47" y="108917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987824" y="2211710"/>
            <a:ext cx="5249714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0113" y="411163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78688" y="462724"/>
            <a:ext cx="70700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64708" y="479339"/>
            <a:ext cx="76880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ПСИХОЛОГИЧЕСКАЯ    ПОМОЩЬ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164708" y="1002560"/>
            <a:ext cx="70728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 smtClean="0"/>
          </a:p>
          <a:p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64708" y="1731461"/>
            <a:ext cx="69356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организация </a:t>
            </a:r>
            <a:r>
              <a:rPr lang="ru-RU" sz="2400" dirty="0"/>
              <a:t>консультаций психологов, </a:t>
            </a:r>
            <a:endParaRPr lang="ru-R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проведение </a:t>
            </a:r>
            <a:r>
              <a:rPr lang="ru-RU" sz="2400" dirty="0"/>
              <a:t>диагностики, коррекционных, </a:t>
            </a:r>
            <a:r>
              <a:rPr lang="ru-RU" sz="2400" dirty="0" err="1"/>
              <a:t>тренинговых</a:t>
            </a:r>
            <a:r>
              <a:rPr lang="ru-RU" sz="2400" dirty="0"/>
              <a:t> занятий с детьми и </a:t>
            </a:r>
            <a:r>
              <a:rPr lang="ru-RU" sz="2400" dirty="0" smtClean="0"/>
              <a:t>родителями.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6721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14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47" y="108917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987824" y="2211710"/>
            <a:ext cx="5249714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0113" y="411163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78688" y="462724"/>
            <a:ext cx="70700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64708" y="479339"/>
            <a:ext cx="76880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ПРАВОВАЯ     ПОМОЩЬ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164708" y="1002560"/>
            <a:ext cx="70728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 smtClean="0"/>
          </a:p>
          <a:p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64708" y="1731461"/>
            <a:ext cx="69356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Помощь в сборе документов для постановки семьи на учет по улучшению жилищных условий;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Помощь в сборе документов и обращений </a:t>
            </a:r>
            <a:r>
              <a:rPr lang="ru-RU" sz="2400" dirty="0" smtClean="0"/>
              <a:t>          в </a:t>
            </a:r>
            <a:r>
              <a:rPr lang="ru-RU" sz="2400" dirty="0" smtClean="0"/>
              <a:t>нужные инстанции для получения льгот, социальных выплат и др.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1721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15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47" y="108917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987824" y="2211710"/>
            <a:ext cx="5249714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0113" y="411163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78688" y="462724"/>
            <a:ext cx="70700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64708" y="479339"/>
            <a:ext cx="76880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СИСТЕМА        СОП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164708" y="1002560"/>
            <a:ext cx="7072829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 smtClean="0"/>
          </a:p>
          <a:p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                                </a:t>
            </a:r>
            <a:r>
              <a:rPr lang="ru-RU" sz="2800" b="1" dirty="0" smtClean="0"/>
              <a:t>13 семей </a:t>
            </a:r>
          </a:p>
          <a:p>
            <a:endParaRPr lang="ru-RU" sz="2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 smtClean="0"/>
              <a:t>         24  </a:t>
            </a:r>
            <a:r>
              <a:rPr lang="ru-RU" sz="2400" b="1" dirty="0" smtClean="0"/>
              <a:t>несовершеннолетних ребенка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/>
              <a:t>12- школьники                     12 -дошкольники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b="1" dirty="0"/>
          </a:p>
        </p:txBody>
      </p:sp>
      <p:sp>
        <p:nvSpPr>
          <p:cNvPr id="6" name="Стрелка вниз 5"/>
          <p:cNvSpPr/>
          <p:nvPr/>
        </p:nvSpPr>
        <p:spPr>
          <a:xfrm>
            <a:off x="4379216" y="2145689"/>
            <a:ext cx="340616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1837013">
            <a:off x="2817515" y="3075881"/>
            <a:ext cx="340616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19966867">
            <a:off x="5983539" y="3101671"/>
            <a:ext cx="329648" cy="5231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39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16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47" y="108917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987824" y="2211710"/>
            <a:ext cx="5249714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0113" y="411163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78688" y="462724"/>
            <a:ext cx="70700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64708" y="1002560"/>
            <a:ext cx="70728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 smtClean="0"/>
          </a:p>
          <a:p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898525"/>
            <a:ext cx="68407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МБОУ «Билярская СОШ»  - 3 чел. </a:t>
            </a:r>
          </a:p>
          <a:p>
            <a:r>
              <a:rPr lang="ru-RU" sz="2400" i="1" dirty="0"/>
              <a:t> </a:t>
            </a:r>
            <a:r>
              <a:rPr lang="ru-RU" sz="2400" i="1" dirty="0" smtClean="0"/>
              <a:t>   (1 временно учится в АНОШ №4)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МБОУ АСОШ №2 - 3 чел.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МБОУ АСОШ №1 – 1 чел.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МБОУ Большетиганская СОШ – 2 чел.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МБОУ Ялкынская ООШ – 1 чел.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МБОУ Левашовская СОШ – 1 чел.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МБОУ АНОШ №4 – 1чел.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МБОУ Ромодановская СОШ -1 чел.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2341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17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47" y="108917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987824" y="2211710"/>
            <a:ext cx="5249714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0113" y="411163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78688" y="462724"/>
            <a:ext cx="70700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64708" y="1002560"/>
            <a:ext cx="70728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 smtClean="0"/>
          </a:p>
          <a:p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898525"/>
            <a:ext cx="82291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 </a:t>
            </a:r>
            <a:r>
              <a:rPr lang="ru-RU" sz="2400" dirty="0" smtClean="0"/>
              <a:t>  МБДОУ   </a:t>
            </a:r>
            <a:r>
              <a:rPr lang="ru-RU" sz="2400" dirty="0" smtClean="0"/>
              <a:t>д/с </a:t>
            </a:r>
            <a:r>
              <a:rPr lang="ru-RU" sz="2400" dirty="0" smtClean="0"/>
              <a:t>«Петушок» - </a:t>
            </a:r>
            <a:r>
              <a:rPr lang="ru-RU" sz="2400" dirty="0"/>
              <a:t>2</a:t>
            </a:r>
            <a:r>
              <a:rPr lang="ru-RU" sz="2400" dirty="0" smtClean="0"/>
              <a:t> чел.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/>
              <a:t> </a:t>
            </a:r>
            <a:r>
              <a:rPr lang="ru-RU" sz="2400" i="1" dirty="0" smtClean="0"/>
              <a:t>  </a:t>
            </a:r>
            <a:r>
              <a:rPr lang="ru-RU" sz="2400" dirty="0" smtClean="0"/>
              <a:t>МБДОУ  </a:t>
            </a:r>
            <a:r>
              <a:rPr lang="ru-RU" sz="2400" dirty="0" smtClean="0"/>
              <a:t>д/с </a:t>
            </a:r>
            <a:r>
              <a:rPr lang="ru-RU" sz="2400" dirty="0" smtClean="0"/>
              <a:t>«Ромашка» - 1 чел.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   МБДОУ  Билярский </a:t>
            </a:r>
            <a:r>
              <a:rPr lang="ru-RU" sz="2400" dirty="0" smtClean="0"/>
              <a:t>д/с  </a:t>
            </a:r>
            <a:r>
              <a:rPr lang="ru-RU" sz="2400" dirty="0" smtClean="0"/>
              <a:t>«Сказка» </a:t>
            </a:r>
            <a:r>
              <a:rPr lang="ru-RU" sz="2400" dirty="0"/>
              <a:t>- </a:t>
            </a:r>
            <a:r>
              <a:rPr lang="ru-RU" sz="2400" dirty="0" smtClean="0"/>
              <a:t>2 чел.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   МБДОУ  Ромодановский  </a:t>
            </a:r>
            <a:r>
              <a:rPr lang="ru-RU" sz="2400" dirty="0" smtClean="0"/>
              <a:t>д/с  </a:t>
            </a:r>
            <a:r>
              <a:rPr lang="ru-RU" sz="2400" dirty="0" smtClean="0"/>
              <a:t>«Родничок» </a:t>
            </a:r>
            <a:r>
              <a:rPr lang="ru-RU" sz="2400" dirty="0"/>
              <a:t>- </a:t>
            </a:r>
            <a:r>
              <a:rPr lang="ru-RU" sz="2400" dirty="0" smtClean="0"/>
              <a:t>                        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      1 чел.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   МБДОУ  Левашовский </a:t>
            </a:r>
            <a:r>
              <a:rPr lang="ru-RU" sz="2400" dirty="0" smtClean="0"/>
              <a:t>д/с  </a:t>
            </a:r>
            <a:r>
              <a:rPr lang="ru-RU" sz="2400" dirty="0" smtClean="0"/>
              <a:t>«Колобок» </a:t>
            </a:r>
            <a:r>
              <a:rPr lang="ru-RU" sz="2400" dirty="0"/>
              <a:t>- </a:t>
            </a:r>
            <a:r>
              <a:rPr lang="ru-RU" sz="2400" dirty="0" smtClean="0"/>
              <a:t>1 чел.</a:t>
            </a:r>
          </a:p>
          <a:p>
            <a:r>
              <a:rPr lang="ru-RU" sz="2400" dirty="0" smtClean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74824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18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487" y="48588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15616" y="2011365"/>
            <a:ext cx="2232248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02284" y="438252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838107" y="487101"/>
            <a:ext cx="70700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03350" y="279284"/>
            <a:ext cx="655302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1100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287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26" y="115885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339905" y="1175974"/>
            <a:ext cx="6897633" cy="1971840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0113" y="411163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479339"/>
            <a:ext cx="74490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Показатели неблагополучия семьи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323528" y="1175974"/>
            <a:ext cx="8610922" cy="5072426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altLang="ru-RU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37948" y="263895"/>
            <a:ext cx="75608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AutoNum type="arabicPeriod"/>
            </a:pPr>
            <a:endParaRPr lang="ru-RU" u="sng" dirty="0" smtClean="0">
              <a:latin typeface="Times New Roman"/>
              <a:ea typeface="Calibri"/>
              <a:cs typeface="Times New Roman"/>
            </a:endParaRPr>
          </a:p>
          <a:p>
            <a:pPr marL="342900" indent="-342900" algn="just">
              <a:spcAft>
                <a:spcPts val="0"/>
              </a:spcAft>
              <a:buAutoNum type="arabicPeriod"/>
            </a:pPr>
            <a:endParaRPr lang="ru-RU" u="sng" dirty="0">
              <a:latin typeface="Times New Roman"/>
              <a:ea typeface="Calibri"/>
              <a:cs typeface="Times New Roman"/>
            </a:endParaRPr>
          </a:p>
          <a:p>
            <a:pPr marL="342900" indent="-342900" algn="just">
              <a:spcAft>
                <a:spcPts val="0"/>
              </a:spcAft>
              <a:buAutoNum type="arabicPeriod"/>
            </a:pPr>
            <a:endParaRPr lang="ru-RU" u="sng" dirty="0" smtClean="0">
              <a:latin typeface="Times New Roman"/>
              <a:ea typeface="Calibri"/>
              <a:cs typeface="Times New Roman"/>
            </a:endParaRPr>
          </a:p>
          <a:p>
            <a:pPr marL="342900" indent="-342900" algn="just">
              <a:spcAft>
                <a:spcPts val="0"/>
              </a:spcAft>
              <a:buAutoNum type="arabicPeriod"/>
            </a:pPr>
            <a:endParaRPr lang="ru-RU" u="sng" dirty="0">
              <a:latin typeface="Times New Roman"/>
              <a:ea typeface="Calibri"/>
              <a:cs typeface="Times New Roman"/>
            </a:endParaRPr>
          </a:p>
          <a:p>
            <a:pPr marL="342900" indent="-342900" algn="just">
              <a:spcAft>
                <a:spcPts val="0"/>
              </a:spcAft>
              <a:buAutoNum type="arabicPeriod"/>
            </a:pPr>
            <a:endParaRPr lang="ru-RU" u="sng" dirty="0" smtClean="0">
              <a:latin typeface="Times New Roman"/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8616" y="1219629"/>
            <a:ext cx="1943144" cy="16593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Социально-экономические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347864" y="1200471"/>
            <a:ext cx="1927907" cy="16784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Медико-</a:t>
            </a:r>
          </a:p>
          <a:p>
            <a:pPr algn="ctr"/>
            <a:r>
              <a:rPr lang="ru-RU" dirty="0" smtClean="0"/>
              <a:t>санитарные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012160" y="1246072"/>
            <a:ext cx="1986628" cy="16137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Социально-демографические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907704" y="3291905"/>
            <a:ext cx="2160240" cy="1260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Психолого-педагогические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788024" y="3291905"/>
            <a:ext cx="1964095" cy="1260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Криминально-аморальные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359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883" y="-6412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16" y="89258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403350" y="1175974"/>
            <a:ext cx="6897633" cy="1971840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0113" y="201249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550" y="479339"/>
            <a:ext cx="78811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39906" y="340839"/>
            <a:ext cx="67604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оциально-экономические показатели</a:t>
            </a:r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64708" y="1002560"/>
            <a:ext cx="707282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длительная безработица одного или обоих </a:t>
            </a:r>
            <a:r>
              <a:rPr lang="ru-RU" sz="2000" b="1" dirty="0" smtClean="0"/>
              <a:t>родителей;</a:t>
            </a:r>
          </a:p>
          <a:p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 </a:t>
            </a:r>
            <a:r>
              <a:rPr lang="ru-RU" sz="2000" b="1" dirty="0"/>
              <a:t>нежелание </a:t>
            </a:r>
            <a:r>
              <a:rPr lang="ru-RU" sz="2000" b="1" dirty="0" smtClean="0"/>
              <a:t>работать;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 </a:t>
            </a:r>
            <a:r>
              <a:rPr lang="ru-RU" sz="2000" b="1" dirty="0"/>
              <a:t>очень низкий материальный достаток</a:t>
            </a:r>
            <a:r>
              <a:rPr lang="ru-RU" sz="2000" b="1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 </a:t>
            </a:r>
            <a:r>
              <a:rPr lang="ru-RU" sz="2000" b="1" dirty="0"/>
              <a:t>расходование пособий на ребенка не по целевому назначению (например, на спиртное</a:t>
            </a:r>
            <a:r>
              <a:rPr lang="ru-RU" sz="2000" b="1" dirty="0" smtClean="0"/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отсутствие </a:t>
            </a:r>
            <a:r>
              <a:rPr lang="ru-RU" sz="2000" b="1" dirty="0"/>
              <a:t>элементарных продуктов питания </a:t>
            </a:r>
          </a:p>
        </p:txBody>
      </p:sp>
    </p:spTree>
    <p:extLst>
      <p:ext uri="{BB962C8B-B14F-4D97-AF65-F5344CB8AC3E}">
        <p14:creationId xmlns:p14="http://schemas.microsoft.com/office/powerpoint/2010/main" val="365398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112" y="115885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987824" y="2211710"/>
            <a:ext cx="5249714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0113" y="411163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727974" y="479339"/>
            <a:ext cx="70700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82698" y="479339"/>
            <a:ext cx="70700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МЕДИКО-САНИТАРНЫЕ   ПОКАЗАТЕЛИ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164708" y="1002560"/>
            <a:ext cx="707282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а</a:t>
            </a:r>
            <a:r>
              <a:rPr lang="ru-RU" sz="2000" b="1" dirty="0" smtClean="0"/>
              <a:t>нтисанитария жилища;</a:t>
            </a:r>
          </a:p>
          <a:p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 отсутствие в доме электричества, отопления;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 алкогольная или наркотическая зависимость родителей;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противоречивые</a:t>
            </a:r>
            <a:r>
              <a:rPr lang="ru-RU" sz="2000" b="1" dirty="0" smtClean="0"/>
              <a:t>, путаные объяснения</a:t>
            </a:r>
            <a:r>
              <a:rPr lang="ru-RU" sz="2000" b="1" dirty="0"/>
              <a:t> </a:t>
            </a:r>
            <a:r>
              <a:rPr lang="ru-RU" sz="2000" b="1" dirty="0" smtClean="0"/>
              <a:t>родителей относительно причин возникновения травм и синяков у ребенка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11903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47" y="108917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987824" y="2211710"/>
            <a:ext cx="5249714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0113" y="411163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78688" y="462724"/>
            <a:ext cx="70700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64708" y="479339"/>
            <a:ext cx="76880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СОЦИАЛЬНО-ДЕМОГРАФИЧЕСКИЕ ПОКАЗАТЕЛИ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164708" y="1002560"/>
            <a:ext cx="707282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о</a:t>
            </a:r>
            <a:r>
              <a:rPr lang="ru-RU" sz="2000" b="1" dirty="0" smtClean="0"/>
              <a:t>тсутствие у родителей определенного места жительства;</a:t>
            </a:r>
          </a:p>
          <a:p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 выраженная конфликтная ситуация в семье </a:t>
            </a:r>
            <a:r>
              <a:rPr lang="ru-RU" sz="2000" b="1" dirty="0" smtClean="0"/>
              <a:t>              при </a:t>
            </a:r>
            <a:r>
              <a:rPr lang="ru-RU" sz="2000" b="1" dirty="0" smtClean="0"/>
              <a:t>разводе родителей;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 родители или один из них ранее уже лишался родительских  прав по отношению к старшим детям;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 smtClean="0"/>
          </a:p>
          <a:p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14982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6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47" y="108917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987824" y="2211710"/>
            <a:ext cx="5249714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0113" y="411163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78688" y="462724"/>
            <a:ext cx="70700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64708" y="479339"/>
            <a:ext cx="76880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ПСИХОЛОГО-ПЕДАГОГИЧЕСКИЕ  ПОКАЗАТЕЛИ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164708" y="1002560"/>
            <a:ext cx="707282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Отсутствие заботы о ребенке со стороны родителей;</a:t>
            </a:r>
          </a:p>
          <a:p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 насилие и жестокое обращение с ребенком;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 smtClean="0"/>
          </a:p>
          <a:p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93020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47" y="108917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987824" y="2211710"/>
            <a:ext cx="5249714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0113" y="411163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78688" y="462724"/>
            <a:ext cx="70700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64708" y="479339"/>
            <a:ext cx="76880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КРИМИНАЛЬНО-АМОРАЛЬНЫЕ    ПОКАЗАТЕЛИ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164708" y="1002560"/>
            <a:ext cx="707282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а</a:t>
            </a:r>
            <a:r>
              <a:rPr lang="ru-RU" sz="2000" b="1" dirty="0" smtClean="0"/>
              <a:t>моральный образ жизни родителей (употребление спиртного, наркотиков)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 родители являются членами деструктивной секты;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наличие у  ребенка алкогольной или наркотической зависимости;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б</a:t>
            </a:r>
            <a:r>
              <a:rPr lang="ru-RU" sz="2000" b="1" dirty="0" smtClean="0"/>
              <a:t>родяжничество ребенка;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совершение ребенком правонарушений, преступлений;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с</a:t>
            </a:r>
            <a:r>
              <a:rPr lang="ru-RU" sz="2000" b="1" dirty="0" smtClean="0"/>
              <a:t>овершение ребенком суицидальных попыток;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 smtClean="0"/>
          </a:p>
          <a:p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68984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8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26" y="115885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339905" y="1175974"/>
            <a:ext cx="6897633" cy="1971840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0113" y="411163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479339"/>
            <a:ext cx="74490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ВИДЫ    ПОМОЩИ   СЕМЬЯМ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323528" y="1175974"/>
            <a:ext cx="8610922" cy="5072426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altLang="ru-RU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37948" y="263895"/>
            <a:ext cx="75608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AutoNum type="arabicPeriod"/>
            </a:pPr>
            <a:endParaRPr lang="ru-RU" u="sng" dirty="0" smtClean="0">
              <a:latin typeface="Times New Roman"/>
              <a:ea typeface="Calibri"/>
              <a:cs typeface="Times New Roman"/>
            </a:endParaRPr>
          </a:p>
          <a:p>
            <a:pPr marL="342900" indent="-342900" algn="just">
              <a:spcAft>
                <a:spcPts val="0"/>
              </a:spcAft>
              <a:buAutoNum type="arabicPeriod"/>
            </a:pPr>
            <a:endParaRPr lang="ru-RU" u="sng" dirty="0">
              <a:latin typeface="Times New Roman"/>
              <a:ea typeface="Calibri"/>
              <a:cs typeface="Times New Roman"/>
            </a:endParaRPr>
          </a:p>
          <a:p>
            <a:pPr marL="342900" indent="-342900" algn="just">
              <a:spcAft>
                <a:spcPts val="0"/>
              </a:spcAft>
              <a:buAutoNum type="arabicPeriod"/>
            </a:pPr>
            <a:endParaRPr lang="ru-RU" u="sng" dirty="0" smtClean="0">
              <a:latin typeface="Times New Roman"/>
              <a:ea typeface="Calibri"/>
              <a:cs typeface="Times New Roman"/>
            </a:endParaRPr>
          </a:p>
          <a:p>
            <a:pPr marL="342900" indent="-342900" algn="just">
              <a:spcAft>
                <a:spcPts val="0"/>
              </a:spcAft>
              <a:buAutoNum type="arabicPeriod"/>
            </a:pPr>
            <a:endParaRPr lang="ru-RU" u="sng" dirty="0">
              <a:latin typeface="Times New Roman"/>
              <a:ea typeface="Calibri"/>
              <a:cs typeface="Times New Roman"/>
            </a:endParaRPr>
          </a:p>
          <a:p>
            <a:pPr marL="342900" indent="-342900" algn="just">
              <a:spcAft>
                <a:spcPts val="0"/>
              </a:spcAft>
              <a:buAutoNum type="arabicPeriod"/>
            </a:pPr>
            <a:endParaRPr lang="ru-RU" u="sng" dirty="0" smtClean="0">
              <a:latin typeface="Times New Roman"/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8616" y="1219629"/>
            <a:ext cx="1943144" cy="16593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Социально-педагогическая поддержка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347864" y="1200471"/>
            <a:ext cx="1927907" cy="16784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Медицинская помощь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012160" y="1246072"/>
            <a:ext cx="1986628" cy="16137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Коррекционная помощь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68616" y="3299892"/>
            <a:ext cx="2160240" cy="1260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Материальная помощь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445935" y="3299892"/>
            <a:ext cx="1964095" cy="1260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Психологическая помощь 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084168" y="3299892"/>
            <a:ext cx="1964095" cy="1260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Правовая  помощь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161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9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6" descr="C:\Documents and Settings\Tester\Рабочий стол\Символы\РТ 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47" y="108917"/>
            <a:ext cx="885586" cy="8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5203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987824" y="2211710"/>
            <a:ext cx="5249714" cy="93610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0113" y="411163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78688" y="462724"/>
            <a:ext cx="70700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64708" y="479339"/>
            <a:ext cx="76880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СОЦИАЛЬНО-ПЕДАГОГИЧЕСКАЯ   ПОДДЕРЖКА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164708" y="1002560"/>
            <a:ext cx="7072829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организация </a:t>
            </a:r>
            <a:r>
              <a:rPr lang="ru-RU" sz="2400" dirty="0"/>
              <a:t>бесплатного питания для детей, </a:t>
            </a:r>
            <a:endParaRPr lang="ru-R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дополнительные </a:t>
            </a:r>
            <a:r>
              <a:rPr lang="ru-RU" sz="2400" dirty="0"/>
              <a:t>занятия </a:t>
            </a:r>
            <a:r>
              <a:rPr lang="ru-RU" sz="2400" dirty="0" smtClean="0"/>
              <a:t>с ребенком с </a:t>
            </a:r>
            <a:r>
              <a:rPr lang="ru-RU" sz="2400" dirty="0"/>
              <a:t>целью </a:t>
            </a:r>
            <a:r>
              <a:rPr lang="ru-RU" sz="2400" dirty="0" smtClean="0"/>
              <a:t>  преодоления </a:t>
            </a:r>
            <a:r>
              <a:rPr lang="ru-RU" sz="2400" dirty="0"/>
              <a:t>школьной </a:t>
            </a:r>
            <a:r>
              <a:rPr lang="ru-RU" sz="2400" dirty="0" err="1"/>
              <a:t>дезадаптации</a:t>
            </a:r>
            <a:r>
              <a:rPr lang="ru-RU" sz="2400" dirty="0"/>
              <a:t>, </a:t>
            </a:r>
            <a:endParaRPr lang="ru-R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 включение </a:t>
            </a:r>
            <a:r>
              <a:rPr lang="ru-RU" sz="2400" dirty="0"/>
              <a:t>детей в занятия по интересам</a:t>
            </a:r>
            <a:r>
              <a:rPr lang="ru-RU" sz="2400" dirty="0" smtClean="0"/>
              <a:t>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организация </a:t>
            </a:r>
            <a:r>
              <a:rPr lang="ru-RU" sz="2400" dirty="0"/>
              <a:t>летнего отдыха и оздоровления детей, </a:t>
            </a:r>
            <a:endParaRPr lang="ru-RU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помощь </a:t>
            </a:r>
            <a:r>
              <a:rPr lang="ru-RU" sz="2400" dirty="0"/>
              <a:t>в трудоустройстве </a:t>
            </a:r>
            <a:r>
              <a:rPr lang="ru-RU" sz="2400" dirty="0" smtClean="0"/>
              <a:t>родителей.</a:t>
            </a:r>
            <a:endParaRPr lang="ru-RU" sz="2400" b="1" dirty="0" smtClean="0"/>
          </a:p>
          <a:p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27847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6929</TotalTime>
  <Words>754</Words>
  <Application>Microsoft Office PowerPoint</Application>
  <PresentationFormat>Экран (16:9)</PresentationFormat>
  <Paragraphs>286</Paragraphs>
  <Slides>18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Наталья</cp:lastModifiedBy>
  <cp:revision>794</cp:revision>
  <cp:lastPrinted>2015-11-12T11:09:03Z</cp:lastPrinted>
  <dcterms:created xsi:type="dcterms:W3CDTF">2014-03-04T07:12:45Z</dcterms:created>
  <dcterms:modified xsi:type="dcterms:W3CDTF">2016-11-11T06:05:21Z</dcterms:modified>
</cp:coreProperties>
</file>