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2" r:id="rId2"/>
    <p:sldId id="281" r:id="rId3"/>
    <p:sldId id="261" r:id="rId4"/>
    <p:sldId id="266" r:id="rId5"/>
    <p:sldId id="264" r:id="rId6"/>
    <p:sldId id="257" r:id="rId7"/>
    <p:sldId id="267" r:id="rId8"/>
    <p:sldId id="268" r:id="rId9"/>
    <p:sldId id="269" r:id="rId10"/>
    <p:sldId id="284" r:id="rId11"/>
    <p:sldId id="278" r:id="rId12"/>
    <p:sldId id="279" r:id="rId13"/>
    <p:sldId id="280" r:id="rId14"/>
    <p:sldId id="282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F8C3C-3C27-4C16-BF00-1AB6D47FFECD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7DFF8-69BF-4881-BA43-7949A94CD2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40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7DFF8-69BF-4881-BA43-7949A94CD22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55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пн 11.09.23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20" y="5286388"/>
            <a:ext cx="4040188" cy="49688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7544" y="1327994"/>
            <a:ext cx="3929090" cy="314976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499992" y="4220647"/>
            <a:ext cx="4041775" cy="514229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Анализ работы методического объединения за прошлый 2022-2023 учебный год, и план работы на  2023-2024 учебный год</a:t>
            </a:r>
            <a:endParaRPr lang="ru-RU" sz="1600" dirty="0"/>
          </a:p>
        </p:txBody>
      </p:sp>
      <p:pic>
        <p:nvPicPr>
          <p:cNvPr id="10" name="Рисунок 9" descr="https://api.rbsmi.ru/attachments/ce00d7efad7eee31b159029d17aa26324ac8b1f7/store/crop/0/0/1600/1132/1600/1132/0/4602f4e88af27c78512ddd65566c2e2e1ea71a47dd6b1d684adb82613bb0/4bfe78c4-a639-42cb-92d9-ec4b820edf0f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4" t="31061" r="67312" b="29735"/>
          <a:stretch/>
        </p:blipFill>
        <p:spPr bwMode="auto">
          <a:xfrm>
            <a:off x="6372200" y="4869160"/>
            <a:ext cx="952207" cy="7273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274638"/>
            <a:ext cx="3422754" cy="79690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200" b="1" i="1" dirty="0" smtClean="0">
                <a:solidFill>
                  <a:srgbClr val="FF0000"/>
                </a:solidFill>
              </a:rPr>
              <a:t>Геология </a:t>
            </a:r>
            <a:r>
              <a:rPr lang="ru-RU" sz="3200" b="1" i="1" dirty="0">
                <a:solidFill>
                  <a:srgbClr val="FF0000"/>
                </a:solidFill>
              </a:rPr>
              <a:t>в географии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643438" y="404664"/>
            <a:ext cx="3977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/>
              <a:t>Районное методическое </a:t>
            </a:r>
            <a:r>
              <a:rPr lang="ru-RU" i="1" dirty="0" smtClean="0"/>
              <a:t>объединение</a:t>
            </a:r>
          </a:p>
          <a:p>
            <a:pPr algn="ctr"/>
            <a:r>
              <a:rPr lang="ru-RU" i="1" dirty="0" smtClean="0"/>
              <a:t> </a:t>
            </a:r>
            <a:r>
              <a:rPr lang="ru-RU" i="1" dirty="0"/>
              <a:t>учителей географии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2458" y="4365104"/>
            <a:ext cx="3672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err="1">
                <a:solidFill>
                  <a:srgbClr val="C00000"/>
                </a:solidFill>
              </a:rPr>
              <a:t>Хайбуллина</a:t>
            </a:r>
            <a:r>
              <a:rPr lang="ru-RU" sz="1400" b="1" i="1" dirty="0">
                <a:solidFill>
                  <a:srgbClr val="C00000"/>
                </a:solidFill>
              </a:rPr>
              <a:t> Г.Д</a:t>
            </a:r>
          </a:p>
          <a:p>
            <a:pPr algn="ctr"/>
            <a:r>
              <a:rPr lang="ru-RU" sz="1400" b="1" i="1" dirty="0">
                <a:solidFill>
                  <a:srgbClr val="C00000"/>
                </a:solidFill>
              </a:rPr>
              <a:t>учитель  географии высшей квалификационной категории МБОУ </a:t>
            </a:r>
            <a:r>
              <a:rPr lang="ru-RU" sz="1400" b="1" i="1" dirty="0" err="1">
                <a:solidFill>
                  <a:srgbClr val="C00000"/>
                </a:solidFill>
              </a:rPr>
              <a:t>Мокрокурналинской</a:t>
            </a:r>
            <a:r>
              <a:rPr lang="ru-RU" sz="1400" b="1" i="1" dirty="0">
                <a:solidFill>
                  <a:srgbClr val="C00000"/>
                </a:solidFill>
              </a:rPr>
              <a:t> </a:t>
            </a:r>
            <a:r>
              <a:rPr lang="ru-RU" sz="1400" b="1" i="1" dirty="0" smtClean="0">
                <a:solidFill>
                  <a:srgbClr val="C00000"/>
                </a:solidFill>
              </a:rPr>
              <a:t>СОШ</a:t>
            </a:r>
          </a:p>
          <a:p>
            <a:pPr algn="ctr"/>
            <a:endParaRPr lang="ru-RU" sz="1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2023</a:t>
            </a:r>
            <a:endParaRPr lang="ru-RU" sz="1400" b="1" i="1" dirty="0">
              <a:solidFill>
                <a:srgbClr val="C00000"/>
              </a:solidFill>
            </a:endParaRPr>
          </a:p>
          <a:p>
            <a:pPr algn="ctr"/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458" y="1377807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502" y="980728"/>
            <a:ext cx="3744986" cy="269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курсе «Экономическая география России» 9 класса дается классификация природных ресурсов (в том числе минеральных) по их </a:t>
            </a:r>
            <a:r>
              <a:rPr lang="ru-RU" dirty="0" err="1"/>
              <a:t>исчерпаемости</a:t>
            </a:r>
            <a:r>
              <a:rPr lang="ru-RU" dirty="0"/>
              <a:t>, видам, условиям разработки и промышленного использования.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4038600" cy="3025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17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11430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Задания ОГЭ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Студенты естественно-географического факультета изучают гейзеры, геотермальные источники и грязевые вулканы. Какой из перечисленных заповедников им следует посетить?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  </a:t>
            </a:r>
            <a:r>
              <a:rPr lang="ru-RU" dirty="0" err="1"/>
              <a:t>Кроноцкий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2)  «Кивач»</a:t>
            </a:r>
          </a:p>
          <a:p>
            <a:pPr marL="0" indent="0">
              <a:buNone/>
            </a:pPr>
            <a:r>
              <a:rPr lang="ru-RU" dirty="0"/>
              <a:t>3)  </a:t>
            </a:r>
            <a:r>
              <a:rPr lang="ru-RU" dirty="0" err="1"/>
              <a:t>Гыданский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4)  Большой Арктический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 descr="C:\Users\adm\Desktop\Соревнования по геологии 2023\Печищи фото\Печищинский разрез 20.04.2023\IMG_922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2656"/>
            <a:ext cx="40386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99992" y="3284983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Для безопасности людей в сейсмоопасных районах применяется особая технология строительства. В каких двух регионах необходимо вести сейсмостойкое строительство?</a:t>
            </a:r>
          </a:p>
          <a:p>
            <a:r>
              <a:rPr lang="ru-RU" sz="1600" dirty="0"/>
              <a:t> </a:t>
            </a:r>
          </a:p>
          <a:p>
            <a:pPr algn="ctr"/>
            <a:r>
              <a:rPr lang="ru-RU" sz="1600" dirty="0"/>
              <a:t>1)  Тульская область</a:t>
            </a:r>
          </a:p>
          <a:p>
            <a:pPr algn="ctr"/>
            <a:r>
              <a:rPr lang="ru-RU" sz="1600" dirty="0"/>
              <a:t>2)  Смоленская область</a:t>
            </a:r>
          </a:p>
          <a:p>
            <a:pPr algn="ctr"/>
            <a:r>
              <a:rPr lang="ru-RU" sz="1600" dirty="0"/>
              <a:t>3)  Ленинградская область</a:t>
            </a:r>
          </a:p>
          <a:p>
            <a:pPr algn="ctr"/>
            <a:r>
              <a:rPr lang="ru-RU" sz="1600" dirty="0"/>
              <a:t>4)  Камчатский край</a:t>
            </a:r>
          </a:p>
          <a:p>
            <a:pPr algn="ctr"/>
            <a:r>
              <a:rPr lang="ru-RU" sz="1600" dirty="0"/>
              <a:t>5)  Сахалинская область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3126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7" t="71897" r="8612"/>
          <a:stretch/>
        </p:blipFill>
        <p:spPr>
          <a:xfrm>
            <a:off x="423356" y="3717032"/>
            <a:ext cx="3572580" cy="15739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392429"/>
            <a:ext cx="4186808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Задание 8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56792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4017" y="1340768"/>
            <a:ext cx="34368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Расположите показанные на рисунке слои горных пород в порядке увеличения их возраста (от самого молодого до самого древнего): </a:t>
            </a:r>
          </a:p>
          <a:p>
            <a:r>
              <a:rPr lang="ru-RU" dirty="0"/>
              <a:t>А) известняк </a:t>
            </a:r>
          </a:p>
          <a:p>
            <a:r>
              <a:rPr lang="ru-RU" dirty="0"/>
              <a:t>Б) суглинок с валунами </a:t>
            </a:r>
          </a:p>
          <a:p>
            <a:r>
              <a:rPr lang="ru-RU" dirty="0"/>
              <a:t>В) кварцит 	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476672"/>
            <a:ext cx="39604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26 августа 2012 года в Тихом океане у берегов Центральной Америки произошло землетрясение магнитудой 7,4. Эпицентр землетрясения находился в 125 км к югу от побережья Сальвадора, а его очаг был расположен на глубине 50,6 км. Интенсивность землетрясений оценивается в баллах по 12-балльной шкале. Магнитуда характеризует энергию, выделившуюся при землетрясении, и определяется по шкале Рихтера. Интенсивность землетрясения в баллах тем больше, </a:t>
            </a:r>
          </a:p>
          <a:p>
            <a:r>
              <a:rPr lang="ru-RU" sz="1400" dirty="0"/>
              <a:t>1)  чем больше его магнитуда и чем глубже его очаг</a:t>
            </a:r>
          </a:p>
          <a:p>
            <a:r>
              <a:rPr lang="ru-RU" sz="1400" dirty="0"/>
              <a:t>2)  чем больше его магнитуда и чем ближе к поверхности его очаг</a:t>
            </a:r>
          </a:p>
          <a:p>
            <a:r>
              <a:rPr lang="ru-RU" sz="1400" dirty="0"/>
              <a:t>3)  чем меньше его магнитуда и чем глубже его очаг</a:t>
            </a:r>
          </a:p>
          <a:p>
            <a:r>
              <a:rPr lang="ru-RU" sz="1400" dirty="0"/>
              <a:t>4)  чем меньше его магнитуда и чем ближе к поверхности его очаг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51208" y="292006"/>
            <a:ext cx="130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Задание 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69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692696"/>
            <a:ext cx="4176464" cy="72494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Республиканская олимпиада по геологии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4" name="Picture 2" descr="F:\РМО КВЕСТ\28n24gGUYl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306759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0032" y="1556792"/>
            <a:ext cx="33661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Почему </a:t>
            </a:r>
            <a:r>
              <a:rPr lang="ru-RU" dirty="0"/>
              <a:t>последний период мезозойской эры назвали меловым, и какие организмы населяли моря и океаны планеты в это время? </a:t>
            </a:r>
          </a:p>
          <a:p>
            <a:r>
              <a:rPr lang="ru-RU" dirty="0"/>
              <a:t> </a:t>
            </a:r>
            <a:r>
              <a:rPr lang="ru-RU" dirty="0"/>
              <a:t>Ответ: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311118"/>
            <a:ext cx="3888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/>
              <a:t>Период </a:t>
            </a:r>
            <a:r>
              <a:rPr lang="ru-RU" sz="1200" dirty="0"/>
              <a:t>назвали меловым из-за широкого распространения в отложениях этого возраста мощных толщ белого писчего мела. В морях и океанах мелового периода обитали различные животные: аммониты, белемниты, брюхоногие и двустворчатые моллюски, водные рептилии, иглокожие, разнообразные рыбы, многочисленные фораминиферы и радиолярии и др. Среди водорослей появились диатомеи, процветали </a:t>
            </a:r>
            <a:r>
              <a:rPr lang="ru-RU" sz="1200" dirty="0" err="1"/>
              <a:t>кокколитофориды</a:t>
            </a:r>
            <a:r>
              <a:rPr lang="ru-RU" sz="1200" dirty="0"/>
              <a:t>, из скелетных остатков которых и образовались меловые отложения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026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Изучая геологический материал, школьники убеждаются в огромном практическом значении геологических знаний для добычи полезных ископаемых, для строительства городов и дорог, для промышленности и сельского хозяйства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33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adm\Desktop\medium-10742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501122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214414" y="221455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Геология имеет все основания занимать достойное место в образовательном процессе, так как основы геологических наук, как составляющие содержания Государственного общего образования (география) имеют практическую значимость.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Базовые </a:t>
            </a:r>
            <a:r>
              <a:rPr lang="ru-RU" dirty="0"/>
              <a:t>геологические знания, учащиеся  осваивают  при изучении курса географии в 5-9 классах.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Геологические знания, наряду с другими науками позволяют предсказать будущее географической оболочки. Поэтому вполне закономерно, что знание основ геологии стало составной частью общего образования, одним из показателей образованности человека нашего времени.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3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400" dirty="0" smtClean="0"/>
              <a:t>Первоначальные </a:t>
            </a:r>
            <a:r>
              <a:rPr lang="ru-RU" sz="2400" dirty="0"/>
              <a:t>географические понятия развиваются в рамках урока географии . Это такие понятия как «горная порода», «минерал», «выветривание», «руда», «полезные ископаемые», которые изучаются в теме «Горные породы</a:t>
            </a:r>
            <a:r>
              <a:rPr lang="ru-RU" dirty="0"/>
              <a:t>».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Практические работы в </a:t>
            </a:r>
            <a:r>
              <a:rPr lang="ru-RU" dirty="0" smtClean="0"/>
              <a:t>5 </a:t>
            </a:r>
            <a:r>
              <a:rPr lang="ru-RU" dirty="0"/>
              <a:t>классе с минералами и горными породами  способствуют формированию элементарных практических умений для определения характеристик, существенных признаков</a:t>
            </a:r>
            <a:endParaRPr lang="ru-RU" dirty="0" smtClean="0"/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5 </a:t>
            </a:r>
            <a:r>
              <a:rPr lang="ru-RU" b="1" i="1" dirty="0" err="1" smtClean="0">
                <a:solidFill>
                  <a:srgbClr val="C00000"/>
                </a:solidFill>
              </a:rPr>
              <a:t>кл</a:t>
            </a:r>
            <a:endParaRPr lang="ru-RU" b="1" i="1" dirty="0">
              <a:solidFill>
                <a:srgbClr val="C00000"/>
              </a:solidFill>
            </a:endParaRPr>
          </a:p>
          <a:p>
            <a:pPr algn="just"/>
            <a:endParaRPr lang="ru-RU" dirty="0"/>
          </a:p>
        </p:txBody>
      </p:sp>
      <p:pic>
        <p:nvPicPr>
          <p:cNvPr id="7" name="Picture 2" descr="https://downloader.disk.yandex.ru/preview/51c84432787dc0e4fa2c635faeb414c74a1204150dd8874fca08512cb4189b84/64426512/X3cc7aOUOOGPoXYAYGpIFSycRymkHxyPAzk5PzlhOLxnZh13iVzupVHeQ_9XGtMOGMPXSedzS1bshqHeb-5uVQ%3D%3D?uid=0&amp;filename=IMG_9288.JPG&amp;disposition=inline&amp;hash=&amp;limit=0&amp;content_type=image%2Fjpeg&amp;owner_uid=0&amp;tknv=v2&amp;size=1860x93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643050"/>
            <a:ext cx="4180757" cy="278608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clrChange>
              <a:clrFrom>
                <a:srgbClr val="1F1E21"/>
              </a:clrFrom>
              <a:clrTo>
                <a:srgbClr val="1F1E21">
                  <a:alpha val="0"/>
                </a:srgbClr>
              </a:clrTo>
            </a:clrChange>
          </a:blip>
          <a:srcRect t="4197" r="16928" b="30745"/>
          <a:stretch>
            <a:fillRect/>
          </a:stretch>
        </p:blipFill>
        <p:spPr bwMode="auto">
          <a:xfrm>
            <a:off x="6572264" y="4643446"/>
            <a:ext cx="1949566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2F2D31"/>
              </a:clrFrom>
              <a:clrTo>
                <a:srgbClr val="2F2D31">
                  <a:alpha val="0"/>
                </a:srgbClr>
              </a:clrTo>
            </a:clrChange>
          </a:blip>
          <a:srcRect r="44715" b="51796"/>
          <a:stretch>
            <a:fillRect/>
          </a:stretch>
        </p:blipFill>
        <p:spPr bwMode="auto">
          <a:xfrm>
            <a:off x="6643702" y="332802"/>
            <a:ext cx="1714512" cy="1268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4" descr="C:\Users\adm\YandexDisk\Скриншоты\2023-04-22_12-37-40.png"/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214291"/>
            <a:ext cx="1500198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adm\YandexDisk\Скриншоты\2023-04-22_12-30-3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214290"/>
            <a:ext cx="1928826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00042"/>
            <a:ext cx="3757610" cy="71438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Л</a:t>
            </a:r>
            <a:r>
              <a:rPr lang="ru-RU" sz="3600" b="1" dirty="0" smtClean="0">
                <a:solidFill>
                  <a:srgbClr val="C00000"/>
                </a:solidFill>
              </a:rPr>
              <a:t>итосфера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3757610" cy="4714909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 </a:t>
            </a:r>
            <a:r>
              <a:rPr lang="ru-RU" dirty="0"/>
              <a:t>В разделе  даются представления о внутреннем строении Земли, вулканах, горячих источниках, гейзерах, землетрясениях, колебательных движениях, горообразовании, геологической деятельности текучих вод</a:t>
            </a:r>
            <a:endParaRPr lang="ru-RU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4857752" y="40719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5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571612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3857652" cy="274654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altLang="ru-RU" sz="3600" b="1" i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r>
              <a:rPr lang="ru-RU" altLang="ru-RU" sz="3600" b="1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 обломочных горных </a:t>
            </a:r>
            <a:r>
              <a:rPr lang="ru-RU" altLang="ru-RU" sz="3600" b="1" i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пород</a:t>
            </a:r>
            <a:r>
              <a:rPr lang="ru-RU" altLang="ru-RU" sz="1600" dirty="0">
                <a:solidFill>
                  <a:srgbClr val="C00000"/>
                </a:solidFill>
              </a:rPr>
              <a:t/>
            </a:r>
            <a:br>
              <a:rPr lang="ru-RU" altLang="ru-RU" sz="1600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Объект 5" descr="http://doc4web.ru/uploads/files/77/77430/hello_html_m3c2f5097.png">
            <a:extLst>
              <a:ext uri="{FF2B5EF4-FFF2-40B4-BE49-F238E27FC236}">
                <a16:creationId xmlns:a16="http://schemas.microsoft.com/office/drawing/2014/main" xmlns="" id="{2BC07F1E-2D1F-42D8-A051-CD564A016739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75052"/>
            <a:ext cx="8424936" cy="376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6093296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Arial" panose="020B0604020202020204" pitchFamily="34" charset="0"/>
                <a:ea typeface="Times New Roman" panose="02020603050405020304" pitchFamily="18" charset="0"/>
              </a:rPr>
              <a:t>Опорный конспект к теме урока: «Рельеф, геологическое строение и полезные ископаемые»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4792046" cy="84615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i="1" dirty="0" smtClean="0">
                <a:solidFill>
                  <a:srgbClr val="FF0000"/>
                </a:solidFill>
              </a:rPr>
              <a:t>Гидросфера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3888432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разделе</a:t>
            </a:r>
            <a:r>
              <a:rPr lang="ru-RU" dirty="0"/>
              <a:t>  раскрываются строение дна океана, подземные воды, геологическая деятельность ледников, многолетняя мерзлота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2232" cy="4525963"/>
          </a:xfrm>
        </p:spPr>
        <p:txBody>
          <a:bodyPr/>
          <a:lstStyle/>
          <a:p>
            <a:pPr algn="just"/>
            <a:r>
              <a:rPr lang="ru-RU" dirty="0"/>
              <a:t>Действия экзогенных и эндогенных сил Земли, также получают знания с процессами, формирующими рельеф дна океана.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3981996" cy="34605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r>
              <a:rPr lang="ru-RU" sz="3200" b="1" i="1" dirty="0">
                <a:solidFill>
                  <a:srgbClr val="FF0000"/>
                </a:solidFill>
              </a:rPr>
              <a:t>Происхождение материков и океанов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390335"/>
            <a:ext cx="3494762" cy="343643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1800" dirty="0"/>
              <a:t>1) различие в строении земной коры, слагающей материки и впадины океанов; </a:t>
            </a:r>
          </a:p>
          <a:p>
            <a:r>
              <a:rPr lang="ru-RU" sz="1800" dirty="0"/>
              <a:t>2) ознакомление с гипотезами происхождения Земли, выступов материков и впадин океанов, с теорией литосферных плит; </a:t>
            </a:r>
          </a:p>
          <a:p>
            <a:r>
              <a:rPr lang="ru-RU" sz="1800" dirty="0"/>
              <a:t>3) знакомство с картой «Строение земной коры»; </a:t>
            </a:r>
          </a:p>
          <a:p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125522"/>
            <a:ext cx="3871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/>
          </a:p>
        </p:txBody>
      </p:sp>
      <p:pic>
        <p:nvPicPr>
          <p:cNvPr id="9" name="Рисунок 9" descr="http://doc4web.ru/uploads/files/77/77430/hello_html_20757795.png">
            <a:extLst>
              <a:ext uri="{FF2B5EF4-FFF2-40B4-BE49-F238E27FC236}">
                <a16:creationId xmlns:a16="http://schemas.microsoft.com/office/drawing/2014/main" xmlns="" id="{2F816607-CCC4-4BD1-AEE1-894D20963CA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628800"/>
            <a:ext cx="3871911" cy="258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52120" y="4365104"/>
            <a:ext cx="2574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33525" algn="l"/>
              </a:tabLst>
            </a:pPr>
            <a:r>
              <a:rPr lang="ru-RU" altLang="ru-RU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три слоя составляют земную кору под материками?</a:t>
            </a:r>
            <a:endParaRPr lang="ru-RU" altLang="ru-RU" sz="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229600" cy="214306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        8 </a:t>
            </a:r>
            <a:r>
              <a:rPr lang="ru-RU" sz="2800" b="1" i="1" dirty="0">
                <a:solidFill>
                  <a:srgbClr val="FF0000"/>
                </a:solidFill>
              </a:rPr>
              <a:t>класс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9" name="Picture 2" descr="C:\Users\Admin\Desktop\NI8w6fq3Qdw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0" b="8574"/>
          <a:stretch/>
        </p:blipFill>
        <p:spPr bwMode="auto">
          <a:xfrm>
            <a:off x="457200" y="764703"/>
            <a:ext cx="8003232" cy="59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124" y="260648"/>
            <a:ext cx="3039240" cy="467878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Задание ОГЭ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807366" y="317765"/>
            <a:ext cx="3622286" cy="267918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Объясните, почему после продолжительных дождей часто происходит сползание грунта вниз по склонам холмов. Укажите две причины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4214818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857232"/>
            <a:ext cx="3600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Дожди, продолжающиеся уже несколько недель в восьми регионах Перу, вызвали выход из берегов рек, наводнения и сход оползней. Больше всего в результате циклона пострадал регион Куско, где находится главная достопримечательность андской страны  — древний город инков Мачу-Пикчу. Сам археологический комплекс Мачу-Пикчу не пострадал от сильных ливней и вызванных ими оползней и наводнений.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714876" y="857232"/>
            <a:ext cx="37147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39" y="2852935"/>
            <a:ext cx="3600401" cy="2893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/>
              <a:t>ОТВЕТ </a:t>
            </a:r>
            <a:r>
              <a:rPr lang="ru-RU" sz="1400" dirty="0" smtClean="0"/>
              <a:t>1.Оползни </a:t>
            </a:r>
            <a:r>
              <a:rPr lang="ru-RU" sz="1400" dirty="0"/>
              <a:t>возникают на склонах долин или речных берегов, в горах, на берегах морей. Наиболее часто оползни возникают на склонах, сложенных чередующимися водоупорными и водоносными породами. </a:t>
            </a:r>
          </a:p>
          <a:p>
            <a:r>
              <a:rPr lang="ru-RU" sz="1400" dirty="0"/>
              <a:t>2.  Если водоупорные слои сложены глиной, то при намокании во время обильных дождей глина становится скользкой. Силы трения, обеспечивающие сцепление грунтов или горных пород на склонах, оказываются меньше силы тяжести, и вся масса горной породы приходит в движение.</a:t>
            </a:r>
            <a:endParaRPr lang="ru-RU" sz="1400" dirty="0"/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81544"/>
            <a:ext cx="2729276" cy="193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</TotalTime>
  <Words>552</Words>
  <Application>Microsoft Office PowerPoint</Application>
  <PresentationFormat>Экран (4:3)</PresentationFormat>
  <Paragraphs>66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Геология в географии </vt:lpstr>
      <vt:lpstr>Презентация PowerPoint</vt:lpstr>
      <vt:lpstr>Презентация PowerPoint</vt:lpstr>
      <vt:lpstr>Литосфера</vt:lpstr>
      <vt:lpstr>       Схема образования обломочных горных пород </vt:lpstr>
      <vt:lpstr> Гидросфера </vt:lpstr>
      <vt:lpstr>  Происхождение материков и океанов</vt:lpstr>
      <vt:lpstr>        8 класс</vt:lpstr>
      <vt:lpstr> Задание ОГЭ</vt:lpstr>
      <vt:lpstr>Презентация PowerPoint</vt:lpstr>
      <vt:lpstr>Задания ОГЭ</vt:lpstr>
      <vt:lpstr>Задание 8</vt:lpstr>
      <vt:lpstr>Республиканская олимпиада по геологии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Admin</cp:lastModifiedBy>
  <cp:revision>58</cp:revision>
  <dcterms:created xsi:type="dcterms:W3CDTF">2023-04-18T08:03:22Z</dcterms:created>
  <dcterms:modified xsi:type="dcterms:W3CDTF">2023-09-11T18:30:03Z</dcterms:modified>
</cp:coreProperties>
</file>