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3" r:id="rId3"/>
    <p:sldId id="282" r:id="rId4"/>
    <p:sldId id="280" r:id="rId5"/>
    <p:sldId id="281" r:id="rId6"/>
    <p:sldId id="318" r:id="rId7"/>
    <p:sldId id="303" r:id="rId8"/>
    <p:sldId id="304" r:id="rId9"/>
    <p:sldId id="305" r:id="rId10"/>
    <p:sldId id="290" r:id="rId11"/>
    <p:sldId id="295" r:id="rId12"/>
    <p:sldId id="306" r:id="rId13"/>
    <p:sldId id="307" r:id="rId14"/>
    <p:sldId id="299" r:id="rId15"/>
    <p:sldId id="300" r:id="rId16"/>
    <p:sldId id="301" r:id="rId17"/>
    <p:sldId id="302" r:id="rId18"/>
    <p:sldId id="310" r:id="rId19"/>
    <p:sldId id="308" r:id="rId20"/>
    <p:sldId id="309" r:id="rId21"/>
    <p:sldId id="297" r:id="rId22"/>
    <p:sldId id="298" r:id="rId23"/>
    <p:sldId id="296" r:id="rId24"/>
    <p:sldId id="317" r:id="rId25"/>
    <p:sldId id="311" r:id="rId26"/>
    <p:sldId id="312" r:id="rId27"/>
    <p:sldId id="313" r:id="rId28"/>
    <p:sldId id="314" r:id="rId29"/>
    <p:sldId id="315" r:id="rId30"/>
    <p:sldId id="283" r:id="rId31"/>
    <p:sldId id="316" r:id="rId32"/>
    <p:sldId id="293" r:id="rId33"/>
    <p:sldId id="27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2EE6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07" autoAdjust="0"/>
  </p:normalViewPr>
  <p:slideViewPr>
    <p:cSldViewPr>
      <p:cViewPr varScale="1">
        <p:scale>
          <a:sx n="90" d="100"/>
          <a:sy n="90" d="100"/>
        </p:scale>
        <p:origin x="1238" y="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учителей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1-2250-41C2-A8FD-3CCF5C94064C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3-2250-41C2-A8FD-3CCF5C94064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Высшая</c:v>
                </c:pt>
                <c:pt idx="1">
                  <c:v>Первая</c:v>
                </c:pt>
                <c:pt idx="2">
                  <c:v>СЗД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17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250-41C2-A8FD-3CCF5C9406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4034674148334415E-2"/>
          <c:y val="3.1762286763770659E-2"/>
          <c:w val="0.73503518992203098"/>
          <c:h val="0.894693934804356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От 1 до 5 лет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 педагогов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7C-4D11-8926-FCA8105D402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От 6 до 10 лет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 педагогов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97C-4D11-8926-FCA8105D402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От 11 до 15 лет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 педагогов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97C-4D11-8926-FCA8105D402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От 16 до 20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 педагогов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97C-4D11-8926-FCA8105D402D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От 21 до 30 лет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 педагогов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97C-4D11-8926-FCA8105D402D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более 31 года</c:v>
                </c:pt>
              </c:strCache>
            </c:strRef>
          </c:tx>
          <c:spPr>
            <a:solidFill>
              <a:srgbClr val="0033CC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 педагогов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97C-4D11-8926-FCA8105D40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2935552"/>
        <c:axId val="162938240"/>
      </c:barChart>
      <c:catAx>
        <c:axId val="162935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2938240"/>
        <c:crosses val="autoZero"/>
        <c:auto val="1"/>
        <c:lblAlgn val="ctr"/>
        <c:lblOffset val="100"/>
        <c:noMultiLvlLbl val="0"/>
      </c:catAx>
      <c:valAx>
        <c:axId val="1629382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293555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400" baseline="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484784"/>
            <a:ext cx="4320480" cy="3312368"/>
          </a:xfrm>
        </p:spPr>
        <p:txBody>
          <a:bodyPr>
            <a:normAutofit/>
          </a:bodyPr>
          <a:lstStyle/>
          <a:p>
            <a:pPr algn="ctr"/>
            <a:r>
              <a:rPr lang="ru-RU" sz="2000" b="1" kern="1200" dirty="0">
                <a:solidFill>
                  <a:schemeClr val="tx1"/>
                </a:solidFill>
              </a:rPr>
              <a:t>АНАЛИЗ</a:t>
            </a:r>
            <a:endParaRPr lang="ru-RU" sz="2000" kern="1200" dirty="0">
              <a:solidFill>
                <a:schemeClr val="tx1"/>
              </a:solidFill>
            </a:endParaRP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</a:t>
            </a:r>
            <a:r>
              <a:rPr lang="ru-RU" sz="2000" b="1" kern="1200" dirty="0">
                <a:solidFill>
                  <a:schemeClr val="tx1"/>
                </a:solidFill>
              </a:rPr>
              <a:t>аботы методического объединения учителей географии Алексеевского муниципального района Республики Татарстан</a:t>
            </a:r>
            <a:endParaRPr lang="ru-RU" sz="2000" kern="1200" dirty="0">
              <a:solidFill>
                <a:schemeClr val="tx1"/>
              </a:solidFill>
            </a:endParaRPr>
          </a:p>
          <a:p>
            <a:pPr algn="ctr"/>
            <a:r>
              <a:rPr lang="ru-RU" sz="2000" b="1" kern="1200" dirty="0">
                <a:solidFill>
                  <a:schemeClr val="tx1"/>
                </a:solidFill>
              </a:rPr>
              <a:t> за 2022-2023 учебный год</a:t>
            </a:r>
            <a:endParaRPr lang="ru-RU" sz="2000" dirty="0"/>
          </a:p>
        </p:txBody>
      </p:sp>
      <p:pic>
        <p:nvPicPr>
          <p:cNvPr id="21505" name="Picture 1" descr="C:\Users\Лилия\Pictures\фото школь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564904"/>
            <a:ext cx="2616955" cy="31979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A07B90D-618B-41BE-A466-8A5A47FE8A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13" y="1047963"/>
            <a:ext cx="8373497" cy="4710093"/>
          </a:xfrm>
        </p:spPr>
      </p:pic>
    </p:spTree>
    <p:extLst>
      <p:ext uri="{BB962C8B-B14F-4D97-AF65-F5344CB8AC3E}">
        <p14:creationId xmlns:p14="http://schemas.microsoft.com/office/powerpoint/2010/main" val="28710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B95B3F-9448-4C6A-8426-919F39DFF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775742C-7A0F-4F11-A6CC-E7F652C1E9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946"/>
            <a:ext cx="8496943" cy="4779530"/>
          </a:xfrm>
        </p:spPr>
      </p:pic>
    </p:spTree>
    <p:extLst>
      <p:ext uri="{BB962C8B-B14F-4D97-AF65-F5344CB8AC3E}">
        <p14:creationId xmlns:p14="http://schemas.microsoft.com/office/powerpoint/2010/main" val="2105141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CDA528-A204-427F-B6CA-AF8699055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F059F44-D0CE-46D6-BA0E-F83265FD2B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47634"/>
            <a:ext cx="8496944" cy="4784842"/>
          </a:xfrm>
        </p:spPr>
      </p:pic>
    </p:spTree>
    <p:extLst>
      <p:ext uri="{BB962C8B-B14F-4D97-AF65-F5344CB8AC3E}">
        <p14:creationId xmlns:p14="http://schemas.microsoft.com/office/powerpoint/2010/main" val="1635143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5176BE-540B-48BA-BA6E-ED67436B9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796B575-6F12-4837-AEB4-40B5420E39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87" y="1088184"/>
            <a:ext cx="8504485" cy="4789088"/>
          </a:xfrm>
        </p:spPr>
      </p:pic>
    </p:spTree>
    <p:extLst>
      <p:ext uri="{BB962C8B-B14F-4D97-AF65-F5344CB8AC3E}">
        <p14:creationId xmlns:p14="http://schemas.microsoft.com/office/powerpoint/2010/main" val="33883323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D8385F-2AE0-46D5-8FE4-E64FEF27C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AB8B4C7-891D-4DCE-8B70-1E01B283C2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946"/>
            <a:ext cx="8496943" cy="4779530"/>
          </a:xfrm>
        </p:spPr>
      </p:pic>
    </p:spTree>
    <p:extLst>
      <p:ext uri="{BB962C8B-B14F-4D97-AF65-F5344CB8AC3E}">
        <p14:creationId xmlns:p14="http://schemas.microsoft.com/office/powerpoint/2010/main" val="14009943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09BDEB-F442-41DD-B390-5A76D6AB6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CC8CC60-726B-4BEB-81DA-5CBF526F50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946"/>
            <a:ext cx="8496943" cy="4779530"/>
          </a:xfrm>
        </p:spPr>
      </p:pic>
    </p:spTree>
    <p:extLst>
      <p:ext uri="{BB962C8B-B14F-4D97-AF65-F5344CB8AC3E}">
        <p14:creationId xmlns:p14="http://schemas.microsoft.com/office/powerpoint/2010/main" val="22336661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AB7AB3-2636-4E60-AD1B-9B6988641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2A8D386-4F85-488C-AEA5-311453270C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946"/>
            <a:ext cx="8496943" cy="4779530"/>
          </a:xfrm>
        </p:spPr>
      </p:pic>
    </p:spTree>
    <p:extLst>
      <p:ext uri="{BB962C8B-B14F-4D97-AF65-F5344CB8AC3E}">
        <p14:creationId xmlns:p14="http://schemas.microsoft.com/office/powerpoint/2010/main" val="2430364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1D44DC-D332-4C13-AB6B-51E55BFDB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FC34A84-3EB0-43B6-867B-32DB674E59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93450"/>
            <a:ext cx="8424935" cy="4739026"/>
          </a:xfrm>
        </p:spPr>
      </p:pic>
    </p:spTree>
    <p:extLst>
      <p:ext uri="{BB962C8B-B14F-4D97-AF65-F5344CB8AC3E}">
        <p14:creationId xmlns:p14="http://schemas.microsoft.com/office/powerpoint/2010/main" val="22533752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751D0A-78EC-4056-8017-8C6442938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283338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Олимпиадное движение</a:t>
            </a:r>
          </a:p>
        </p:txBody>
      </p:sp>
    </p:spTree>
    <p:extLst>
      <p:ext uri="{BB962C8B-B14F-4D97-AF65-F5344CB8AC3E}">
        <p14:creationId xmlns:p14="http://schemas.microsoft.com/office/powerpoint/2010/main" val="832825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21F5AE-39CE-4151-B472-F09DD61A0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1027664"/>
            <a:ext cx="7488832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Количество участников предметной олимпиады по географии (за три года)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4B023005-23CA-4D06-B690-20C93BD02C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53966"/>
              </p:ext>
            </p:extLst>
          </p:nvPr>
        </p:nvGraphicFramePr>
        <p:xfrm>
          <a:off x="755576" y="2420889"/>
          <a:ext cx="7560838" cy="31683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0894">
                  <a:extLst>
                    <a:ext uri="{9D8B030D-6E8A-4147-A177-3AD203B41FA5}">
                      <a16:colId xmlns:a16="http://schemas.microsoft.com/office/drawing/2014/main" val="1997432299"/>
                    </a:ext>
                  </a:extLst>
                </a:gridCol>
                <a:gridCol w="1013324">
                  <a:extLst>
                    <a:ext uri="{9D8B030D-6E8A-4147-A177-3AD203B41FA5}">
                      <a16:colId xmlns:a16="http://schemas.microsoft.com/office/drawing/2014/main" val="3260368811"/>
                    </a:ext>
                  </a:extLst>
                </a:gridCol>
                <a:gridCol w="1013324">
                  <a:extLst>
                    <a:ext uri="{9D8B030D-6E8A-4147-A177-3AD203B41FA5}">
                      <a16:colId xmlns:a16="http://schemas.microsoft.com/office/drawing/2014/main" val="1980579442"/>
                    </a:ext>
                  </a:extLst>
                </a:gridCol>
                <a:gridCol w="1013324">
                  <a:extLst>
                    <a:ext uri="{9D8B030D-6E8A-4147-A177-3AD203B41FA5}">
                      <a16:colId xmlns:a16="http://schemas.microsoft.com/office/drawing/2014/main" val="1957436513"/>
                    </a:ext>
                  </a:extLst>
                </a:gridCol>
                <a:gridCol w="1013324">
                  <a:extLst>
                    <a:ext uri="{9D8B030D-6E8A-4147-A177-3AD203B41FA5}">
                      <a16:colId xmlns:a16="http://schemas.microsoft.com/office/drawing/2014/main" val="942287040"/>
                    </a:ext>
                  </a:extLst>
                </a:gridCol>
                <a:gridCol w="1013324">
                  <a:extLst>
                    <a:ext uri="{9D8B030D-6E8A-4147-A177-3AD203B41FA5}">
                      <a16:colId xmlns:a16="http://schemas.microsoft.com/office/drawing/2014/main" val="1565699650"/>
                    </a:ext>
                  </a:extLst>
                </a:gridCol>
                <a:gridCol w="1013324">
                  <a:extLst>
                    <a:ext uri="{9D8B030D-6E8A-4147-A177-3AD203B41FA5}">
                      <a16:colId xmlns:a16="http://schemas.microsoft.com/office/drawing/2014/main" val="3614711479"/>
                    </a:ext>
                  </a:extLst>
                </a:gridCol>
              </a:tblGrid>
              <a:tr h="7917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Учебный год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7 класс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8 класс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9 класс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10 класс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11 класс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Всего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2422385"/>
                  </a:ext>
                </a:extLst>
              </a:tr>
              <a:tr h="7922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2020 - 2021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5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7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15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082888"/>
                  </a:ext>
                </a:extLst>
              </a:tr>
              <a:tr h="7922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2021 – 2022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3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6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6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-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-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15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9347437"/>
                  </a:ext>
                </a:extLst>
              </a:tr>
              <a:tr h="7922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2022 - 2023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3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5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3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-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8526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516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79667" y="620688"/>
            <a:ext cx="7384666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kern="1200" dirty="0">
                <a:solidFill>
                  <a:srgbClr val="002060"/>
                </a:solidFill>
              </a:rPr>
              <a:t>Наличие квалификационной категории учителей географии</a:t>
            </a:r>
            <a:endParaRPr lang="ru-RU" sz="2800" dirty="0">
              <a:solidFill>
                <a:srgbClr val="002060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155217010"/>
              </p:ext>
            </p:extLst>
          </p:nvPr>
        </p:nvGraphicFramePr>
        <p:xfrm>
          <a:off x="1524000" y="198884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22628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3948D6-8894-4225-9558-299B3EF53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Качество олимпиадной работы по географии в 2022-2023 учебном году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9F43F389-F098-4D67-B5CD-0E431BC297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385632"/>
              </p:ext>
            </p:extLst>
          </p:nvPr>
        </p:nvGraphicFramePr>
        <p:xfrm>
          <a:off x="683568" y="2708920"/>
          <a:ext cx="7776864" cy="28803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2243">
                  <a:extLst>
                    <a:ext uri="{9D8B030D-6E8A-4147-A177-3AD203B41FA5}">
                      <a16:colId xmlns:a16="http://schemas.microsoft.com/office/drawing/2014/main" val="2919339510"/>
                    </a:ext>
                  </a:extLst>
                </a:gridCol>
                <a:gridCol w="1943640">
                  <a:extLst>
                    <a:ext uri="{9D8B030D-6E8A-4147-A177-3AD203B41FA5}">
                      <a16:colId xmlns:a16="http://schemas.microsoft.com/office/drawing/2014/main" val="1372499877"/>
                    </a:ext>
                  </a:extLst>
                </a:gridCol>
                <a:gridCol w="1630695">
                  <a:extLst>
                    <a:ext uri="{9D8B030D-6E8A-4147-A177-3AD203B41FA5}">
                      <a16:colId xmlns:a16="http://schemas.microsoft.com/office/drawing/2014/main" val="90225439"/>
                    </a:ext>
                  </a:extLst>
                </a:gridCol>
                <a:gridCol w="2040286">
                  <a:extLst>
                    <a:ext uri="{9D8B030D-6E8A-4147-A177-3AD203B41FA5}">
                      <a16:colId xmlns:a16="http://schemas.microsoft.com/office/drawing/2014/main" val="3033665779"/>
                    </a:ext>
                  </a:extLst>
                </a:gridCol>
              </a:tblGrid>
              <a:tr h="9818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2022–2023 учебный год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Максимальный балл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Набранные баллы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% выполнения работы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082942"/>
                  </a:ext>
                </a:extLst>
              </a:tr>
              <a:tr h="4746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7 класс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100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15 - 27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15-27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8325504"/>
                  </a:ext>
                </a:extLst>
              </a:tr>
              <a:tr h="4746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8 класс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100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10 - 29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10-29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2088341"/>
                  </a:ext>
                </a:extLst>
              </a:tr>
              <a:tr h="4746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9 класс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114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12 - 21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10-18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5925397"/>
                  </a:ext>
                </a:extLst>
              </a:tr>
              <a:tr h="4746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10 класс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115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29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25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2212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96046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B61C8E-D322-4F7A-9A7F-97108F030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C36B31A-0985-4DA7-8B74-EA68A96ED8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946"/>
            <a:ext cx="8496943" cy="4779530"/>
          </a:xfrm>
        </p:spPr>
      </p:pic>
    </p:spTree>
    <p:extLst>
      <p:ext uri="{BB962C8B-B14F-4D97-AF65-F5344CB8AC3E}">
        <p14:creationId xmlns:p14="http://schemas.microsoft.com/office/powerpoint/2010/main" val="9525229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2F7CD8-2379-4D54-88B5-DA8235D02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5930D2A-401B-49C2-B1AC-C187EBE0B5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946"/>
            <a:ext cx="8496943" cy="4779530"/>
          </a:xfrm>
        </p:spPr>
      </p:pic>
    </p:spTree>
    <p:extLst>
      <p:ext uri="{BB962C8B-B14F-4D97-AF65-F5344CB8AC3E}">
        <p14:creationId xmlns:p14="http://schemas.microsoft.com/office/powerpoint/2010/main" val="29746129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EEEF2E-AC29-4EB1-87B2-DA988D446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1303468-F444-490F-8F27-4751FA8A1D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946"/>
            <a:ext cx="8496943" cy="4779530"/>
          </a:xfrm>
        </p:spPr>
      </p:pic>
    </p:spTree>
    <p:extLst>
      <p:ext uri="{BB962C8B-B14F-4D97-AF65-F5344CB8AC3E}">
        <p14:creationId xmlns:p14="http://schemas.microsoft.com/office/powerpoint/2010/main" val="3657088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2410AD-9DC5-4059-93F7-8DC262B30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DEB555-4690-4EAE-AE43-7F19CB1FD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CD79E0-4F98-4F82-9261-254D22B0E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41" y="739335"/>
            <a:ext cx="8824518" cy="537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5519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41DFD0-2890-4E20-9ADE-71D0374FF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3049408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Результаты государственной итоговой аттестации</a:t>
            </a:r>
          </a:p>
        </p:txBody>
      </p:sp>
    </p:spTree>
    <p:extLst>
      <p:ext uri="{BB962C8B-B14F-4D97-AF65-F5344CB8AC3E}">
        <p14:creationId xmlns:p14="http://schemas.microsoft.com/office/powerpoint/2010/main" val="14461980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A23BC-3C35-4419-ADA7-5D7B6D023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492" y="908720"/>
            <a:ext cx="7416942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  <a:t>Сравнительная динамика результатов ЕГЭ по географии (за три года)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49C7A5E-7E1E-4F63-8E27-13D2AD7156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534370"/>
              </p:ext>
            </p:extLst>
          </p:nvPr>
        </p:nvGraphicFramePr>
        <p:xfrm>
          <a:off x="755576" y="2348880"/>
          <a:ext cx="7704859" cy="3600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3695">
                  <a:extLst>
                    <a:ext uri="{9D8B030D-6E8A-4147-A177-3AD203B41FA5}">
                      <a16:colId xmlns:a16="http://schemas.microsoft.com/office/drawing/2014/main" val="3545459623"/>
                    </a:ext>
                  </a:extLst>
                </a:gridCol>
                <a:gridCol w="672496">
                  <a:extLst>
                    <a:ext uri="{9D8B030D-6E8A-4147-A177-3AD203B41FA5}">
                      <a16:colId xmlns:a16="http://schemas.microsoft.com/office/drawing/2014/main" val="2903878424"/>
                    </a:ext>
                  </a:extLst>
                </a:gridCol>
                <a:gridCol w="672496">
                  <a:extLst>
                    <a:ext uri="{9D8B030D-6E8A-4147-A177-3AD203B41FA5}">
                      <a16:colId xmlns:a16="http://schemas.microsoft.com/office/drawing/2014/main" val="1230729937"/>
                    </a:ext>
                  </a:extLst>
                </a:gridCol>
                <a:gridCol w="672496">
                  <a:extLst>
                    <a:ext uri="{9D8B030D-6E8A-4147-A177-3AD203B41FA5}">
                      <a16:colId xmlns:a16="http://schemas.microsoft.com/office/drawing/2014/main" val="1357998299"/>
                    </a:ext>
                  </a:extLst>
                </a:gridCol>
                <a:gridCol w="672496">
                  <a:extLst>
                    <a:ext uri="{9D8B030D-6E8A-4147-A177-3AD203B41FA5}">
                      <a16:colId xmlns:a16="http://schemas.microsoft.com/office/drawing/2014/main" val="1071536304"/>
                    </a:ext>
                  </a:extLst>
                </a:gridCol>
                <a:gridCol w="783920">
                  <a:extLst>
                    <a:ext uri="{9D8B030D-6E8A-4147-A177-3AD203B41FA5}">
                      <a16:colId xmlns:a16="http://schemas.microsoft.com/office/drawing/2014/main" val="2811599189"/>
                    </a:ext>
                  </a:extLst>
                </a:gridCol>
                <a:gridCol w="783920">
                  <a:extLst>
                    <a:ext uri="{9D8B030D-6E8A-4147-A177-3AD203B41FA5}">
                      <a16:colId xmlns:a16="http://schemas.microsoft.com/office/drawing/2014/main" val="2029238593"/>
                    </a:ext>
                  </a:extLst>
                </a:gridCol>
                <a:gridCol w="783920">
                  <a:extLst>
                    <a:ext uri="{9D8B030D-6E8A-4147-A177-3AD203B41FA5}">
                      <a16:colId xmlns:a16="http://schemas.microsoft.com/office/drawing/2014/main" val="1652295938"/>
                    </a:ext>
                  </a:extLst>
                </a:gridCol>
                <a:gridCol w="784710">
                  <a:extLst>
                    <a:ext uri="{9D8B030D-6E8A-4147-A177-3AD203B41FA5}">
                      <a16:colId xmlns:a16="http://schemas.microsoft.com/office/drawing/2014/main" val="1305936947"/>
                    </a:ext>
                  </a:extLst>
                </a:gridCol>
                <a:gridCol w="784710">
                  <a:extLst>
                    <a:ext uri="{9D8B030D-6E8A-4147-A177-3AD203B41FA5}">
                      <a16:colId xmlns:a16="http://schemas.microsoft.com/office/drawing/2014/main" val="141391789"/>
                    </a:ext>
                  </a:extLst>
                </a:gridCol>
              </a:tblGrid>
              <a:tr h="206622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Предмет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Средний балл по району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Средний балл по РТ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Количество высокобалльных результатов (80-100)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523433"/>
                  </a:ext>
                </a:extLst>
              </a:tr>
              <a:tr h="542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2021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2022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2023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2021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2022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2023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2021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2022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2023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7627300"/>
                  </a:ext>
                </a:extLst>
              </a:tr>
              <a:tr h="9917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География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61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-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88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69,46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62,21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62,41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0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-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5063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26019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860BB6-53C8-4E55-AC08-2A8783CEA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/>
              <a:t>Средние показатели ОГЭ </a:t>
            </a:r>
            <a:br>
              <a:rPr lang="ru-RU" sz="3200" b="1" dirty="0"/>
            </a:br>
            <a:r>
              <a:rPr lang="ru-RU" sz="3200" b="1" dirty="0"/>
              <a:t>за 2022-2023 учебный год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E9D9E1-C526-478C-8F42-DF91273E6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492" y="2708920"/>
            <a:ext cx="7416940" cy="3123709"/>
          </a:xfrm>
        </p:spPr>
        <p:txBody>
          <a:bodyPr/>
          <a:lstStyle/>
          <a:p>
            <a:r>
              <a:rPr lang="ru-RU" sz="2800" b="1" dirty="0"/>
              <a:t>Средняя отметка по РТ – 4,17;</a:t>
            </a:r>
          </a:p>
          <a:p>
            <a:r>
              <a:rPr lang="ru-RU" sz="2800" b="1" dirty="0"/>
              <a:t>Средняя отметка по району – 4,12;</a:t>
            </a:r>
          </a:p>
          <a:p>
            <a:r>
              <a:rPr lang="ru-RU" sz="2800" b="1" dirty="0"/>
              <a:t>Средняя отметка после повторной пересдачи – 4,19.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32298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EAA97B-A39F-4BB3-9B90-A35AB57D9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628" y="836712"/>
            <a:ext cx="7024744" cy="81716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Активные участники работы РМО </a:t>
            </a:r>
            <a:br>
              <a:rPr lang="ru-RU" sz="2800" b="1" dirty="0">
                <a:solidFill>
                  <a:srgbClr val="0070C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в течение 2022-2023 учебного года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A5B543-12F2-4CEB-9213-FBD7206F54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492" y="1700808"/>
            <a:ext cx="7200916" cy="460851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b="1" dirty="0"/>
              <a:t>Денежкина Ольга Владимировна </a:t>
            </a:r>
            <a:r>
              <a:rPr lang="ru-RU" dirty="0"/>
              <a:t>(МБОУ </a:t>
            </a:r>
            <a:r>
              <a:rPr lang="ru-RU" dirty="0" err="1"/>
              <a:t>Ялкынская</a:t>
            </a:r>
            <a:r>
              <a:rPr lang="ru-RU" dirty="0"/>
              <a:t> ООШ);</a:t>
            </a:r>
          </a:p>
          <a:p>
            <a:pPr lvl="0"/>
            <a:r>
              <a:rPr lang="ru-RU" b="1" dirty="0" err="1"/>
              <a:t>Баршис</a:t>
            </a:r>
            <a:r>
              <a:rPr lang="ru-RU" b="1" dirty="0"/>
              <a:t> Елена Анатольевна</a:t>
            </a:r>
            <a:r>
              <a:rPr lang="ru-RU" dirty="0"/>
              <a:t> (МБОУ Ромодановская СОШ);</a:t>
            </a:r>
          </a:p>
          <a:p>
            <a:pPr lvl="0"/>
            <a:r>
              <a:rPr lang="ru-RU" b="1" dirty="0"/>
              <a:t>Косова Любовь Анатольевна</a:t>
            </a:r>
            <a:r>
              <a:rPr lang="ru-RU" dirty="0"/>
              <a:t> (МБОУ </a:t>
            </a:r>
            <a:r>
              <a:rPr lang="ru-RU" dirty="0" err="1"/>
              <a:t>Куркульская</a:t>
            </a:r>
            <a:r>
              <a:rPr lang="ru-RU" dirty="0"/>
              <a:t> ООШ);</a:t>
            </a:r>
          </a:p>
          <a:p>
            <a:pPr lvl="0"/>
            <a:r>
              <a:rPr lang="ru-RU" b="1" dirty="0" err="1"/>
              <a:t>Хайбуллина</a:t>
            </a:r>
            <a:r>
              <a:rPr lang="ru-RU" b="1" dirty="0"/>
              <a:t> Галина Дмитриевна </a:t>
            </a:r>
            <a:r>
              <a:rPr lang="ru-RU" dirty="0"/>
              <a:t>(МБОУ </a:t>
            </a:r>
            <a:r>
              <a:rPr lang="ru-RU" dirty="0" err="1"/>
              <a:t>Мокрокурналинская</a:t>
            </a:r>
            <a:r>
              <a:rPr lang="ru-RU" dirty="0"/>
              <a:t> СОШ);</a:t>
            </a:r>
          </a:p>
          <a:p>
            <a:pPr lvl="0"/>
            <a:r>
              <a:rPr lang="ru-RU" b="1" dirty="0" err="1"/>
              <a:t>Елдашева</a:t>
            </a:r>
            <a:r>
              <a:rPr lang="ru-RU" b="1" dirty="0"/>
              <a:t> Светлана Александровна </a:t>
            </a:r>
            <a:r>
              <a:rPr lang="ru-RU" dirty="0"/>
              <a:t>(МБОУ </a:t>
            </a:r>
            <a:r>
              <a:rPr lang="ru-RU" dirty="0" err="1"/>
              <a:t>Билярская</a:t>
            </a:r>
            <a:r>
              <a:rPr lang="ru-RU" dirty="0"/>
              <a:t> СОШ);</a:t>
            </a:r>
          </a:p>
          <a:p>
            <a:pPr lvl="0"/>
            <a:r>
              <a:rPr lang="ru-RU" b="1" dirty="0"/>
              <a:t>Беспалова Ольга Владимировна</a:t>
            </a:r>
            <a:r>
              <a:rPr lang="ru-RU" dirty="0"/>
              <a:t> (МБОУ Родниковская ООШ);</a:t>
            </a:r>
          </a:p>
          <a:p>
            <a:pPr lvl="0"/>
            <a:r>
              <a:rPr lang="ru-RU" b="1" dirty="0" err="1"/>
              <a:t>Курмышева</a:t>
            </a:r>
            <a:r>
              <a:rPr lang="ru-RU" b="1" dirty="0"/>
              <a:t> Любовь Николаевна </a:t>
            </a:r>
            <a:r>
              <a:rPr lang="ru-RU" dirty="0"/>
              <a:t>(МБОУ </a:t>
            </a:r>
            <a:r>
              <a:rPr lang="ru-RU" dirty="0" err="1"/>
              <a:t>Левашовская</a:t>
            </a:r>
            <a:r>
              <a:rPr lang="ru-RU" dirty="0"/>
              <a:t> ООШ)</a:t>
            </a:r>
          </a:p>
          <a:p>
            <a:pPr lvl="0"/>
            <a:r>
              <a:rPr lang="ru-RU" b="1" dirty="0"/>
              <a:t>Лукина Наталья Леонидовна </a:t>
            </a:r>
            <a:r>
              <a:rPr lang="ru-RU" dirty="0"/>
              <a:t>(МБОУ «Алексеевская СОШ №2»).</a:t>
            </a:r>
          </a:p>
        </p:txBody>
      </p:sp>
    </p:spTree>
    <p:extLst>
      <p:ext uri="{BB962C8B-B14F-4D97-AF65-F5344CB8AC3E}">
        <p14:creationId xmlns:p14="http://schemas.microsoft.com/office/powerpoint/2010/main" val="25852529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701B4E-BFBC-4807-A197-C6562FB85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398551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Результаты опроса</a:t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> учителей географии </a:t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>по теме «Организация работы РМО учителей географии в 2023-2024 учебном году»</a:t>
            </a:r>
          </a:p>
        </p:txBody>
      </p:sp>
    </p:spTree>
    <p:extLst>
      <p:ext uri="{BB962C8B-B14F-4D97-AF65-F5344CB8AC3E}">
        <p14:creationId xmlns:p14="http://schemas.microsoft.com/office/powerpoint/2010/main" val="120204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794916"/>
            <a:ext cx="7024744" cy="8338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Стаж работы </a:t>
            </a:r>
            <a:br>
              <a:rPr lang="ru-RU" sz="28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учителей географии района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C12709F7-BA4A-4C19-97FB-E7529112BE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2612671"/>
              </p:ext>
            </p:extLst>
          </p:nvPr>
        </p:nvGraphicFramePr>
        <p:xfrm>
          <a:off x="1691680" y="1700808"/>
          <a:ext cx="6103452" cy="4434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948037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30DFF65-1CEB-48CC-A5F5-F1053F8C4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490" y="1027664"/>
            <a:ext cx="7560958" cy="529128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Направления, интересные для педагогов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A665B9B6-1451-4F6D-B1F5-2D577C60AA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556792"/>
            <a:ext cx="7632848" cy="4896544"/>
          </a:xfrm>
        </p:spPr>
        <p:txBody>
          <a:bodyPr>
            <a:normAutofit fontScale="85000" lnSpcReduction="10000"/>
          </a:bodyPr>
          <a:lstStyle/>
          <a:p>
            <a:pPr marL="68580" indent="0">
              <a:buNone/>
            </a:pPr>
            <a:r>
              <a:rPr lang="ru-RU" i="1" dirty="0"/>
              <a:t>- Работа с одарёнными детьми (олимпиады, НПК, конкурсы и т.п.) – 3 чел./20.0%</a:t>
            </a:r>
            <a:endParaRPr lang="ru-RU" dirty="0"/>
          </a:p>
          <a:p>
            <a:pPr marL="68580" indent="0">
              <a:buNone/>
            </a:pPr>
            <a:r>
              <a:rPr lang="ru-RU" i="1" dirty="0"/>
              <a:t>- Методика преподавания предмета – 2 чел./13.3%</a:t>
            </a:r>
            <a:endParaRPr lang="ru-RU" dirty="0"/>
          </a:p>
          <a:p>
            <a:pPr marL="68580" indent="0">
              <a:buNone/>
            </a:pPr>
            <a:r>
              <a:rPr lang="ru-RU" i="1" dirty="0"/>
              <a:t>- Подготовка учащихся к ОГЭ, ЕГЭ, ВПР – 2 чел. /13.3%</a:t>
            </a:r>
            <a:endParaRPr lang="ru-RU" dirty="0"/>
          </a:p>
          <a:p>
            <a:pPr marL="68580" indent="0">
              <a:buNone/>
            </a:pPr>
            <a:r>
              <a:rPr lang="ru-RU" i="1" dirty="0"/>
              <a:t>- Внеурочная деятельность – 2чел./13.3%</a:t>
            </a:r>
            <a:endParaRPr lang="ru-RU" dirty="0"/>
          </a:p>
          <a:p>
            <a:pPr marL="68580" indent="0">
              <a:buNone/>
            </a:pPr>
            <a:r>
              <a:rPr lang="ru-RU" i="1" dirty="0"/>
              <a:t>- Другое – 2 чел./13.3% (Ознакомление с новыми тенденциями в образовании. Создание урока в TED –</a:t>
            </a:r>
            <a:r>
              <a:rPr lang="ru-RU" i="1" dirty="0" err="1"/>
              <a:t>Ed</a:t>
            </a:r>
            <a:r>
              <a:rPr lang="ru-RU" i="1" dirty="0"/>
              <a:t>. Функциональная грамотность)</a:t>
            </a:r>
            <a:endParaRPr lang="ru-RU" dirty="0"/>
          </a:p>
          <a:p>
            <a:pPr marL="68580" indent="0">
              <a:buNone/>
            </a:pPr>
            <a:r>
              <a:rPr lang="ru-RU" i="1" dirty="0"/>
              <a:t>- Организация исследовательской работы по географии – 1 чел./6.7%</a:t>
            </a:r>
            <a:endParaRPr lang="ru-RU" dirty="0"/>
          </a:p>
          <a:p>
            <a:pPr marL="68580" indent="0">
              <a:buNone/>
            </a:pPr>
            <a:r>
              <a:rPr lang="ru-RU" i="1" dirty="0"/>
              <a:t>- Профессиональное мастерство учителя – 1 чел./6.7%</a:t>
            </a:r>
            <a:endParaRPr lang="ru-RU" dirty="0"/>
          </a:p>
          <a:p>
            <a:pPr marL="68580" indent="0">
              <a:buNone/>
            </a:pPr>
            <a:r>
              <a:rPr lang="ru-RU" i="1" dirty="0"/>
              <a:t>- Правовые основы преподавания предмета – 1 чел./6.7%</a:t>
            </a:r>
            <a:endParaRPr lang="ru-RU" dirty="0"/>
          </a:p>
          <a:p>
            <a:pPr marL="68580" indent="0">
              <a:buNone/>
            </a:pPr>
            <a:r>
              <a:rPr lang="ru-RU" i="1" dirty="0"/>
              <a:t>- Организация кружковой работы по предмету – 1 чел./ 6.7%</a:t>
            </a:r>
            <a:endParaRPr lang="ru-RU" dirty="0"/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97548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66F071-1C2F-4524-83DE-22FDDE716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1027664"/>
            <a:ext cx="7704856" cy="74515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Формы работы на заседаниях РМО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4839EA-9988-405A-AFEC-A0E6EC81CC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Мастер-классы – 12 чел./ 24.0%</a:t>
            </a:r>
            <a:endParaRPr lang="ru-RU" dirty="0"/>
          </a:p>
          <a:p>
            <a:r>
              <a:rPr lang="ru-RU" i="1" dirty="0"/>
              <a:t>Практикумы – 11 чел./ 22.0%</a:t>
            </a:r>
            <a:endParaRPr lang="ru-RU" dirty="0"/>
          </a:p>
          <a:p>
            <a:r>
              <a:rPr lang="ru-RU" i="1" dirty="0"/>
              <a:t>Уроки – 8 чел./ 16.0%</a:t>
            </a:r>
            <a:endParaRPr lang="ru-RU" dirty="0"/>
          </a:p>
          <a:p>
            <a:r>
              <a:rPr lang="ru-RU" i="1" dirty="0" err="1"/>
              <a:t>Лабораториумы</a:t>
            </a:r>
            <a:r>
              <a:rPr lang="ru-RU" i="1" dirty="0"/>
              <a:t> – 7 чел./ 14.0%</a:t>
            </a:r>
            <a:endParaRPr lang="ru-RU" dirty="0"/>
          </a:p>
          <a:p>
            <a:r>
              <a:rPr lang="ru-RU" i="1" dirty="0"/>
              <a:t>Интерактивы – 6 чел. / 12.0%</a:t>
            </a:r>
            <a:endParaRPr lang="ru-RU" dirty="0"/>
          </a:p>
          <a:p>
            <a:r>
              <a:rPr lang="ru-RU" i="1" dirty="0"/>
              <a:t>Публичные выступления – 5 чел. / 10.0%</a:t>
            </a:r>
            <a:endParaRPr lang="ru-RU" dirty="0"/>
          </a:p>
          <a:p>
            <a:r>
              <a:rPr lang="ru-RU" i="1" dirty="0"/>
              <a:t>Другие – 1 чел. / 2.0%</a:t>
            </a:r>
            <a:endParaRPr lang="ru-RU" dirty="0"/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25621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7564" y="692696"/>
            <a:ext cx="7848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3CC"/>
                </a:solidFill>
              </a:rPr>
              <a:t>Методическая тема РМО учителей географии Алексеевского МР РТ на 2023-2024 учебный год</a:t>
            </a:r>
          </a:p>
          <a:p>
            <a:pPr algn="ctr"/>
            <a:endParaRPr lang="ru-RU" sz="2000" b="1" dirty="0">
              <a:solidFill>
                <a:srgbClr val="0033CC"/>
              </a:solidFill>
            </a:endParaRPr>
          </a:p>
          <a:p>
            <a:pPr algn="ctr"/>
            <a:r>
              <a:rPr lang="ru-RU" sz="2000" b="1" dirty="0">
                <a:solidFill>
                  <a:srgbClr val="C00000"/>
                </a:solidFill>
              </a:rPr>
              <a:t>«Использование современных педагогических технологий и проектно-исследовательской деятельности в учебно-воспитательном процессе, развитие естественнонаучной грамотности  как один из способов повышения качества знаний обучающихся и педагогического мастерства учителя»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672636E-9432-403D-B3C9-9D88DBE1399D}"/>
              </a:ext>
            </a:extLst>
          </p:cNvPr>
          <p:cNvSpPr/>
          <p:nvPr/>
        </p:nvSpPr>
        <p:spPr>
          <a:xfrm>
            <a:off x="647564" y="3579981"/>
            <a:ext cx="78488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latin typeface="+mj-lt"/>
                <a:ea typeface="Times New Roman" panose="02020603050405020304" pitchFamily="18" charset="0"/>
              </a:rPr>
              <a:t>Задачи:</a:t>
            </a:r>
            <a:endParaRPr lang="ru-RU" sz="1600" dirty="0">
              <a:latin typeface="+mj-lt"/>
              <a:ea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latin typeface="+mj-lt"/>
                <a:ea typeface="Times New Roman" panose="02020603050405020304" pitchFamily="18" charset="0"/>
              </a:rPr>
              <a:t>Продолжить работу по внедрению инновационных методик и технологий в учебно-воспитательный процесс и обеспечить качественное преподавание предмета.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+mj-lt"/>
              </a:rPr>
              <a:t>Усилить работу по олимпиадному движению.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+mj-lt"/>
              </a:rPr>
              <a:t>Организовать целенаправленную работу с учащимися по подготовке к государственной итоговой аттестации.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+mj-lt"/>
              </a:rPr>
              <a:t>Активизировать работу методического объединения по распространению передового опыта работы учителей.</a:t>
            </a:r>
          </a:p>
        </p:txBody>
      </p:sp>
    </p:spTree>
    <p:extLst>
      <p:ext uri="{BB962C8B-B14F-4D97-AF65-F5344CB8AC3E}">
        <p14:creationId xmlns:p14="http://schemas.microsoft.com/office/powerpoint/2010/main" val="16034807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344934" cy="2905392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543799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980728"/>
            <a:ext cx="7776864" cy="5328592"/>
          </a:xfrm>
        </p:spPr>
        <p:txBody>
          <a:bodyPr>
            <a:noAutofit/>
          </a:bodyPr>
          <a:lstStyle/>
          <a:p>
            <a:pPr marL="68580" indent="0" algn="ctr">
              <a:buNone/>
            </a:pPr>
            <a:r>
              <a:rPr lang="ru-RU" sz="2500" b="1" dirty="0"/>
              <a:t>Тема:</a:t>
            </a:r>
            <a:r>
              <a:rPr lang="ru-RU" sz="2500" b="1" i="1" dirty="0"/>
              <a:t> </a:t>
            </a:r>
            <a:r>
              <a:rPr lang="ru-RU" sz="2500" dirty="0"/>
              <a:t>«Использование современных педагогических технологий и проектно-исследовательской деятельности в учебно-воспитательном процессе  как один из способов повышения качества знаний обучающихся и педагогического мастерства учителя».</a:t>
            </a:r>
          </a:p>
          <a:p>
            <a:pPr marL="68580" indent="0" algn="ctr">
              <a:buNone/>
            </a:pPr>
            <a:endParaRPr lang="ru-RU" dirty="0"/>
          </a:p>
          <a:p>
            <a:pPr marL="68580" indent="0">
              <a:buNone/>
            </a:pPr>
            <a:r>
              <a:rPr lang="ru-RU" b="1" dirty="0"/>
              <a:t>Цель работы РМО:</a:t>
            </a:r>
            <a:r>
              <a:rPr lang="ru-RU" dirty="0"/>
              <a:t> организовать методическую поддержку совершенствования содержания географического образования в условиях реализации ФГОС ООО.</a:t>
            </a:r>
          </a:p>
          <a:p>
            <a:pPr marL="6858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6177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7024744" cy="52912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Задачи: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96752"/>
            <a:ext cx="7776864" cy="5256584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ru-RU" dirty="0"/>
              <a:t>- обеспечение консультативной методической поддержки педагогов в реализации задач по повышению качества географического образования;</a:t>
            </a:r>
          </a:p>
          <a:p>
            <a:pPr marL="68580" indent="0">
              <a:buNone/>
            </a:pPr>
            <a:r>
              <a:rPr lang="ru-RU" dirty="0"/>
              <a:t>- содействовать обновлению структуры и содержания географического образования;</a:t>
            </a:r>
          </a:p>
          <a:p>
            <a:pPr marL="68580" indent="0">
              <a:buNone/>
            </a:pPr>
            <a:r>
              <a:rPr lang="ru-RU" dirty="0"/>
              <a:t>- содействовать совершенствованию педагогического мастерства;</a:t>
            </a:r>
          </a:p>
          <a:p>
            <a:pPr marL="68580" indent="0">
              <a:buNone/>
            </a:pPr>
            <a:r>
              <a:rPr lang="ru-RU" dirty="0"/>
              <a:t>- информационное обогащение в ходе проведения семинаров;</a:t>
            </a:r>
          </a:p>
          <a:p>
            <a:pPr marL="68580" indent="0">
              <a:buNone/>
            </a:pPr>
            <a:r>
              <a:rPr lang="ru-RU" dirty="0"/>
              <a:t>- активизировать деятельность учителей по обобщению передового опыта, по вовлечению учителей в конкурсы профессионального мастерства.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105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936EF2-18BC-49B3-8D29-0EB9D75A6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1027664"/>
            <a:ext cx="7704856" cy="312141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Деятельность методического объединения</a:t>
            </a:r>
          </a:p>
        </p:txBody>
      </p:sp>
    </p:spTree>
    <p:extLst>
      <p:ext uri="{BB962C8B-B14F-4D97-AF65-F5344CB8AC3E}">
        <p14:creationId xmlns:p14="http://schemas.microsoft.com/office/powerpoint/2010/main" val="1947005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FD482A-E94E-43F3-A890-4C3CC7EF0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69DDCAC-5F69-43FF-A710-3AB4461C65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5270"/>
            <a:ext cx="8496944" cy="4777206"/>
          </a:xfrm>
        </p:spPr>
      </p:pic>
    </p:spTree>
    <p:extLst>
      <p:ext uri="{BB962C8B-B14F-4D97-AF65-F5344CB8AC3E}">
        <p14:creationId xmlns:p14="http://schemas.microsoft.com/office/powerpoint/2010/main" val="3225138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5839F0-AB4C-47A7-A4A4-0640E0A11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F28F406-A7E9-49FE-9639-B1DC0F6955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5270"/>
            <a:ext cx="8496944" cy="4777206"/>
          </a:xfrm>
        </p:spPr>
      </p:pic>
    </p:spTree>
    <p:extLst>
      <p:ext uri="{BB962C8B-B14F-4D97-AF65-F5344CB8AC3E}">
        <p14:creationId xmlns:p14="http://schemas.microsoft.com/office/powerpoint/2010/main" val="992782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782C6C-CB91-43A4-9997-2F8A652BE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D3584D9-81BE-489F-83BD-DB98153AAA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6194"/>
            <a:ext cx="7920880" cy="5945611"/>
          </a:xfrm>
        </p:spPr>
      </p:pic>
    </p:spTree>
    <p:extLst>
      <p:ext uri="{BB962C8B-B14F-4D97-AF65-F5344CB8AC3E}">
        <p14:creationId xmlns:p14="http://schemas.microsoft.com/office/powerpoint/2010/main" val="28687445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1008</TotalTime>
  <Words>688</Words>
  <Application>Microsoft Office PowerPoint</Application>
  <PresentationFormat>Экран (4:3)</PresentationFormat>
  <Paragraphs>133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Calibri</vt:lpstr>
      <vt:lpstr>Century Gothic</vt:lpstr>
      <vt:lpstr>Times New Roman</vt:lpstr>
      <vt:lpstr>Wingdings 2</vt:lpstr>
      <vt:lpstr>Остин</vt:lpstr>
      <vt:lpstr>АНАЛИЗ работы методического объединения учителей географии Алексеевского муниципального района Республики Татарстан  за 2022-2023 учебный год</vt:lpstr>
      <vt:lpstr>Наличие квалификационной категории учителей географии</vt:lpstr>
      <vt:lpstr>Стаж работы  учителей географии района</vt:lpstr>
      <vt:lpstr>Презентация PowerPoint</vt:lpstr>
      <vt:lpstr>Задачи:</vt:lpstr>
      <vt:lpstr>Деятельность методического объединения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Олимпиадное движение</vt:lpstr>
      <vt:lpstr>Количество участников предметной олимпиады по географии (за три года)</vt:lpstr>
      <vt:lpstr>Качество олимпиадной работы по географии в 2022-2023 учебном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государственной итоговой аттестации</vt:lpstr>
      <vt:lpstr>Сравнительная динамика результатов ЕГЭ по географии (за три года)</vt:lpstr>
      <vt:lpstr>Средние показатели ОГЭ  за 2022-2023 учебный год</vt:lpstr>
      <vt:lpstr>Активные участники работы РМО  в течение 2022-2023 учебного года</vt:lpstr>
      <vt:lpstr>Результаты опроса  учителей географии  по теме «Организация работы РМО учителей географии в 2023-2024 учебном году»</vt:lpstr>
      <vt:lpstr>Направления, интересные для педагогов</vt:lpstr>
      <vt:lpstr>Формы работы на заседаниях РМО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учебно-методической работы  по национальному образованию МБОУ «Алексеевской средней общеобразовательной школы  №2  с углубленным изучением отдельных предметов»  за 2012-2013 учебный год</dc:title>
  <dc:creator>Лилия</dc:creator>
  <cp:lastModifiedBy>Professional</cp:lastModifiedBy>
  <cp:revision>77</cp:revision>
  <dcterms:created xsi:type="dcterms:W3CDTF">2013-08-29T02:57:20Z</dcterms:created>
  <dcterms:modified xsi:type="dcterms:W3CDTF">2023-09-12T06:51:11Z</dcterms:modified>
</cp:coreProperties>
</file>