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notesMasterIdLst>
    <p:notesMasterId r:id="rId16"/>
  </p:notesMasterIdLst>
  <p:sldIdLst>
    <p:sldId id="256" r:id="rId2"/>
    <p:sldId id="258" r:id="rId3"/>
    <p:sldId id="257" r:id="rId4"/>
    <p:sldId id="259" r:id="rId5"/>
    <p:sldId id="261" r:id="rId6"/>
    <p:sldId id="317" r:id="rId7"/>
    <p:sldId id="262" r:id="rId8"/>
    <p:sldId id="318" r:id="rId9"/>
    <p:sldId id="319" r:id="rId10"/>
    <p:sldId id="263" r:id="rId11"/>
    <p:sldId id="320" r:id="rId12"/>
    <p:sldId id="321" r:id="rId13"/>
    <p:sldId id="290" r:id="rId14"/>
    <p:sldId id="29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024" autoAdjust="0"/>
  </p:normalViewPr>
  <p:slideViewPr>
    <p:cSldViewPr>
      <p:cViewPr>
        <p:scale>
          <a:sx n="101" d="100"/>
          <a:sy n="101" d="100"/>
        </p:scale>
        <p:origin x="-1914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A1AA30-A8AA-47A6-A6FD-6B79E73F128F}" type="datetimeFigureOut">
              <a:rPr lang="ru-RU" smtClean="0"/>
              <a:pPr/>
              <a:t>04.03.2018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B2065-22C5-4C1A-8D05-81C30E6891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264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B2065-22C5-4C1A-8D05-81C30E6891BA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42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2B09-9889-4B24-99AD-D38D092F85F3}" type="datetimeFigureOut">
              <a:rPr lang="ru-RU" smtClean="0"/>
              <a:pPr/>
              <a:t>04.03.2018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D7848-80E8-471E-A10A-C67BFCAA3D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671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2B09-9889-4B24-99AD-D38D092F85F3}" type="datetimeFigureOut">
              <a:rPr lang="ru-RU" smtClean="0"/>
              <a:pPr/>
              <a:t>04.03.2018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D7848-80E8-471E-A10A-C67BFCAA3D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501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2B09-9889-4B24-99AD-D38D092F85F3}" type="datetimeFigureOut">
              <a:rPr lang="ru-RU" smtClean="0"/>
              <a:pPr/>
              <a:t>04.03.2018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D7848-80E8-471E-A10A-C67BFCAA3D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952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2B09-9889-4B24-99AD-D38D092F85F3}" type="datetimeFigureOut">
              <a:rPr lang="ru-RU" smtClean="0"/>
              <a:pPr/>
              <a:t>04.03.2018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D7848-80E8-471E-A10A-C67BFCAA3D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417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2B09-9889-4B24-99AD-D38D092F85F3}" type="datetimeFigureOut">
              <a:rPr lang="ru-RU" smtClean="0"/>
              <a:pPr/>
              <a:t>04.03.2018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D7848-80E8-471E-A10A-C67BFCAA3D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383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2B09-9889-4B24-99AD-D38D092F85F3}" type="datetimeFigureOut">
              <a:rPr lang="ru-RU" smtClean="0"/>
              <a:pPr/>
              <a:t>04.03.2018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D7848-80E8-471E-A10A-C67BFCAA3D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004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2B09-9889-4B24-99AD-D38D092F85F3}" type="datetimeFigureOut">
              <a:rPr lang="ru-RU" smtClean="0"/>
              <a:pPr/>
              <a:t>04.03.2018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D7848-80E8-471E-A10A-C67BFCAA3D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11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2B09-9889-4B24-99AD-D38D092F85F3}" type="datetimeFigureOut">
              <a:rPr lang="ru-RU" smtClean="0"/>
              <a:pPr/>
              <a:t>04.03.2018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D7848-80E8-471E-A10A-C67BFCAA3D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867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2B09-9889-4B24-99AD-D38D092F85F3}" type="datetimeFigureOut">
              <a:rPr lang="ru-RU" smtClean="0"/>
              <a:pPr/>
              <a:t>04.03.2018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D7848-80E8-471E-A10A-C67BFCAA3D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859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2B09-9889-4B24-99AD-D38D092F85F3}" type="datetimeFigureOut">
              <a:rPr lang="ru-RU" smtClean="0"/>
              <a:pPr/>
              <a:t>04.03.2018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D7848-80E8-471E-A10A-C67BFCAA3D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132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2B09-9889-4B24-99AD-D38D092F85F3}" type="datetimeFigureOut">
              <a:rPr lang="ru-RU" smtClean="0"/>
              <a:pPr/>
              <a:t>04.03.2018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D7848-80E8-471E-A10A-C67BFCAA3D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167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12B09-9889-4B24-99AD-D38D092F85F3}" type="datetimeFigureOut">
              <a:rPr lang="ru-RU" smtClean="0"/>
              <a:pPr/>
              <a:t>04.03.2018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8D7848-80E8-471E-A10A-C67BFCAA3D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59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gardihanova@mail.r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images.yandex.ru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836712"/>
            <a:ext cx="7772400" cy="29077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МАСТЕР – КЛАСС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Приёмы работы с одарёнными детьми в начальной школе.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35896" y="4221088"/>
            <a:ext cx="5294392" cy="1510871"/>
          </a:xfrm>
        </p:spPr>
        <p:txBody>
          <a:bodyPr>
            <a:normAutofit fontScale="62500" lnSpcReduction="20000"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Гардиханова Ольга Геннадьевна</a:t>
            </a:r>
            <a:endParaRPr lang="ru-RU" sz="18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(</a:t>
            </a:r>
            <a:r>
              <a:rPr lang="ru-RU" sz="2000" u="sng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  <a:hlinkClick r:id="rId3"/>
              </a:rPr>
              <a:t>gardihanova@mail.ru</a:t>
            </a:r>
            <a:r>
              <a:rPr lang="ru-RU" sz="2000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)</a:t>
            </a:r>
            <a:endParaRPr lang="ru-RU" sz="18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учитель начальных классов, </a:t>
            </a:r>
            <a:endParaRPr lang="ru-RU" sz="18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высшей кв. категории</a:t>
            </a:r>
            <a:endParaRPr lang="ru-RU" sz="18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МБОУ "Алексеевская СОШ №2</a:t>
            </a:r>
            <a:endParaRPr lang="ru-RU" sz="18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 с углубленным изучением отдельных предметов </a:t>
            </a: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"</a:t>
            </a:r>
            <a:endParaRPr lang="ru-RU" sz="1800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endParaRPr lang="ru-RU" sz="2000" dirty="0">
              <a:latin typeface="Calibri"/>
              <a:ea typeface="Times New Roman"/>
              <a:cs typeface="Times New Roman"/>
            </a:endParaRPr>
          </a:p>
          <a:p>
            <a:pPr algn="l"/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1335334612_ol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7237" y="4221088"/>
            <a:ext cx="2198618" cy="23768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Формы работы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84784"/>
            <a:ext cx="8572560" cy="4525963"/>
          </a:xfrm>
        </p:spPr>
        <p:txBody>
          <a:bodyPr>
            <a:noAutofit/>
          </a:bodyPr>
          <a:lstStyle/>
          <a:p>
            <a:pPr lvl="1">
              <a:buFont typeface="Arial" pitchFamily="34" charset="0"/>
              <a:buChar char="•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творческие проекты;</a:t>
            </a:r>
          </a:p>
          <a:p>
            <a:pPr lvl="1">
              <a:buFont typeface="Arial" pitchFamily="34" charset="0"/>
              <a:buChar char="•"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аучно-практические конференции;</a:t>
            </a:r>
          </a:p>
          <a:p>
            <a:pPr lvl="1">
              <a:buFont typeface="Arial" pitchFamily="34" charset="0"/>
              <a:buChar char="•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участие в школьных и районных художественных выставках и выставках прикладного творчества;</a:t>
            </a:r>
          </a:p>
          <a:p>
            <a:pPr lvl="1">
              <a:buFont typeface="Arial" pitchFamily="34" charset="0"/>
              <a:buChar char="•"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частие в межрегиональных, областных, районных конкурсах;</a:t>
            </a:r>
          </a:p>
          <a:p>
            <a:pPr lvl="1">
              <a:buFont typeface="Arial" pitchFamily="34" charset="0"/>
              <a:buChar char="•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предметные недели;</a:t>
            </a:r>
          </a:p>
          <a:p>
            <a:pPr lvl="1">
              <a:buFont typeface="Arial" pitchFamily="34" charset="0"/>
              <a:buChar char="•"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кольные олимпиады, интеллектуальные игры;</a:t>
            </a:r>
          </a:p>
          <a:p>
            <a:pPr lvl="1">
              <a:buFont typeface="Arial" pitchFamily="34" charset="0"/>
              <a:buChar char="•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индивидуальная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работа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учащимися;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внеурочная деятельность, занятия в кружках.</a:t>
            </a:r>
            <a:endParaRPr lang="ru-RU" sz="2400" dirty="0"/>
          </a:p>
        </p:txBody>
      </p:sp>
      <p:pic>
        <p:nvPicPr>
          <p:cNvPr id="5" name="Рисунок 4" descr="1335334612_ol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688625" y="633994"/>
            <a:ext cx="1828227" cy="19764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5362"/>
            <a:ext cx="7346776" cy="1280890"/>
          </a:xfrm>
        </p:spPr>
        <p:txBody>
          <a:bodyPr>
            <a:no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Работа с одаренными детьми трудна, </a:t>
            </a:r>
            <a:b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   богата развивающими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идеями-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только для обучающихся,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 и для педагога.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2718" y="1355203"/>
            <a:ext cx="7778824" cy="48965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Одарённый ребёнок: </a:t>
            </a:r>
          </a:p>
        </p:txBody>
      </p:sp>
      <p:pic>
        <p:nvPicPr>
          <p:cNvPr id="5" name="Рисунок 4" descr="i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572396" y="142853"/>
            <a:ext cx="1357291" cy="176214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51791" y="1556792"/>
            <a:ext cx="7778823" cy="5706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ru-RU" altLang="ru-RU" sz="2400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Дисциплинированный</a:t>
            </a:r>
            <a:r>
              <a:rPr lang="ru-RU" altLang="ru-RU" sz="2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2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Неровно успевающий.</a:t>
            </a: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2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Организованный.</a:t>
            </a: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2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Выбивающийся из общего темпа.</a:t>
            </a: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2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Эрудированный.</a:t>
            </a: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2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Странный в поведении, непонятный.</a:t>
            </a: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2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Умеющий поддержать общее дело.</a:t>
            </a: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2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Выскакивающий на уроке с нелепыми замечаниями.</a:t>
            </a: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2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Стабильно успевающий (всегда хорошо учится). Занятый своими делами (индивидуалист).</a:t>
            </a: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2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Быстро, “на лету” схватывающий.</a:t>
            </a: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2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умеющий общаться, конфликтный.</a:t>
            </a: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2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Общающийся легко, приятный в общении.</a:t>
            </a: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2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Иногда тугодум, иногда не может понять очевидного.</a:t>
            </a: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2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Ясно, понятно для всех выражающий свои мысли.</a:t>
            </a: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2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всегда желающий подчиняться большинству или официальному руководителю</a:t>
            </a:r>
            <a:r>
              <a:rPr lang="ru-RU" altLang="ru-RU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. </a:t>
            </a: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ru-RU" altLang="ru-RU" sz="2400" dirty="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37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2656"/>
            <a:ext cx="7488832" cy="6073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388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40378"/>
          </a:xfrm>
        </p:spPr>
        <p:txBody>
          <a:bodyPr>
            <a:normAutofit/>
          </a:bodyPr>
          <a:lstStyle/>
          <a:p>
            <a:pPr algn="r"/>
            <a:r>
              <a:rPr lang="ru-RU" sz="6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b="1" i="1" dirty="0" smtClean="0">
                <a:latin typeface="Times New Roman" pitchFamily="18" charset="0"/>
                <a:cs typeface="Times New Roman" pitchFamily="18" charset="0"/>
              </a:rPr>
              <a:t>  В каждом человеке – солнце, только дайте ему светить.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Сократ</a:t>
            </a:r>
            <a:endParaRPr lang="ru-RU" sz="3200" dirty="0"/>
          </a:p>
        </p:txBody>
      </p:sp>
      <p:pic>
        <p:nvPicPr>
          <p:cNvPr id="3" name="Рисунок 2" descr="i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4143380"/>
            <a:ext cx="3929091" cy="24055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Используемые сайты и литература: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Психология одаренности детей и подростков / Под ред. Н.C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Лейтеса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– М.,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2010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Савенков. А.И. Одаренные дети в школе и дома. – М.,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2015.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Тэкэкс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К.,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Карне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М. Одаренные дети. – М.,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2011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http://images.yandex.ru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0"/>
            <a:ext cx="8280919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       Каждое 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дитя до некоторой степени гений и каждый гений до некоторой степени дитя.</a:t>
            </a:r>
          </a:p>
          <a:p>
            <a:pPr algn="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А. Шопенгауэр</a:t>
            </a:r>
          </a:p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       Таланты 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создать нельзя, но можно </a:t>
            </a:r>
          </a:p>
          <a:p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создать культуру, то есть почву, на </a:t>
            </a:r>
          </a:p>
          <a:p>
            <a:pPr algn="just"/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которой растут и процветают таланты.</a:t>
            </a:r>
            <a:br>
              <a:rPr lang="ru-RU" sz="32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Нейгауз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4149080"/>
            <a:ext cx="8352928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В душе каждого ребенка есть невидимые струны. Если тронуть их умелой рукой, они красиво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зазвучат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А.Сухомлинский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Одарённый ребёнок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a993c9934d15b3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3" y="1500174"/>
            <a:ext cx="3577972" cy="37862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86249" y="1500175"/>
            <a:ext cx="464347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>
                <a:latin typeface="Times New Roman" pitchFamily="18" charset="0"/>
                <a:cs typeface="Times New Roman" pitchFamily="18" charset="0"/>
              </a:rPr>
              <a:t>Одаренный ребенок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— это ребенок, который выделяется яркими, очевидными, иногда выдающимися достижениями (или имеет внутренние предпосылки для таких достижений) в том или ином виде деятельности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u="sng" dirty="0">
                <a:latin typeface="Times New Roman" pitchFamily="18" charset="0"/>
                <a:cs typeface="Times New Roman" pitchFamily="18" charset="0"/>
              </a:rPr>
              <a:t>Одарённые дети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– это дети, обладающие врождёнными высокими интеллектуальными, физическими, художественными, творческими, коммуникативными способностями. 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71451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Цель работы 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с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одарёнными детьми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428738"/>
            <a:ext cx="8229600" cy="4304518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Создать условия для выявления, поддержки и развития одаренных детей, их самореализации, профессионального самоопределения в соответствии со способностями, а также создание условий для оптимального развития детей</a:t>
            </a:r>
          </a:p>
          <a:p>
            <a:pPr>
              <a:buNone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          Основные </a:t>
            </a: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задачи </a:t>
            </a:r>
            <a:endParaRPr lang="ru-RU" sz="3200" b="1" dirty="0" smtClean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lvl="0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выявление одарённых детей и создание системы работы с ними;</a:t>
            </a:r>
          </a:p>
          <a:p>
            <a:pPr lvl="0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отбор средств обучения, способствующих развитию самостоятельности мышления, инициативности и научно-исследовательских навыков, творчества в урочной и внеурочной деятельности; </a:t>
            </a:r>
          </a:p>
          <a:p>
            <a:pPr lvl="0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организация разнообразной внеурочной деятельности;</a:t>
            </a:r>
          </a:p>
          <a:p>
            <a:pPr lvl="0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социальная и психологическая поддержка одаренных детей.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pPr>
              <a:buNone/>
            </a:pPr>
            <a:endParaRPr lang="ru-RU" sz="32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69" y="4643447"/>
            <a:ext cx="1785951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74638"/>
            <a:ext cx="3863352" cy="1143000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Организация работы с одаренными детьми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332038"/>
            <a:ext cx="8229600" cy="4525963"/>
          </a:xfrm>
        </p:spPr>
        <p:txBody>
          <a:bodyPr>
            <a:normAutofit/>
          </a:bodyPr>
          <a:lstStyle/>
          <a:p>
            <a:pPr marL="274320" indent="-274320"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знакомство 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научной литературой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 психологических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особенностях и методических приемах, эффективных при работе с одаренными детьми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74320" indent="-274320">
              <a:defRPr/>
            </a:pP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274320" indent="-274320"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проведение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целенаправленных наблюдений,  за учебной и внеучебной деятельностью учащихся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74320" indent="-274320">
              <a:defRPr/>
            </a:pP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274320" indent="-274320"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подбор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материалов и проведение специальных тестов, анкет, диагностических обследований позволяющих определить наличие одаренности. 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274320" indent="-274320">
              <a:defRPr/>
            </a:pP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274320" indent="-274320"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условий, способствующих оптимальному развитию одаренности.</a:t>
            </a:r>
          </a:p>
          <a:p>
            <a:endParaRPr lang="ru-RU" dirty="0"/>
          </a:p>
        </p:txBody>
      </p:sp>
      <p:pic>
        <p:nvPicPr>
          <p:cNvPr id="4" name="Рисунок 3" descr="1335334612_ol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300192" y="846138"/>
            <a:ext cx="1547811" cy="16733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3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3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74638"/>
            <a:ext cx="7715272" cy="1143000"/>
          </a:xfrm>
        </p:spPr>
        <p:txBody>
          <a:bodyPr>
            <a:normAutofit/>
          </a:bodyPr>
          <a:lstStyle/>
          <a:p>
            <a:r>
              <a:rPr lang="ru-RU" altLang="ru-RU" dirty="0">
                <a:latin typeface="Times New Roman" panose="02020603050405020304" pitchFamily="18" charset="0"/>
              </a:rPr>
              <a:t>ПРИНЦИПЫ </a:t>
            </a:r>
            <a:r>
              <a:rPr lang="ru-RU" altLang="ru-RU" dirty="0" smtClean="0">
                <a:latin typeface="Times New Roman" panose="02020603050405020304" pitchFamily="18" charset="0"/>
              </a:rPr>
              <a:t>РАБОТЫ: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altLang="ru-RU" sz="1800" dirty="0">
                <a:latin typeface="Times New Roman" panose="02020603050405020304" pitchFamily="18" charset="0"/>
              </a:rPr>
              <a:t>принцип дифференциации и индивидуализации обучения, высшим уровнем реализации которых является разработка индивидуальной программы развития одаренного ребенка; </a:t>
            </a:r>
            <a:endParaRPr lang="ru-RU" altLang="ru-RU" sz="1800" dirty="0" smtClean="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endParaRPr lang="ru-RU" altLang="ru-RU" sz="1800" dirty="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ru-RU" altLang="ru-RU" sz="1800" dirty="0">
                <a:latin typeface="Times New Roman" panose="02020603050405020304" pitchFamily="18" charset="0"/>
              </a:rPr>
              <a:t>принцип максимального разнообразия предоставляемых возможностей; </a:t>
            </a:r>
          </a:p>
          <a:p>
            <a:pPr>
              <a:lnSpc>
                <a:spcPct val="80000"/>
              </a:lnSpc>
            </a:pPr>
            <a:r>
              <a:rPr lang="ru-RU" altLang="ru-RU" sz="1800" dirty="0">
                <a:latin typeface="Times New Roman" panose="02020603050405020304" pitchFamily="18" charset="0"/>
              </a:rPr>
              <a:t>принцип обеспечения свободы выбора учащимися дополнительных образовательных услуг; </a:t>
            </a:r>
            <a:endParaRPr lang="ru-RU" altLang="ru-RU" sz="1800" dirty="0" smtClean="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endParaRPr lang="ru-RU" altLang="ru-RU" sz="1800" dirty="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ru-RU" altLang="ru-RU" sz="1800" dirty="0">
                <a:latin typeface="Times New Roman" panose="02020603050405020304" pitchFamily="18" charset="0"/>
              </a:rPr>
              <a:t>принцип возрастания роли внеурочной деятельности одаренных детей через кружки, секции, факультативы, клубы по интересам</a:t>
            </a:r>
            <a:r>
              <a:rPr lang="ru-RU" altLang="ru-RU" sz="1800" dirty="0" smtClean="0">
                <a:latin typeface="Times New Roman" panose="02020603050405020304" pitchFamily="18" charset="0"/>
              </a:rPr>
              <a:t>,</a:t>
            </a:r>
          </a:p>
          <a:p>
            <a:pPr>
              <a:lnSpc>
                <a:spcPct val="80000"/>
              </a:lnSpc>
            </a:pPr>
            <a:endParaRPr lang="ru-RU" altLang="ru-RU" sz="1800" dirty="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ru-RU" altLang="ru-RU" sz="1800" dirty="0">
                <a:latin typeface="Times New Roman" panose="02020603050405020304" pitchFamily="18" charset="0"/>
              </a:rPr>
              <a:t>принципе усиления внимания к проблеме </a:t>
            </a:r>
            <a:r>
              <a:rPr lang="ru-RU" altLang="ru-RU" sz="1800" dirty="0" err="1">
                <a:latin typeface="Times New Roman" panose="02020603050405020304" pitchFamily="18" charset="0"/>
              </a:rPr>
              <a:t>межпредметных</a:t>
            </a:r>
            <a:r>
              <a:rPr lang="ru-RU" altLang="ru-RU" sz="1800" dirty="0">
                <a:latin typeface="Times New Roman" panose="02020603050405020304" pitchFamily="18" charset="0"/>
              </a:rPr>
              <a:t> связей в индивидуальной работе с учащимися; </a:t>
            </a:r>
            <a:endParaRPr lang="ru-RU" altLang="ru-RU" sz="1800" dirty="0" smtClean="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endParaRPr lang="ru-RU" altLang="ru-RU" sz="1800" dirty="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ru-RU" altLang="ru-RU" sz="1800" dirty="0">
                <a:latin typeface="Times New Roman" panose="02020603050405020304" pitchFamily="18" charset="0"/>
              </a:rPr>
              <a:t>принципе создания условий для совместной работы учащихся при минимальной роли учит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1335334612_ol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948264" y="201529"/>
            <a:ext cx="1547811" cy="1673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811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3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3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3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Ожидаемые результаты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7243" y="1484784"/>
            <a:ext cx="8229600" cy="4525963"/>
          </a:xfrm>
        </p:spPr>
        <p:txBody>
          <a:bodyPr>
            <a:normAutofit/>
          </a:bodyPr>
          <a:lstStyle/>
          <a:p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овышение  интеллектуального  уровня  учащихся; </a:t>
            </a:r>
          </a:p>
          <a:p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ворческая самореализация выпускника;</a:t>
            </a:r>
          </a:p>
          <a:p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беспечение преемственности в работе средней и старшей школы; </a:t>
            </a:r>
          </a:p>
          <a:p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ормирование  системы работы с одаренными учащимися.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5405" y="4725144"/>
            <a:ext cx="2091438" cy="18345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6840760" cy="1156990"/>
          </a:xfrm>
        </p:spPr>
        <p:txBody>
          <a:bodyPr>
            <a:normAutofit fontScale="90000"/>
          </a:bodyPr>
          <a:lstStyle/>
          <a:p>
            <a:r>
              <a:rPr lang="ru-RU" altLang="ru-RU" sz="2700" b="1" dirty="0">
                <a:latin typeface="Times New Roman" panose="02020603050405020304" pitchFamily="18" charset="0"/>
              </a:rPr>
              <a:t>КАКОГО РЕБЕНКА МОЖНО НАЗВАТЬ ОДАРЕННЫМ</a:t>
            </a:r>
            <a:r>
              <a:rPr lang="ru-RU" altLang="ru-RU" b="1" dirty="0">
                <a:latin typeface="Times New Roman" panose="02020603050405020304" pitchFamily="18" charset="0"/>
              </a:rPr>
              <a:t>?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874838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altLang="ru-RU" sz="2000" dirty="0">
                <a:latin typeface="Times New Roman" panose="02020603050405020304" pitchFamily="18" charset="0"/>
              </a:rPr>
              <a:t>Дети, интеллектуальный уровень которых на порядки превосходит уровень других детей в его возрастной категории</a:t>
            </a:r>
            <a:r>
              <a:rPr lang="ru-RU" altLang="ru-RU" sz="2000" dirty="0" smtClean="0">
                <a:latin typeface="Times New Roman" panose="02020603050405020304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ru-RU" altLang="ru-RU" sz="2000" dirty="0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altLang="ru-RU" sz="2000" dirty="0">
                <a:latin typeface="Times New Roman" panose="02020603050405020304" pitchFamily="18" charset="0"/>
              </a:rPr>
              <a:t> Одаренные -  дети, которые самостоятельно проявляют знания в одной или нескольких областях или проявляют способности, не свойственные возрасту</a:t>
            </a:r>
            <a:r>
              <a:rPr lang="ru-RU" altLang="ru-RU" sz="2000" dirty="0" smtClean="0">
                <a:latin typeface="Times New Roman" panose="02020603050405020304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ru-RU" altLang="ru-RU" sz="2000" dirty="0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altLang="ru-RU" sz="2000" dirty="0">
                <a:latin typeface="Times New Roman" panose="02020603050405020304" pitchFamily="18" charset="0"/>
              </a:rPr>
              <a:t> Для одаренных детей характерно опережающее развитие, т. е. опережение своих сверстников по ряду психических параметров</a:t>
            </a:r>
          </a:p>
          <a:p>
            <a:endParaRPr lang="ru-RU" dirty="0"/>
          </a:p>
        </p:txBody>
      </p:sp>
      <p:pic>
        <p:nvPicPr>
          <p:cNvPr id="4" name="Рисунок 3" descr="1335334612_ol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7308304" y="185765"/>
            <a:ext cx="1547811" cy="1673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965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3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4708" y="185765"/>
            <a:ext cx="7715272" cy="1143000"/>
          </a:xfrm>
        </p:spPr>
        <p:txBody>
          <a:bodyPr>
            <a:normAutofit/>
          </a:bodyPr>
          <a:lstStyle/>
          <a:p>
            <a:r>
              <a:rPr lang="ru-RU" altLang="ru-RU" sz="2400" b="1" dirty="0">
                <a:latin typeface="Times New Roman" panose="02020603050405020304" pitchFamily="18" charset="0"/>
              </a:rPr>
              <a:t>КАТЕГОРИИ ОДАРЁННОСТИ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874838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altLang="ru-RU" sz="2000" dirty="0">
                <a:latin typeface="Times New Roman" panose="02020603050405020304" pitchFamily="18" charset="0"/>
              </a:rPr>
              <a:t>Дети с необыкновенно высоким общим уровнем умственного развития при прочих равных условиях (такие дети чаще встречаются в младшем школьном возрасте). </a:t>
            </a:r>
            <a:endParaRPr lang="ru-RU" altLang="ru-RU" sz="2000" dirty="0" smtClean="0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ru-RU" altLang="ru-RU" sz="2000" dirty="0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altLang="ru-RU" sz="2000" dirty="0">
                <a:latin typeface="Times New Roman" panose="02020603050405020304" pitchFamily="18" charset="0"/>
              </a:rPr>
              <a:t>Дети с признаками специальной умственной одаренности - одаренности в определенной области науки (такие учащиеся чаще обнаруживаются в подростковом возрасте). </a:t>
            </a:r>
            <a:endParaRPr lang="ru-RU" altLang="ru-RU" sz="2000" dirty="0" smtClean="0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ru-RU" altLang="ru-RU" sz="2000" dirty="0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altLang="ru-RU" sz="2000" dirty="0">
                <a:latin typeface="Times New Roman" panose="02020603050405020304" pitchFamily="18" charset="0"/>
              </a:rPr>
              <a:t>Учащиеся, не достигающие по каким - либо причинам успехов в учении, но обладающие яркой познавательной активностью, оригинальностью психического склада, незаурядными умственными резервами (возможности таких учащихся нередко раскрываются в старшем школьном возрасте). </a:t>
            </a:r>
          </a:p>
          <a:p>
            <a:endParaRPr lang="ru-RU" sz="2000" dirty="0"/>
          </a:p>
        </p:txBody>
      </p:sp>
      <p:pic>
        <p:nvPicPr>
          <p:cNvPr id="4" name="Рисунок 3" descr="1335334612_ol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7308304" y="185765"/>
            <a:ext cx="1547811" cy="1673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900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3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1177</TotalTime>
  <Words>612</Words>
  <Application>Microsoft Office PowerPoint</Application>
  <PresentationFormat>Экран (4:3)</PresentationFormat>
  <Paragraphs>99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  МАСТЕР – КЛАСС  Приёмы работы с одарёнными детьми в начальной школе.</vt:lpstr>
      <vt:lpstr>Презентация PowerPoint</vt:lpstr>
      <vt:lpstr>Одарённый ребёнок</vt:lpstr>
      <vt:lpstr>            Цель работы              с одарёнными детьми </vt:lpstr>
      <vt:lpstr>Организация работы с одаренными детьми:</vt:lpstr>
      <vt:lpstr>ПРИНЦИПЫ РАБОТЫ:</vt:lpstr>
      <vt:lpstr>Ожидаемые результаты </vt:lpstr>
      <vt:lpstr>КАКОГО РЕБЕНКА МОЖНО НАЗВАТЬ ОДАРЕННЫМ?</vt:lpstr>
      <vt:lpstr>КАТЕГОРИИ ОДАРЁННОСТИ</vt:lpstr>
      <vt:lpstr>Формы работы</vt:lpstr>
      <vt:lpstr>Работа с одаренными детьми трудна,  но   богата развивающими идеями- не только для обучающихся,   но и для педагога.</vt:lpstr>
      <vt:lpstr>Презентация PowerPoint</vt:lpstr>
      <vt:lpstr>   В каждом человеке – солнце, только дайте ему светить.                                                                                         Сократ</vt:lpstr>
      <vt:lpstr>Используемые сайты и литература: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МОУ ИРМО «Уриковская средняя общеобразовательная школа»  Организация работы с одарёнными детьми</dc:title>
  <dc:creator>Admin</dc:creator>
  <cp:lastModifiedBy>Chip</cp:lastModifiedBy>
  <cp:revision>128</cp:revision>
  <dcterms:created xsi:type="dcterms:W3CDTF">2012-10-09T10:10:01Z</dcterms:created>
  <dcterms:modified xsi:type="dcterms:W3CDTF">2018-03-04T06:03:50Z</dcterms:modified>
</cp:coreProperties>
</file>