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75" r:id="rId5"/>
    <p:sldId id="274" r:id="rId6"/>
    <p:sldId id="264" r:id="rId7"/>
    <p:sldId id="265" r:id="rId8"/>
    <p:sldId id="269" r:id="rId9"/>
    <p:sldId id="272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2" y="-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"Перспектива"</c:v>
                </c:pt>
                <c:pt idx="1">
                  <c:v>"Планета знаний"</c:v>
                </c:pt>
                <c:pt idx="2">
                  <c:v>"Школа 2100"</c:v>
                </c:pt>
                <c:pt idx="3">
                  <c:v>"Школа России"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19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400" b="1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D8F5E12-17CB-472B-BCB9-AD11414E3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503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7066"/>
            <a:ext cx="7497763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/>
                </a:solidFill>
              </a:rPr>
              <a:t>Выступление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828800"/>
            <a:ext cx="6934200" cy="4419600"/>
          </a:xfrm>
        </p:spPr>
        <p:txBody>
          <a:bodyPr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/>
              <a:t>«Единое пространство начального образования в Алексеевском муниципальном районе».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                              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/>
              <a:t> </a:t>
            </a:r>
            <a:endParaRPr lang="ru-RU" sz="2400" b="1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/>
              <a:t>2014</a:t>
            </a:r>
            <a:endParaRPr lang="ru-RU" dirty="0"/>
          </a:p>
        </p:txBody>
      </p:sp>
      <p:pic>
        <p:nvPicPr>
          <p:cNvPr id="27546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4800"/>
            <a:ext cx="2514600" cy="167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35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 descr="Abstract-Background-46-9D0230TJ80-1600x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987" name="Oval 3"/>
          <p:cNvSpPr>
            <a:spLocks noChangeArrowheads="1"/>
          </p:cNvSpPr>
          <p:nvPr/>
        </p:nvSpPr>
        <p:spPr bwMode="auto">
          <a:xfrm>
            <a:off x="533400" y="457200"/>
            <a:ext cx="3886200" cy="3048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800" b="1">
              <a:solidFill>
                <a:srgbClr val="000000"/>
              </a:solidFill>
            </a:endParaRPr>
          </a:p>
        </p:txBody>
      </p:sp>
      <p:sp>
        <p:nvSpPr>
          <p:cNvPr id="297988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2057400"/>
            <a:ext cx="38862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endParaRPr lang="ru-RU" altLang="ru-RU" sz="2400" b="1" i="1" smtClean="0">
              <a:solidFill>
                <a:srgbClr val="FF0000"/>
              </a:solidFill>
            </a:endParaRPr>
          </a:p>
        </p:txBody>
      </p:sp>
      <p:sp>
        <p:nvSpPr>
          <p:cNvPr id="297989" name="Line 5"/>
          <p:cNvSpPr>
            <a:spLocks noChangeShapeType="1"/>
          </p:cNvSpPr>
          <p:nvPr/>
        </p:nvSpPr>
        <p:spPr bwMode="auto">
          <a:xfrm>
            <a:off x="4419600" y="1600200"/>
            <a:ext cx="457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990" name="Line 6"/>
          <p:cNvSpPr>
            <a:spLocks noChangeShapeType="1"/>
          </p:cNvSpPr>
          <p:nvPr/>
        </p:nvSpPr>
        <p:spPr bwMode="auto">
          <a:xfrm>
            <a:off x="4389438" y="2284413"/>
            <a:ext cx="4535487" cy="3063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991" name="Line 9"/>
          <p:cNvSpPr>
            <a:spLocks noChangeShapeType="1"/>
          </p:cNvSpPr>
          <p:nvPr/>
        </p:nvSpPr>
        <p:spPr bwMode="auto">
          <a:xfrm>
            <a:off x="4038600" y="2852738"/>
            <a:ext cx="4953000" cy="957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97992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097338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993" name="Прямоугольник 1"/>
          <p:cNvSpPr>
            <a:spLocks noChangeArrowheads="1"/>
          </p:cNvSpPr>
          <p:nvPr/>
        </p:nvSpPr>
        <p:spPr bwMode="auto">
          <a:xfrm>
            <a:off x="4343400" y="609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Тема: Использование современных информационных технологий в образовательном процессе  -  один из способов развития учебно-познавательных и творческих способностей учащихся </a:t>
            </a:r>
          </a:p>
        </p:txBody>
      </p:sp>
      <p:sp>
        <p:nvSpPr>
          <p:cNvPr id="297994" name="Прямоугольник 2"/>
          <p:cNvSpPr>
            <a:spLocks noChangeArrowheads="1"/>
          </p:cNvSpPr>
          <p:nvPr/>
        </p:nvSpPr>
        <p:spPr bwMode="auto">
          <a:xfrm>
            <a:off x="4352925" y="1770063"/>
            <a:ext cx="4572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i="1">
                <a:solidFill>
                  <a:srgbClr val="000000"/>
                </a:solidFill>
              </a:rPr>
              <a:t>Научить учиться  - наша цель!</a:t>
            </a:r>
            <a:r>
              <a:rPr lang="ru-RU" altLang="ru-RU" b="1" i="1">
                <a:solidFill>
                  <a:srgbClr val="000000"/>
                </a:solidFill>
              </a:rPr>
              <a:t/>
            </a:r>
            <a:br>
              <a:rPr lang="ru-RU" altLang="ru-RU" b="1" i="1">
                <a:solidFill>
                  <a:srgbClr val="000000"/>
                </a:solidFill>
              </a:rPr>
            </a:br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297995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5346">
            <a:off x="4648200" y="2754313"/>
            <a:ext cx="30670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99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132">
            <a:off x="3448050" y="3557588"/>
            <a:ext cx="523875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99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7897">
            <a:off x="4814888" y="3678238"/>
            <a:ext cx="33162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99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53830">
            <a:off x="3625056" y="3067844"/>
            <a:ext cx="26749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999" name="TextBox 3"/>
          <p:cNvSpPr txBox="1">
            <a:spLocks noChangeArrowheads="1"/>
          </p:cNvSpPr>
          <p:nvPr/>
        </p:nvSpPr>
        <p:spPr bwMode="auto">
          <a:xfrm rot="1970840">
            <a:off x="3611563" y="4402138"/>
            <a:ext cx="3438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Обучая, сами учимся</a:t>
            </a:r>
          </a:p>
        </p:txBody>
      </p:sp>
      <p:pic>
        <p:nvPicPr>
          <p:cNvPr id="29800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7154">
            <a:off x="1441450" y="3606800"/>
            <a:ext cx="4629150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8001" name="TextBox 4"/>
          <p:cNvSpPr txBox="1">
            <a:spLocks noChangeArrowheads="1"/>
          </p:cNvSpPr>
          <p:nvPr/>
        </p:nvSpPr>
        <p:spPr bwMode="auto">
          <a:xfrm rot="3170229">
            <a:off x="2948782" y="4342606"/>
            <a:ext cx="1581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Достижения</a:t>
            </a:r>
          </a:p>
        </p:txBody>
      </p:sp>
      <p:sp>
        <p:nvSpPr>
          <p:cNvPr id="298002" name="Line 5"/>
          <p:cNvSpPr>
            <a:spLocks noChangeShapeType="1"/>
          </p:cNvSpPr>
          <p:nvPr/>
        </p:nvSpPr>
        <p:spPr bwMode="auto">
          <a:xfrm>
            <a:off x="1676400" y="3430588"/>
            <a:ext cx="1143000" cy="34274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003" name="TextBox 5"/>
          <p:cNvSpPr txBox="1">
            <a:spLocks noChangeArrowheads="1"/>
          </p:cNvSpPr>
          <p:nvPr/>
        </p:nvSpPr>
        <p:spPr bwMode="auto">
          <a:xfrm rot="3850454">
            <a:off x="1096275" y="5216381"/>
            <a:ext cx="3955679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/>
              <a:t>Современные ИКТ на службе образования </a:t>
            </a:r>
          </a:p>
        </p:txBody>
      </p:sp>
    </p:spTree>
    <p:extLst>
      <p:ext uri="{BB962C8B-B14F-4D97-AF65-F5344CB8AC3E}">
        <p14:creationId xmlns="" xmlns:p14="http://schemas.microsoft.com/office/powerpoint/2010/main" val="68771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313653"/>
            <a:ext cx="560076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rgbClr val="475A8D">
                        <a:shade val="20000"/>
                        <a:satMod val="200000"/>
                      </a:srgbClr>
                    </a:gs>
                    <a:gs pos="78000">
                      <a:srgbClr val="475A8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75A8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rbel"/>
              </a:rPr>
              <a:t>Кабинеты начальных классов</a:t>
            </a:r>
          </a:p>
        </p:txBody>
      </p:sp>
      <p:pic>
        <p:nvPicPr>
          <p:cNvPr id="299012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78656"/>
            <a:ext cx="7405613" cy="555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3" name="TextBox 3"/>
          <p:cNvSpPr txBox="1">
            <a:spLocks noChangeArrowheads="1"/>
          </p:cNvSpPr>
          <p:nvPr/>
        </p:nvSpPr>
        <p:spPr bwMode="auto">
          <a:xfrm>
            <a:off x="2186997" y="1196752"/>
            <a:ext cx="5429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Интерактивная доска </a:t>
            </a:r>
            <a:r>
              <a:rPr lang="en-US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Мобильный класс.</a:t>
            </a: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00721"/>
            <a:ext cx="2751138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4377627"/>
            <a:ext cx="3008312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11" y="1261616"/>
            <a:ext cx="7297318" cy="54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49938"/>
            <a:ext cx="7389589" cy="554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52493" y="192866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800" b="1" i="1" dirty="0">
                <a:solidFill>
                  <a:srgbClr val="FF0000"/>
                </a:solidFill>
              </a:rPr>
              <a:t>Успехи наших детей – это наши успехи, а в будущем  -  успехи нашей страны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567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bstract-Background-46-9D0230TJ80-1600x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79" name="Oval 3"/>
          <p:cNvSpPr>
            <a:spLocks noChangeArrowheads="1"/>
          </p:cNvSpPr>
          <p:nvPr/>
        </p:nvSpPr>
        <p:spPr bwMode="auto">
          <a:xfrm>
            <a:off x="533400" y="457200"/>
            <a:ext cx="3886200" cy="3048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800" b="1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2057400"/>
            <a:ext cx="38862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endParaRPr lang="ru-RU" altLang="ru-RU" sz="2400" b="1" i="1" smtClean="0">
              <a:solidFill>
                <a:srgbClr val="FF0000"/>
              </a:solidFill>
            </a:endParaRPr>
          </a:p>
        </p:txBody>
      </p:sp>
      <p:sp>
        <p:nvSpPr>
          <p:cNvPr id="280581" name="Line 5"/>
          <p:cNvSpPr>
            <a:spLocks noChangeShapeType="1"/>
          </p:cNvSpPr>
          <p:nvPr/>
        </p:nvSpPr>
        <p:spPr bwMode="auto">
          <a:xfrm>
            <a:off x="4419600" y="1737360"/>
            <a:ext cx="457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2" name="Line 6"/>
          <p:cNvSpPr>
            <a:spLocks noChangeShapeType="1"/>
          </p:cNvSpPr>
          <p:nvPr/>
        </p:nvSpPr>
        <p:spPr bwMode="auto">
          <a:xfrm>
            <a:off x="4343400" y="2493169"/>
            <a:ext cx="4572000" cy="124063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3" name="Line 9"/>
          <p:cNvSpPr>
            <a:spLocks noChangeShapeType="1"/>
          </p:cNvSpPr>
          <p:nvPr/>
        </p:nvSpPr>
        <p:spPr bwMode="auto">
          <a:xfrm>
            <a:off x="3869432" y="2975992"/>
            <a:ext cx="4464496" cy="232848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80586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097338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0587" name="Прямоугольник 1"/>
          <p:cNvSpPr>
            <a:spLocks noChangeArrowheads="1"/>
          </p:cNvSpPr>
          <p:nvPr/>
        </p:nvSpPr>
        <p:spPr bwMode="auto">
          <a:xfrm>
            <a:off x="4343400" y="609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Тема: Использование современных информационных технологий в образовательном процессе  -  один из способов развития учебно-познавательных и творческих способностей учащихся </a:t>
            </a:r>
          </a:p>
        </p:txBody>
      </p:sp>
      <p:sp>
        <p:nvSpPr>
          <p:cNvPr id="3" name="Прямоугольник 2"/>
          <p:cNvSpPr/>
          <p:nvPr/>
        </p:nvSpPr>
        <p:spPr>
          <a:xfrm rot="785529">
            <a:off x="4629216" y="2578265"/>
            <a:ext cx="4572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  <a:t>Научить учиться  - наша цель!</a:t>
            </a:r>
            <a:b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280589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2337">
            <a:off x="4876800" y="3703638"/>
            <a:ext cx="30670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4955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1" grpId="0" animBg="1"/>
      <p:bldP spid="280582" grpId="0" animBg="1"/>
      <p:bldP spid="280583" grpId="0" animBg="1"/>
      <p:bldP spid="28058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1588"/>
            <a:ext cx="9375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УМК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832686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09339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bstract-Background-46-9D0230TJ80-1600x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79" name="Oval 3"/>
          <p:cNvSpPr>
            <a:spLocks noChangeArrowheads="1"/>
          </p:cNvSpPr>
          <p:nvPr/>
        </p:nvSpPr>
        <p:spPr bwMode="auto">
          <a:xfrm>
            <a:off x="533400" y="457200"/>
            <a:ext cx="3886200" cy="3048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800" b="1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2057400"/>
            <a:ext cx="38862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endParaRPr lang="ru-RU" altLang="ru-RU" sz="2400" b="1" i="1" smtClean="0">
              <a:solidFill>
                <a:srgbClr val="FF0000"/>
              </a:solidFill>
            </a:endParaRPr>
          </a:p>
        </p:txBody>
      </p:sp>
      <p:sp>
        <p:nvSpPr>
          <p:cNvPr id="280581" name="Line 5"/>
          <p:cNvSpPr>
            <a:spLocks noChangeShapeType="1"/>
          </p:cNvSpPr>
          <p:nvPr/>
        </p:nvSpPr>
        <p:spPr bwMode="auto">
          <a:xfrm>
            <a:off x="4419600" y="1828800"/>
            <a:ext cx="457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2" name="Line 6"/>
          <p:cNvSpPr>
            <a:spLocks noChangeShapeType="1"/>
          </p:cNvSpPr>
          <p:nvPr/>
        </p:nvSpPr>
        <p:spPr bwMode="auto">
          <a:xfrm>
            <a:off x="4343400" y="2493169"/>
            <a:ext cx="4572000" cy="124063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3" name="Line 9"/>
          <p:cNvSpPr>
            <a:spLocks noChangeShapeType="1"/>
          </p:cNvSpPr>
          <p:nvPr/>
        </p:nvSpPr>
        <p:spPr bwMode="auto">
          <a:xfrm>
            <a:off x="3869432" y="2975992"/>
            <a:ext cx="4464496" cy="232848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4" name="Line 12"/>
          <p:cNvSpPr>
            <a:spLocks noChangeShapeType="1"/>
          </p:cNvSpPr>
          <p:nvPr/>
        </p:nvSpPr>
        <p:spPr bwMode="auto">
          <a:xfrm>
            <a:off x="3491880" y="3284984"/>
            <a:ext cx="1656184" cy="305907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0585" name="Rectangle 13"/>
          <p:cNvSpPr>
            <a:spLocks noChangeArrowheads="1"/>
          </p:cNvSpPr>
          <p:nvPr/>
        </p:nvSpPr>
        <p:spPr bwMode="auto">
          <a:xfrm rot="3313735">
            <a:off x="3437215" y="4703608"/>
            <a:ext cx="32512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i="1" dirty="0"/>
              <a:t>Равноправные партнеры </a:t>
            </a:r>
          </a:p>
          <a:p>
            <a:pPr eaLnBrk="1" hangingPunct="1"/>
            <a:r>
              <a:rPr lang="ru-RU" altLang="ru-RU" b="1" i="1" dirty="0"/>
              <a:t>учебного процесса</a:t>
            </a:r>
          </a:p>
          <a:p>
            <a:pPr eaLnBrk="1" hangingPunct="1"/>
            <a:endParaRPr lang="ru-RU" altLang="ru-RU" b="1" i="1" dirty="0"/>
          </a:p>
          <a:p>
            <a:pPr eaLnBrk="1" hangingPunct="1">
              <a:buFontTx/>
              <a:buChar char="•"/>
            </a:pPr>
            <a:endParaRPr lang="ru-RU" altLang="ru-RU" b="1" i="1" dirty="0"/>
          </a:p>
        </p:txBody>
      </p:sp>
      <p:pic>
        <p:nvPicPr>
          <p:cNvPr id="280586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097338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0587" name="Прямоугольник 1"/>
          <p:cNvSpPr>
            <a:spLocks noChangeArrowheads="1"/>
          </p:cNvSpPr>
          <p:nvPr/>
        </p:nvSpPr>
        <p:spPr bwMode="auto">
          <a:xfrm>
            <a:off x="4343400" y="609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Тема: Использование современных информационных технологий в образовательном процессе  -  один из способов развития учебно-познавательных и творческих способностей учащихся </a:t>
            </a:r>
          </a:p>
        </p:txBody>
      </p:sp>
      <p:sp>
        <p:nvSpPr>
          <p:cNvPr id="3" name="Прямоугольник 2"/>
          <p:cNvSpPr/>
          <p:nvPr/>
        </p:nvSpPr>
        <p:spPr>
          <a:xfrm rot="785529">
            <a:off x="4632937" y="2615993"/>
            <a:ext cx="4572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  <a:t>Научить учиться  - наша цель!</a:t>
            </a:r>
            <a:b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280589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2337">
            <a:off x="4876800" y="3703638"/>
            <a:ext cx="30670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5403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4" grpId="0" animBg="1"/>
      <p:bldP spid="2805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1588"/>
            <a:ext cx="93757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/>
                </a:solidFill>
              </a:rPr>
              <a:t>Наши учителя</a:t>
            </a:r>
            <a:endParaRPr lang="ru-RU" b="1" dirty="0">
              <a:solidFill>
                <a:schemeClr val="accent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00139710"/>
              </p:ext>
            </p:extLst>
          </p:nvPr>
        </p:nvGraphicFramePr>
        <p:xfrm>
          <a:off x="1428750" y="1500188"/>
          <a:ext cx="7499352" cy="3725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892"/>
                <a:gridCol w="1249892"/>
                <a:gridCol w="1249892"/>
                <a:gridCol w="1249892"/>
                <a:gridCol w="1249892"/>
                <a:gridCol w="1249892"/>
              </a:tblGrid>
              <a:tr h="161543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 Высшее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образование</a:t>
                      </a:r>
                      <a:endParaRPr lang="ru-RU" sz="20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Средне – специальное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образование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Высшая</a:t>
                      </a:r>
                    </a:p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квалиф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катег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Первая</a:t>
                      </a:r>
                    </a:p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квалиф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0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катег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Вторая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квалиф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катег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10424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103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612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6" name="Picture 2" descr="Abstract-Background-46-9D0230TJ80-1600x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-158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27" name="Oval 3"/>
          <p:cNvSpPr>
            <a:spLocks noChangeArrowheads="1"/>
          </p:cNvSpPr>
          <p:nvPr/>
        </p:nvSpPr>
        <p:spPr bwMode="auto">
          <a:xfrm>
            <a:off x="533400" y="457200"/>
            <a:ext cx="3886200" cy="3048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800" b="1"/>
          </a:p>
        </p:txBody>
      </p:sp>
      <p:sp>
        <p:nvSpPr>
          <p:cNvPr id="282628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2057400"/>
            <a:ext cx="38862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endParaRPr lang="ru-RU" altLang="ru-RU" sz="2400" b="1" i="1" smtClean="0">
              <a:solidFill>
                <a:srgbClr val="FF0000"/>
              </a:solidFill>
            </a:endParaRPr>
          </a:p>
        </p:txBody>
      </p:sp>
      <p:sp>
        <p:nvSpPr>
          <p:cNvPr id="282629" name="Line 5"/>
          <p:cNvSpPr>
            <a:spLocks noChangeShapeType="1"/>
          </p:cNvSpPr>
          <p:nvPr/>
        </p:nvSpPr>
        <p:spPr bwMode="auto">
          <a:xfrm>
            <a:off x="4419600" y="1600200"/>
            <a:ext cx="457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2630" name="Line 6"/>
          <p:cNvSpPr>
            <a:spLocks noChangeShapeType="1"/>
          </p:cNvSpPr>
          <p:nvPr/>
        </p:nvSpPr>
        <p:spPr bwMode="auto">
          <a:xfrm>
            <a:off x="4389438" y="2284413"/>
            <a:ext cx="4535487" cy="3063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2631" name="Line 9"/>
          <p:cNvSpPr>
            <a:spLocks noChangeShapeType="1"/>
          </p:cNvSpPr>
          <p:nvPr/>
        </p:nvSpPr>
        <p:spPr bwMode="auto">
          <a:xfrm>
            <a:off x="4038600" y="2852738"/>
            <a:ext cx="4953000" cy="957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82632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097338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2633" name="Прямоугольник 1"/>
          <p:cNvSpPr>
            <a:spLocks noChangeArrowheads="1"/>
          </p:cNvSpPr>
          <p:nvPr/>
        </p:nvSpPr>
        <p:spPr bwMode="auto">
          <a:xfrm>
            <a:off x="4343400" y="609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Тема: Использование современных информационных технологий в образовательном процессе  -  один из способов развития учебно-познавательных и творческих способностей учащихся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2925" y="1770063"/>
            <a:ext cx="4572000" cy="615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rgbClr val="000000"/>
                </a:solidFill>
                <a:ea typeface="+mj-ea"/>
                <a:cs typeface="+mj-cs"/>
              </a:rPr>
              <a:t>Научить учиться  - наша цель!</a:t>
            </a:r>
            <a: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  <a:t/>
            </a:r>
            <a:br>
              <a:rPr lang="ru-RU" b="1" i="1" dirty="0">
                <a:solidFill>
                  <a:srgbClr val="000000"/>
                </a:solidFill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282635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1423">
            <a:off x="4648200" y="2754313"/>
            <a:ext cx="30670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263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132">
            <a:off x="3448050" y="3557588"/>
            <a:ext cx="523875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263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7897">
            <a:off x="4814888" y="3678238"/>
            <a:ext cx="33162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263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53830">
            <a:off x="3616325" y="3116263"/>
            <a:ext cx="2100263" cy="358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2639" name="TextBox 3"/>
          <p:cNvSpPr txBox="1">
            <a:spLocks noChangeArrowheads="1"/>
          </p:cNvSpPr>
          <p:nvPr/>
        </p:nvSpPr>
        <p:spPr bwMode="auto">
          <a:xfrm rot="2602621">
            <a:off x="3534018" y="4652860"/>
            <a:ext cx="3438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dirty="0"/>
              <a:t>Обучая, сами учимся</a:t>
            </a:r>
          </a:p>
        </p:txBody>
      </p:sp>
    </p:spTree>
    <p:extLst>
      <p:ext uri="{BB962C8B-B14F-4D97-AF65-F5344CB8AC3E}">
        <p14:creationId xmlns="" xmlns:p14="http://schemas.microsoft.com/office/powerpoint/2010/main" val="363735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3651" name="Прямоугольник 1"/>
          <p:cNvSpPr>
            <a:spLocks noChangeArrowheads="1"/>
          </p:cNvSpPr>
          <p:nvPr/>
        </p:nvSpPr>
        <p:spPr bwMode="auto">
          <a:xfrm>
            <a:off x="971600" y="33021"/>
            <a:ext cx="785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475A8D"/>
                </a:solidFill>
                <a:latin typeface="Corbel" pitchFamily="34" charset="0"/>
              </a:rPr>
              <a:t>Семинары (Заседания РМО)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7331160"/>
              </p:ext>
            </p:extLst>
          </p:nvPr>
        </p:nvGraphicFramePr>
        <p:xfrm>
          <a:off x="185737" y="556896"/>
          <a:ext cx="8772525" cy="62850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832179"/>
                <a:gridCol w="2940346"/>
              </a:tblGrid>
              <a:tr h="4118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Тема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Название школы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>
                    <a:solidFill>
                      <a:schemeClr val="bg2"/>
                    </a:solidFill>
                  </a:tcPr>
                </a:tc>
              </a:tr>
              <a:tr h="64005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Современный урок в рамках ФГОС НОО; новые подходы к проведению,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анализу.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АСОШ №2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640054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Системно-деятельностный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подход на уроках русского языка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64005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Методика использования ИКТ в начальной малокомплектной школе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Большетиганская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сош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540076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Деятельностный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подход в развивающем образовании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Августовское совещание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64005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Организация и введение внеурочной деятельности по новым стандартам – плюсы и минусы.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АСОШ №3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94410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Планируемые результаты – один из важнейших механизмов реализации требований к результатам освоения основных образовательных программ ФГОС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АСОШ №1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                                   </a:t>
                      </a:r>
                    </a:p>
                    <a:p>
                      <a:endParaRPr lang="ru-RU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  <a:tr h="640054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Системно-деятельностный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подход, как методологическая основа внедрения ФГОС НОО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АНШ-сад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№4</a:t>
                      </a:r>
                    </a:p>
                  </a:txBody>
                  <a:tcPr marT="45718" marB="45718"/>
                </a:tc>
              </a:tr>
              <a:tr h="1188672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Организационно-содержательные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основы деятельности заместителя директора и учителя начальных классов по внедрению стандартов нового поколения в образовательном учреждении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Билярская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</a:rPr>
                        <a:t>сош</a:t>
                      </a:r>
                      <a:endParaRPr lang="ru-RU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/>
                </a:tc>
              </a:tr>
            </a:tbl>
          </a:graphicData>
        </a:graphic>
      </p:graphicFrame>
      <p:pic>
        <p:nvPicPr>
          <p:cNvPr id="5" name="Содержимое 3" descr="DSC0052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410" y="596682"/>
            <a:ext cx="7920990" cy="5280660"/>
          </a:xfrm>
          <a:prstGeom prst="rect">
            <a:avLst/>
          </a:prstGeom>
        </p:spPr>
      </p:pic>
      <p:pic>
        <p:nvPicPr>
          <p:cNvPr id="6" name="Содержимое 3" descr="IMG_300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030288"/>
            <a:ext cx="7355816" cy="5495056"/>
          </a:xfrm>
          <a:prstGeom prst="rect">
            <a:avLst/>
          </a:prstGeom>
        </p:spPr>
      </p:pic>
      <p:pic>
        <p:nvPicPr>
          <p:cNvPr id="7" name="Содержимое 3" descr="IMG_302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1412776"/>
            <a:ext cx="6930256" cy="51771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344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Abstract-Background-46-9D0230TJ80-1600x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747" name="Oval 3"/>
          <p:cNvSpPr>
            <a:spLocks noChangeArrowheads="1"/>
          </p:cNvSpPr>
          <p:nvPr/>
        </p:nvSpPr>
        <p:spPr bwMode="auto">
          <a:xfrm>
            <a:off x="533400" y="457200"/>
            <a:ext cx="3886200" cy="3048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800" b="1">
              <a:solidFill>
                <a:srgbClr val="000000"/>
              </a:solidFill>
            </a:endParaRPr>
          </a:p>
        </p:txBody>
      </p:sp>
      <p:sp>
        <p:nvSpPr>
          <p:cNvPr id="287748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2057400"/>
            <a:ext cx="38862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r>
              <a:rPr lang="ru-RU" altLang="ru-RU" sz="2400" b="1" i="1" smtClean="0">
                <a:solidFill>
                  <a:srgbClr val="FF0000"/>
                </a:solidFill>
              </a:rPr>
              <a:t/>
            </a:r>
            <a:br>
              <a:rPr lang="ru-RU" altLang="ru-RU" sz="2400" b="1" i="1" smtClean="0">
                <a:solidFill>
                  <a:srgbClr val="FF0000"/>
                </a:solidFill>
              </a:rPr>
            </a:br>
            <a:endParaRPr lang="ru-RU" altLang="ru-RU" sz="2400" b="1" i="1" smtClean="0">
              <a:solidFill>
                <a:srgbClr val="FF0000"/>
              </a:solidFill>
            </a:endParaRPr>
          </a:p>
        </p:txBody>
      </p:sp>
      <p:sp>
        <p:nvSpPr>
          <p:cNvPr id="287749" name="Line 5"/>
          <p:cNvSpPr>
            <a:spLocks noChangeShapeType="1"/>
          </p:cNvSpPr>
          <p:nvPr/>
        </p:nvSpPr>
        <p:spPr bwMode="auto">
          <a:xfrm>
            <a:off x="4419600" y="1600200"/>
            <a:ext cx="457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750" name="Line 6"/>
          <p:cNvSpPr>
            <a:spLocks noChangeShapeType="1"/>
          </p:cNvSpPr>
          <p:nvPr/>
        </p:nvSpPr>
        <p:spPr bwMode="auto">
          <a:xfrm>
            <a:off x="4389438" y="2284413"/>
            <a:ext cx="4535487" cy="3063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751" name="Line 9"/>
          <p:cNvSpPr>
            <a:spLocks noChangeShapeType="1"/>
          </p:cNvSpPr>
          <p:nvPr/>
        </p:nvSpPr>
        <p:spPr bwMode="auto">
          <a:xfrm>
            <a:off x="4038600" y="2852738"/>
            <a:ext cx="4953000" cy="957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87752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4097338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7753" name="Прямоугольник 1"/>
          <p:cNvSpPr>
            <a:spLocks noChangeArrowheads="1"/>
          </p:cNvSpPr>
          <p:nvPr/>
        </p:nvSpPr>
        <p:spPr bwMode="auto">
          <a:xfrm>
            <a:off x="4343400" y="609600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Тема: Использование современных информационных технологий в образовательном процессе  -  один из способов развития учебно-познавательных и творческих способностей учащихся </a:t>
            </a:r>
          </a:p>
        </p:txBody>
      </p:sp>
      <p:sp>
        <p:nvSpPr>
          <p:cNvPr id="287754" name="Прямоугольник 2"/>
          <p:cNvSpPr>
            <a:spLocks noChangeArrowheads="1"/>
          </p:cNvSpPr>
          <p:nvPr/>
        </p:nvSpPr>
        <p:spPr bwMode="auto">
          <a:xfrm>
            <a:off x="4352925" y="1770063"/>
            <a:ext cx="4572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i="1">
                <a:solidFill>
                  <a:srgbClr val="000000"/>
                </a:solidFill>
              </a:rPr>
              <a:t>Научить учиться  - наша цель!</a:t>
            </a:r>
            <a:r>
              <a:rPr lang="ru-RU" altLang="ru-RU" b="1" i="1">
                <a:solidFill>
                  <a:srgbClr val="000000"/>
                </a:solidFill>
              </a:rPr>
              <a:t/>
            </a:r>
            <a:br>
              <a:rPr lang="ru-RU" altLang="ru-RU" b="1" i="1">
                <a:solidFill>
                  <a:srgbClr val="000000"/>
                </a:solidFill>
              </a:rPr>
            </a:br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287755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5346">
            <a:off x="4648200" y="2754313"/>
            <a:ext cx="30670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775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132">
            <a:off x="3448050" y="3557588"/>
            <a:ext cx="523875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775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7897">
            <a:off x="4814888" y="3678238"/>
            <a:ext cx="33162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775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53830">
            <a:off x="3668127" y="3087220"/>
            <a:ext cx="2645661" cy="452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7759" name="TextBox 3"/>
          <p:cNvSpPr txBox="1">
            <a:spLocks noChangeArrowheads="1"/>
          </p:cNvSpPr>
          <p:nvPr/>
        </p:nvSpPr>
        <p:spPr bwMode="auto">
          <a:xfrm rot="1970840">
            <a:off x="3611563" y="4402138"/>
            <a:ext cx="3438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0000"/>
                </a:solidFill>
              </a:rPr>
              <a:t>Обучая, сами учимся</a:t>
            </a:r>
          </a:p>
        </p:txBody>
      </p:sp>
      <p:pic>
        <p:nvPicPr>
          <p:cNvPr id="28776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7154">
            <a:off x="1433183" y="3606322"/>
            <a:ext cx="4637088" cy="360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7761" name="TextBox 4"/>
          <p:cNvSpPr txBox="1">
            <a:spLocks noChangeArrowheads="1"/>
          </p:cNvSpPr>
          <p:nvPr/>
        </p:nvSpPr>
        <p:spPr bwMode="auto">
          <a:xfrm rot="3170229">
            <a:off x="3398071" y="5308069"/>
            <a:ext cx="20430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/>
              <a:t>Достижения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41447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smtClean="0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sp>
        <p:nvSpPr>
          <p:cNvPr id="29082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z="1800" smtClean="0"/>
              <a:t> </a:t>
            </a:r>
          </a:p>
        </p:txBody>
      </p:sp>
      <p:graphicFrame>
        <p:nvGraphicFramePr>
          <p:cNvPr id="55426" name="Group 13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80995063"/>
              </p:ext>
            </p:extLst>
          </p:nvPr>
        </p:nvGraphicFramePr>
        <p:xfrm>
          <a:off x="378192" y="1537395"/>
          <a:ext cx="8462144" cy="2237367"/>
        </p:xfrm>
        <a:graphic>
          <a:graphicData uri="http://schemas.openxmlformats.org/drawingml/2006/table">
            <a:tbl>
              <a:tblPr/>
              <a:tblGrid>
                <a:gridCol w="1108550"/>
                <a:gridCol w="979441"/>
                <a:gridCol w="979441"/>
                <a:gridCol w="890400"/>
                <a:gridCol w="890400"/>
                <a:gridCol w="890400"/>
                <a:gridCol w="890400"/>
                <a:gridCol w="890400"/>
                <a:gridCol w="942712"/>
              </a:tblGrid>
              <a:tr h="61357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Всего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уч-ся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Математика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Русский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язык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Окружаю-щий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мир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Татарский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язык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9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Усп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Кач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Усп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Кач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Усп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Кач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Усп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Кач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5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289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99,3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78.4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99,7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84.4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99,7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91,6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96,7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84,3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0860" name="Rectangle 128"/>
          <p:cNvSpPr>
            <a:spLocks noChangeArrowheads="1"/>
          </p:cNvSpPr>
          <p:nvPr/>
        </p:nvSpPr>
        <p:spPr bwMode="auto">
          <a:xfrm>
            <a:off x="228600" y="152400"/>
            <a:ext cx="8610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475A8D"/>
                </a:solidFill>
                <a:latin typeface="Corbel" pitchFamily="34" charset="0"/>
              </a:rPr>
              <a:t>Качественные показатели участия района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475A8D"/>
                </a:solidFill>
                <a:latin typeface="Corbel" pitchFamily="34" charset="0"/>
              </a:rPr>
              <a:t>в мониторинговых исследованиях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475A8D"/>
                </a:solidFill>
                <a:latin typeface="Corbel" pitchFamily="34" charset="0"/>
              </a:rPr>
              <a:t>начальных классов 2013-14 учебный </a:t>
            </a:r>
            <a:r>
              <a:rPr lang="ru-RU" altLang="ru-RU" sz="2800" b="1" dirty="0" smtClean="0">
                <a:solidFill>
                  <a:srgbClr val="475A8D"/>
                </a:solidFill>
                <a:latin typeface="Corbel" pitchFamily="34" charset="0"/>
              </a:rPr>
              <a:t>год (</a:t>
            </a:r>
            <a:r>
              <a:rPr lang="ru-RU" altLang="ru-RU" sz="2800" b="1" dirty="0">
                <a:solidFill>
                  <a:srgbClr val="475A8D"/>
                </a:solidFill>
                <a:latin typeface="Corbel" pitchFamily="34" charset="0"/>
              </a:rPr>
              <a:t>в %)</a:t>
            </a:r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807432"/>
              </p:ext>
            </p:extLst>
          </p:nvPr>
        </p:nvGraphicFramePr>
        <p:xfrm>
          <a:off x="419100" y="4149080"/>
          <a:ext cx="8305800" cy="2199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/>
                <a:gridCol w="2768600"/>
                <a:gridCol w="2768600"/>
              </a:tblGrid>
              <a:tr h="41811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Успеваемость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Качество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071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2011-2012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58,6%</a:t>
                      </a:r>
                      <a:endParaRPr lang="ru-RU" sz="2800" b="1" cap="small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071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99,5%</a:t>
                      </a:r>
                      <a:endParaRPr lang="ru-RU" sz="2800" b="1" cap="small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63,2%</a:t>
                      </a:r>
                      <a:endParaRPr lang="ru-RU" sz="2800" b="1" cap="small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071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99,9%</a:t>
                      </a:r>
                      <a:endParaRPr lang="ru-RU" sz="2800" b="1" cap="small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cap="small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66,7%</a:t>
                      </a:r>
                      <a:endParaRPr lang="ru-RU" sz="2800" b="1" cap="small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088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419</Words>
  <Application>Microsoft Office PowerPoint</Application>
  <PresentationFormat>Экран (4:3)</PresentationFormat>
  <Paragraphs>124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Выступление</vt:lpstr>
      <vt:lpstr>   </vt:lpstr>
      <vt:lpstr>УМК</vt:lpstr>
      <vt:lpstr>   </vt:lpstr>
      <vt:lpstr>Наши учителя</vt:lpstr>
      <vt:lpstr>   </vt:lpstr>
      <vt:lpstr>Слайд 7</vt:lpstr>
      <vt:lpstr>   </vt:lpstr>
      <vt:lpstr> </vt:lpstr>
      <vt:lpstr>  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выступления:</dc:title>
  <dc:creator>Aumov</dc:creator>
  <cp:lastModifiedBy>adm</cp:lastModifiedBy>
  <cp:revision>6</cp:revision>
  <dcterms:created xsi:type="dcterms:W3CDTF">2014-12-15T08:45:22Z</dcterms:created>
  <dcterms:modified xsi:type="dcterms:W3CDTF">2016-02-08T10:08:41Z</dcterms:modified>
</cp:coreProperties>
</file>