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7" r:id="rId4"/>
    <p:sldId id="259" r:id="rId5"/>
    <p:sldId id="260" r:id="rId6"/>
    <p:sldId id="263" r:id="rId7"/>
    <p:sldId id="264" r:id="rId8"/>
    <p:sldId id="265" r:id="rId9"/>
    <p:sldId id="266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0" autoAdjust="0"/>
    <p:restoredTop sz="93247" autoAdjust="0"/>
  </p:normalViewPr>
  <p:slideViewPr>
    <p:cSldViewPr>
      <p:cViewPr varScale="1">
        <p:scale>
          <a:sx n="82" d="100"/>
          <a:sy n="82" d="100"/>
        </p:scale>
        <p:origin x="-111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8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EA2C0FB-05B1-4F96-A2E3-D7F2DA949001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82EC568-C5C5-4E6D-93A9-CCDFE433A7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144405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6E45425E-8AD8-4B0D-A289-5224B218EA10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A095BFE7-8FCD-4979-B86E-31F74DCE44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631951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C246D43-D693-42D4-B199-A91C62B60B07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6A59269-012A-4119-8157-7F80AB9405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480806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43000" y="731838"/>
            <a:ext cx="3124200" cy="34750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19600" y="731838"/>
            <a:ext cx="3124200" cy="34750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31FF1DF-D8F8-48C7-9239-77A1851DDDAA}" type="datetimeFigureOut">
              <a:rPr lang="ru-RU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EC518AD-BF6C-4765-86DE-A73011C3AB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985553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75355A6A-EFA6-41C2-8C90-F5031A1D4800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ADFCA3DD-2FF3-4D26-81AF-67BDA5CD4F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232113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45415D93-4139-46C0-8A0F-457F0E677E56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7F3C0195-E657-44D7-B183-01C90BF7A4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165047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B3108F5-6E31-4AD4-882D-AE4107245662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47AD3AC-4A54-476C-8944-1138D79A29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347532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481023D-E071-4EA4-8A47-5FE2D04D53CA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6BA86E26-59EC-435C-9BF2-B2520FBF9E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076231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762A7917-18B0-41A5-8908-45711A1B21E3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4836E33-ECE8-4BCE-88CF-B7BB8FBF05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927185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D8144C9-A9B5-418C-BAB8-1D67A681D6B8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73393CE-01E1-404C-8129-BCD6FBA94B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124968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5149621-5D78-4E3A-A98F-E6E4A5E6CDB6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40F7674-2CBC-402C-94A9-617C898B34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154884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49B5EA6-1BC1-48C0-AB49-85A7B692C79A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92E5C6E-ACA0-49A8-8F34-FCEB073B66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003909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D5A0D6-0F51-475F-8423-2B10D9C3AA2F}" type="datetimeFigureOut">
              <a:rPr lang="ru-RU"/>
              <a:pPr>
                <a:defRPr/>
              </a:pPr>
              <a:t>17.02.2025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0CB5DE-AB0C-40B9-8750-E2AC702F88BD}" type="slidenum">
              <a:rPr lang="ru-RU" altLang="ru-RU" sz="120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73951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737097" y="1438275"/>
            <a:ext cx="8064500" cy="464742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tt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Пути решения профессионального роста педагогов в условиях кадрового дефицита</a:t>
            </a:r>
            <a:endParaRPr lang="en-US" sz="40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			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err="1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Акмалова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И.И., </a:t>
            </a:r>
            <a:r>
              <a:rPr lang="tt-RU" sz="16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методист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t-RU" sz="16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по профессиональному росту педагогов</a:t>
            </a:r>
            <a:endParaRPr lang="ru-RU" sz="16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600" b="1" dirty="0" smtClean="0">
              <a:solidFill>
                <a:srgbClr val="0000FF"/>
              </a:solidFill>
              <a:latin typeface="Calibri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5" y="289582"/>
            <a:ext cx="1238498" cy="1339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C:\Users\Юлия\Downloads\IMG-20250206-WA02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9582"/>
            <a:ext cx="2736304" cy="2052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Юлия\Downloads\IMG_20250206_1421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9582"/>
            <a:ext cx="2930381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6592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899592" y="620688"/>
            <a:ext cx="7056784" cy="181588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КАДРОВЫЙ СОСТАВ АКТАНЫШСКОГО РАЙОНА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tt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600" b="1" dirty="0" smtClean="0">
              <a:solidFill>
                <a:srgbClr val="0000FF"/>
              </a:solidFill>
              <a:latin typeface="Calibri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16615"/>
            <a:ext cx="864096" cy="122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769107"/>
              </p:ext>
            </p:extLst>
          </p:nvPr>
        </p:nvGraphicFramePr>
        <p:xfrm>
          <a:off x="611560" y="1528630"/>
          <a:ext cx="7820735" cy="2404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1542301"/>
                <a:gridCol w="1698059"/>
                <a:gridCol w="1772063"/>
              </a:tblGrid>
              <a:tr h="67927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КАДРЫ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6257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ПЕДАГОГИЧЕСКИХ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РАБОТНИКОВ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6257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РАБОТНИКОВ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80471609"/>
              </p:ext>
            </p:extLst>
          </p:nvPr>
        </p:nvGraphicFramePr>
        <p:xfrm>
          <a:off x="611561" y="4077072"/>
          <a:ext cx="770485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83099"/>
                <a:gridCol w="1365366"/>
                <a:gridCol w="1456391"/>
              </a:tblGrid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СО СТАЖЕМ ДО 3 Х ЛЕТ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2,03%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СО СТАЖЕТ ОТ 3 ДО 15 ЛЕТ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24,2%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СО СТАЖЕТ ОТ 15 ДО 20 ЛЕТ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26,8%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СО СТАЖЕТ ОТ 20 ЛЕТ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46,6%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276" marR="3527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38854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>
              <a:defRPr/>
            </a:pP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ПОДГОТОВКА КАДРОВ </a:t>
            </a:r>
            <a:b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АКТАНЫШСКОМ РАЙОНЕ</a:t>
            </a:r>
            <a:r>
              <a:rPr lang="tt-RU" sz="2400" b="1" dirty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tt-RU" sz="2400" b="1" dirty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88640"/>
            <a:ext cx="108012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1154676" y="2342915"/>
            <a:ext cx="2088232" cy="15841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 ОБУЧЕНИЕ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педагогов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6228184" y="1586508"/>
            <a:ext cx="1728192" cy="90638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Филологический (1)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6228184" y="2686600"/>
            <a:ext cx="1800200" cy="10801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двумя профилями подготовки (6)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805770" y="4252198"/>
            <a:ext cx="1872208" cy="12241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Начальное образование + иностранный язык (2)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943708" y="4941168"/>
            <a:ext cx="2160240" cy="10378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и информационные технологии (1)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211960" y="1792732"/>
            <a:ext cx="129614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4211960" y="2902624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4211960" y="4149080"/>
            <a:ext cx="100811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771800" y="4282914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325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705937" y="1438275"/>
            <a:ext cx="8064500" cy="107721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tt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600" b="1" dirty="0" smtClean="0">
              <a:solidFill>
                <a:srgbClr val="0000FF"/>
              </a:solidFill>
              <a:latin typeface="Calibri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747" y="96838"/>
            <a:ext cx="94909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>
              <a:defRPr/>
            </a:pP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КАТЕГОРИЙНЫЙ  </a:t>
            </a:r>
            <a:r>
              <a:rPr lang="tt-RU" sz="2400" b="1" dirty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СОСТАВ 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ПЕДАГОГОВ АКТАНЫШСКОГО </a:t>
            </a:r>
            <a:r>
              <a:rPr lang="tt-RU" sz="2400" b="1" dirty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РАЙОНА</a:t>
            </a:r>
            <a:br>
              <a:rPr lang="tt-RU" sz="2400" b="1" dirty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97" y="1438275"/>
            <a:ext cx="4541914" cy="281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280" y="2496061"/>
            <a:ext cx="4548187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перфолента 4"/>
          <p:cNvSpPr/>
          <p:nvPr/>
        </p:nvSpPr>
        <p:spPr>
          <a:xfrm>
            <a:off x="467544" y="4293096"/>
            <a:ext cx="4392488" cy="187220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ru-RU" sz="2500" b="1" kern="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5 - </a:t>
            </a:r>
            <a:r>
              <a:rPr lang="ru-RU" sz="2500" b="1" kern="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педагог-методист       </a:t>
            </a:r>
          </a:p>
          <a:p>
            <a:pPr lvl="0">
              <a:spcBef>
                <a:spcPct val="20000"/>
              </a:spcBef>
            </a:pPr>
            <a:r>
              <a:rPr lang="ru-RU" sz="2500" b="1" kern="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500" b="1" kern="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педагог- наставник</a:t>
            </a:r>
          </a:p>
        </p:txBody>
      </p:sp>
    </p:spTree>
    <p:extLst>
      <p:ext uri="{BB962C8B-B14F-4D97-AF65-F5344CB8AC3E}">
        <p14:creationId xmlns:p14="http://schemas.microsoft.com/office/powerpoint/2010/main" val="2943837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79512" y="548680"/>
            <a:ext cx="7491464" cy="14465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ПОВЫШЕНИЕ КВАЛИФИКАЦИИ ПЕДАГОГОВ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АКТАНЫШСКОГО РАЙОНА</a:t>
            </a:r>
            <a:endParaRPr lang="tt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600" b="1" dirty="0" smtClean="0">
              <a:solidFill>
                <a:srgbClr val="0000FF"/>
              </a:solidFill>
              <a:latin typeface="Calibri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747" y="96838"/>
            <a:ext cx="94909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Юлия\Desktop\1697951862general_pages_22_October_2023_i57109_povyshenie_kvalifikacii_po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995231"/>
            <a:ext cx="4608512" cy="3161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2060849"/>
            <a:ext cx="3322712" cy="316835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последние три года курсы профессионального направления успешно завершили 486   педагогов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21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177875"/>
              </p:ext>
            </p:extLst>
          </p:nvPr>
        </p:nvGraphicFramePr>
        <p:xfrm>
          <a:off x="323528" y="649166"/>
          <a:ext cx="8640960" cy="62362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128"/>
                <a:gridCol w="557400"/>
                <a:gridCol w="646905"/>
                <a:gridCol w="838252"/>
                <a:gridCol w="987134"/>
                <a:gridCol w="1040606"/>
                <a:gridCol w="1040606"/>
                <a:gridCol w="1040082"/>
                <a:gridCol w="1337847"/>
              </a:tblGrid>
              <a:tr h="35243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ПЕДАГОГОВ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 КОМПЕТЕНЦИИ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КОМПЕТЕНЦИИ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ПСИХОЛОГО-ПЕДАГОГИЧЕСКИЕ И КОММУНИКАТИВНЫЕ КОМПЕТЕНЦИИ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/>
                </a:tc>
              </a:tr>
              <a:tr h="16833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и проведение урока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деятельности школьников на уроке, направленной на развитие универсальных учебных действий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Теория и методика развития функциональной грамотности школьников (базовый уровень)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Теория и методика развития функциональной грамотности школьников (повышенный уровень)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КОМПЕТЕНЦИИ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успешности выполнения задания(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Родной (тат) яз.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78,56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42,28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37,78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58,23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65,93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362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Физ-ра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83,55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76,75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78,53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52,78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71,55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362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80,26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64,22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56,12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39,14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47,04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52,72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58,03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2018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Ин.язык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79,78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71,62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47,98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59,94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52,58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362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70,38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68,92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65,25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362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82,63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54,19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61,79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44,78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37,94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2230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73,00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73,58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55,50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212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69,30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82,25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44,33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53,83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63,35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3183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(мал)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74,70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51,33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36,17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36,17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46,00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73,50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2362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(дев)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64,40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38,83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67,62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69,75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  <a:tr h="182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88,30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82,38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68,83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53,83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16,67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57,50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57,75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96" marR="40996" marT="0" marB="0" anchor="ctr"/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368152"/>
          </a:xfrm>
        </p:spPr>
        <p:txBody>
          <a:bodyPr/>
          <a:lstStyle/>
          <a:p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РЕЗУЛЬТАТЫ ДИАГНОСТИКИ ПРОФЕССИОНАЛЬНЫХ КОМПЕТЕЦИИ ПЕДАГОГОВ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09347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539552" y="620688"/>
            <a:ext cx="7337191" cy="14465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ПРОЕКТ «МОЛОДОЙ ПЕДАГОГ + НАСТАВНИК»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747" y="96838"/>
            <a:ext cx="94909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51520" y="1821017"/>
            <a:ext cx="3916812" cy="4335135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Цель проекта: выявление, поддержка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и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распространения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эффективного опыта педагогов-наставников образовательных учреждений, создания положительной профессиональной мотивации у молодых специалистов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Юлия\Downloads\IMG_20250206_14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029" y="1700808"/>
            <a:ext cx="407631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Юлия\Downloads\IMG_20250217_0927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029" y="3752011"/>
            <a:ext cx="4108814" cy="270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1952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747" y="96838"/>
            <a:ext cx="94909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ID-20250207-WA010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836712"/>
            <a:ext cx="756084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763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928075" y="1451685"/>
            <a:ext cx="7337191" cy="10772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СПАСИБО ЗА ВНИМАНИЕ!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ИГЪТИБАРЫГЫЗ  ӨЧЕН РӘХМӘТ!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747" y="96838"/>
            <a:ext cx="94909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Юлия\Desktop\e5c857c0a270f14cdc34e45e600cded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8572"/>
            <a:ext cx="8732365" cy="3050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464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324</Words>
  <Application>Microsoft Office PowerPoint</Application>
  <PresentationFormat>Экран (4:3)</PresentationFormat>
  <Paragraphs>172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1_Тема Office</vt:lpstr>
      <vt:lpstr>Презентация PowerPoint</vt:lpstr>
      <vt:lpstr>Презентация PowerPoint</vt:lpstr>
      <vt:lpstr> ПОДГОТОВКА КАДРОВ  В АКТАНЫШСКОМ РАЙОНЕ </vt:lpstr>
      <vt:lpstr> КАТЕГОРИЙНЫЙ  СОСТАВ ПЕДАГОГОВ АКТАНЫШСКОГО РАЙОНА </vt:lpstr>
      <vt:lpstr>Презентация PowerPoint</vt:lpstr>
      <vt:lpstr>РЕЗУЛЬТАТЫ ДИАГНОСТИКИ ПРОФЕССИОНАЛЬНЫХ КОМПЕТЕЦИИ ПЕДАГОГОВ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Юлия</cp:lastModifiedBy>
  <cp:revision>26</cp:revision>
  <cp:lastPrinted>2025-02-17T07:26:28Z</cp:lastPrinted>
  <dcterms:modified xsi:type="dcterms:W3CDTF">2025-02-17T07:44:10Z</dcterms:modified>
</cp:coreProperties>
</file>