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16" r:id="rId2"/>
    <p:sldId id="290" r:id="rId3"/>
    <p:sldId id="312" r:id="rId4"/>
    <p:sldId id="313" r:id="rId5"/>
    <p:sldId id="314" r:id="rId6"/>
    <p:sldId id="310" r:id="rId7"/>
    <p:sldId id="311" r:id="rId8"/>
    <p:sldId id="306" r:id="rId9"/>
    <p:sldId id="317" r:id="rId10"/>
    <p:sldId id="318" r:id="rId11"/>
    <p:sldId id="319" r:id="rId12"/>
    <p:sldId id="320" r:id="rId13"/>
    <p:sldId id="321" r:id="rId14"/>
    <p:sldId id="322" r:id="rId15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18" autoAdjust="0"/>
    <p:restoredTop sz="94660"/>
  </p:normalViewPr>
  <p:slideViewPr>
    <p:cSldViewPr>
      <p:cViewPr varScale="1">
        <p:scale>
          <a:sx n="93" d="100"/>
          <a:sy n="93" d="100"/>
        </p:scale>
        <p:origin x="786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5A130-5D12-4CC7-814E-5D8A14242D38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B4B75F-4A81-47FF-8F7D-BFC751AC68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672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2493-0F13-47F1-9C00-C226C49378F6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5C21-4879-4279-A50C-741DBAE96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454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2493-0F13-47F1-9C00-C226C49378F6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5C21-4879-4279-A50C-741DBAE96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289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2493-0F13-47F1-9C00-C226C49378F6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5C21-4879-4279-A50C-741DBAE96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374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2493-0F13-47F1-9C00-C226C49378F6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5C21-4879-4279-A50C-741DBAE96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74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2493-0F13-47F1-9C00-C226C49378F6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5C21-4879-4279-A50C-741DBAE96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19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2493-0F13-47F1-9C00-C226C49378F6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5C21-4879-4279-A50C-741DBAE96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0039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2493-0F13-47F1-9C00-C226C49378F6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5C21-4879-4279-A50C-741DBAE96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4650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2493-0F13-47F1-9C00-C226C49378F6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5C21-4879-4279-A50C-741DBAE96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435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2493-0F13-47F1-9C00-C226C49378F6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5C21-4879-4279-A50C-741DBAE96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64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2493-0F13-47F1-9C00-C226C49378F6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5C21-4879-4279-A50C-741DBAE96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8752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2493-0F13-47F1-9C00-C226C49378F6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5C21-4879-4279-A50C-741DBAE96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0033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22493-0F13-47F1-9C00-C226C49378F6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245C21-4879-4279-A50C-741DBAE96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132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601629" y="-2564701"/>
            <a:ext cx="928296" cy="52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32" y="4530154"/>
            <a:ext cx="2133600" cy="273844"/>
          </a:xfrm>
        </p:spPr>
        <p:txBody>
          <a:bodyPr/>
          <a:lstStyle/>
          <a:p>
            <a:fld id="{905E0CB1-8A1B-4CAB-B415-0D4429571300}" type="slidenum">
              <a:rPr lang="ru-RU" sz="1200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80890" y="1203598"/>
            <a:ext cx="7464383" cy="461665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Национальные исследования качества образования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89459" y="2067694"/>
            <a:ext cx="3600400" cy="1368152"/>
          </a:xfrm>
          <a:prstGeom prst="rect">
            <a:avLst/>
          </a:prstGeom>
          <a:solidFill>
            <a:srgbClr val="4F81BD">
              <a:lumMod val="20000"/>
              <a:lumOff val="80000"/>
              <a:alpha val="49000"/>
            </a:srgbClr>
          </a:solidFill>
          <a:ln w="25400" cap="flat" cmpd="sng" algn="ctr">
            <a:noFill/>
            <a:prstDash val="solid"/>
          </a:ln>
          <a:effectLst/>
        </p:spPr>
        <p:txBody>
          <a:bodyPr wrap="square" lIns="45474" tIns="22733" rIns="45474" bIns="22733" anchor="ctr"/>
          <a:lstStyle/>
          <a:p>
            <a:pPr algn="ctr" fontAlgn="base">
              <a:spcAft>
                <a:spcPts val="0"/>
              </a:spcAft>
            </a:pPr>
            <a:r>
              <a:rPr lang="ru-RU" b="1" kern="1200" dirty="0">
                <a:solidFill>
                  <a:srgbClr val="2E3192"/>
                </a:solidFill>
                <a:effectLst/>
                <a:latin typeface="Cambria"/>
                <a:ea typeface="Times New Roman"/>
                <a:cs typeface="Arial"/>
              </a:rPr>
              <a:t> </a:t>
            </a:r>
            <a:endParaRPr lang="ru-RU" dirty="0">
              <a:effectLst/>
              <a:latin typeface="Times New Roman"/>
              <a:ea typeface="Times New Roman"/>
            </a:endParaRPr>
          </a:p>
          <a:p>
            <a:pPr algn="ctr" fontAlgn="base">
              <a:spcAft>
                <a:spcPts val="0"/>
              </a:spcAft>
            </a:pPr>
            <a:r>
              <a:rPr lang="ru-RU" b="1" kern="1200" dirty="0" smtClean="0">
                <a:solidFill>
                  <a:srgbClr val="2E3192"/>
                </a:solidFill>
                <a:effectLst/>
                <a:latin typeface="Cambria"/>
                <a:ea typeface="Times New Roman"/>
                <a:cs typeface="Arial"/>
              </a:rPr>
              <a:t>18 октября </a:t>
            </a:r>
            <a:r>
              <a:rPr lang="ru-RU" b="1" kern="1200" dirty="0">
                <a:solidFill>
                  <a:srgbClr val="2E3192"/>
                </a:solidFill>
                <a:effectLst/>
                <a:latin typeface="Cambria"/>
                <a:ea typeface="Times New Roman"/>
                <a:cs typeface="Arial"/>
              </a:rPr>
              <a:t>2017  </a:t>
            </a:r>
            <a:r>
              <a:rPr lang="ru-RU" b="1" kern="1200" dirty="0" smtClean="0">
                <a:solidFill>
                  <a:srgbClr val="2E3192"/>
                </a:solidFill>
                <a:effectLst/>
                <a:latin typeface="Cambria"/>
                <a:ea typeface="Times New Roman"/>
                <a:cs typeface="Arial"/>
              </a:rPr>
              <a:t>года</a:t>
            </a:r>
          </a:p>
          <a:p>
            <a:pPr algn="ctr" fontAlgn="base">
              <a:spcAft>
                <a:spcPts val="0"/>
              </a:spcAft>
            </a:pPr>
            <a:r>
              <a:rPr lang="ru-RU" b="1" kern="1200" dirty="0" smtClean="0">
                <a:solidFill>
                  <a:srgbClr val="2E3192"/>
                </a:solidFill>
                <a:effectLst/>
                <a:latin typeface="Cambria"/>
                <a:ea typeface="Times New Roman"/>
                <a:cs typeface="Arial"/>
              </a:rPr>
              <a:t>  </a:t>
            </a:r>
            <a:r>
              <a:rPr lang="ru-RU" b="1" kern="1200" dirty="0" smtClean="0">
                <a:solidFill>
                  <a:srgbClr val="C00000"/>
                </a:solidFill>
                <a:effectLst/>
                <a:latin typeface="Cambria"/>
                <a:ea typeface="Times New Roman"/>
                <a:cs typeface="Arial"/>
              </a:rPr>
              <a:t>10 </a:t>
            </a:r>
            <a:r>
              <a:rPr lang="ru-RU" b="1" kern="1200" dirty="0">
                <a:solidFill>
                  <a:srgbClr val="C00000"/>
                </a:solidFill>
                <a:effectLst/>
                <a:latin typeface="Cambria"/>
                <a:ea typeface="Times New Roman"/>
                <a:cs typeface="Arial"/>
              </a:rPr>
              <a:t>классы </a:t>
            </a:r>
            <a:endParaRPr lang="ru-RU" dirty="0">
              <a:effectLst/>
              <a:latin typeface="Times New Roman"/>
              <a:ea typeface="Times New Roman"/>
            </a:endParaRPr>
          </a:p>
          <a:p>
            <a:pPr algn="ctr" fontAlgn="base">
              <a:spcAft>
                <a:spcPts val="0"/>
              </a:spcAft>
            </a:pPr>
            <a:r>
              <a:rPr lang="ru-RU" b="1" kern="1200" dirty="0">
                <a:effectLst/>
                <a:latin typeface="Cambria"/>
                <a:ea typeface="Times New Roman"/>
                <a:cs typeface="Arial"/>
              </a:rPr>
              <a:t>ХИМИЯ, </a:t>
            </a:r>
            <a:r>
              <a:rPr lang="ru-RU" b="1" kern="1200" dirty="0" smtClean="0">
                <a:effectLst/>
                <a:latin typeface="Cambria"/>
                <a:ea typeface="Times New Roman"/>
                <a:cs typeface="Arial"/>
              </a:rPr>
              <a:t>БИОЛОГИЯ</a:t>
            </a:r>
          </a:p>
          <a:p>
            <a:pPr algn="ctr" fontAlgn="base">
              <a:spcAft>
                <a:spcPts val="0"/>
              </a:spcAft>
            </a:pPr>
            <a:r>
              <a:rPr lang="ru-RU" b="1" dirty="0" smtClean="0">
                <a:latin typeface="Cambria"/>
                <a:ea typeface="Times New Roman"/>
                <a:cs typeface="Arial"/>
              </a:rPr>
              <a:t>выборка</a:t>
            </a:r>
            <a:endParaRPr lang="ru-RU" dirty="0">
              <a:effectLst/>
              <a:latin typeface="Times New Roman"/>
              <a:ea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latin typeface="Calibri"/>
                <a:ea typeface="Calibri"/>
                <a:cs typeface="Times New Roman"/>
              </a:rPr>
              <a:t> 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750306" y="2067694"/>
            <a:ext cx="3719967" cy="1368152"/>
          </a:xfrm>
          <a:prstGeom prst="rect">
            <a:avLst/>
          </a:prstGeom>
          <a:solidFill>
            <a:srgbClr val="4F81BD">
              <a:lumMod val="20000"/>
              <a:lumOff val="80000"/>
              <a:alpha val="49000"/>
            </a:srgbClr>
          </a:solidFill>
          <a:ln w="25400" cap="flat" cmpd="sng" algn="ctr">
            <a:noFill/>
            <a:prstDash val="solid"/>
          </a:ln>
          <a:effectLst/>
        </p:spPr>
        <p:txBody>
          <a:bodyPr wrap="square" lIns="45474" tIns="22733" rIns="45474" bIns="22733" anchor="ctr"/>
          <a:lstStyle/>
          <a:p>
            <a:pPr algn="ctr" fontAlgn="base">
              <a:spcAft>
                <a:spcPts val="0"/>
              </a:spcAft>
            </a:pPr>
            <a:r>
              <a:rPr lang="ru-RU" b="1" kern="1200" dirty="0">
                <a:solidFill>
                  <a:srgbClr val="2E3192"/>
                </a:solidFill>
                <a:effectLst/>
                <a:latin typeface="Cambria"/>
                <a:ea typeface="Times New Roman"/>
                <a:cs typeface="Arial"/>
              </a:rPr>
              <a:t>Апрель 2018 </a:t>
            </a:r>
            <a:r>
              <a:rPr lang="ru-RU" b="1" kern="1200" dirty="0" smtClean="0">
                <a:solidFill>
                  <a:srgbClr val="2E3192"/>
                </a:solidFill>
                <a:effectLst/>
                <a:latin typeface="Cambria"/>
                <a:ea typeface="Times New Roman"/>
                <a:cs typeface="Arial"/>
              </a:rPr>
              <a:t>года</a:t>
            </a:r>
          </a:p>
          <a:p>
            <a:pPr algn="ctr" fontAlgn="base">
              <a:spcAft>
                <a:spcPts val="0"/>
              </a:spcAft>
            </a:pPr>
            <a:r>
              <a:rPr lang="ru-RU" b="1" kern="1200" dirty="0" smtClean="0">
                <a:solidFill>
                  <a:srgbClr val="C00000"/>
                </a:solidFill>
                <a:effectLst/>
                <a:latin typeface="Cambria"/>
                <a:ea typeface="Times New Roman"/>
                <a:cs typeface="Arial"/>
              </a:rPr>
              <a:t>6 </a:t>
            </a:r>
            <a:r>
              <a:rPr lang="ru-RU" b="1" kern="1200" dirty="0">
                <a:solidFill>
                  <a:srgbClr val="C00000"/>
                </a:solidFill>
                <a:effectLst/>
                <a:latin typeface="Cambria"/>
                <a:ea typeface="Times New Roman"/>
                <a:cs typeface="Arial"/>
              </a:rPr>
              <a:t>и 8 классы </a:t>
            </a:r>
            <a:endParaRPr lang="ru-RU" dirty="0">
              <a:effectLst/>
              <a:latin typeface="Times New Roman"/>
              <a:ea typeface="Times New Roman"/>
            </a:endParaRPr>
          </a:p>
          <a:p>
            <a:pPr algn="ctr" fontAlgn="base">
              <a:spcAft>
                <a:spcPts val="0"/>
              </a:spcAft>
            </a:pPr>
            <a:r>
              <a:rPr lang="ru-RU" b="1" kern="1200" dirty="0">
                <a:solidFill>
                  <a:srgbClr val="C00000"/>
                </a:solidFill>
                <a:effectLst/>
                <a:latin typeface="Cambria"/>
                <a:ea typeface="Times New Roman"/>
                <a:cs typeface="Arial"/>
              </a:rPr>
              <a:t>ЛИТЕРАТУРА, </a:t>
            </a:r>
            <a:r>
              <a:rPr lang="ru-RU" b="1" kern="1200" dirty="0" smtClean="0">
                <a:solidFill>
                  <a:srgbClr val="C00000"/>
                </a:solidFill>
                <a:effectLst/>
                <a:latin typeface="Cambria"/>
                <a:ea typeface="Times New Roman"/>
                <a:cs typeface="Arial"/>
              </a:rPr>
              <a:t>МХК</a:t>
            </a:r>
          </a:p>
          <a:p>
            <a:pPr algn="ctr" fontAlgn="base">
              <a:spcAft>
                <a:spcPts val="0"/>
              </a:spcAft>
            </a:pPr>
            <a:r>
              <a:rPr lang="ru-RU" b="1" dirty="0" smtClean="0">
                <a:latin typeface="Cambria"/>
                <a:ea typeface="Times New Roman"/>
                <a:cs typeface="Arial"/>
              </a:rPr>
              <a:t>выборка</a:t>
            </a:r>
            <a:endParaRPr lang="ru-RU" dirty="0">
              <a:effectLst/>
              <a:latin typeface="Times New Roman"/>
              <a:ea typeface="Times New Roman"/>
            </a:endParaRPr>
          </a:p>
        </p:txBody>
      </p:sp>
      <p:pic>
        <p:nvPicPr>
          <p:cNvPr id="15" name="Picture 2" descr="C:\Users\Afanaseva\Desktop\сам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4" y="153648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5407187"/>
              </p:ext>
            </p:extLst>
          </p:nvPr>
        </p:nvGraphicFramePr>
        <p:xfrm>
          <a:off x="489459" y="3795886"/>
          <a:ext cx="8018532" cy="4140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26557"/>
                <a:gridCol w="1296636"/>
                <a:gridCol w="1489472"/>
                <a:gridCol w="1005867"/>
              </a:tblGrid>
              <a:tr h="41407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ВПР по русскому языку во 2 и 5 классах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октябрь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Русский язык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выборка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sp>
        <p:nvSpPr>
          <p:cNvPr id="14" name="Заголовок 1"/>
          <p:cNvSpPr txBox="1">
            <a:spLocks/>
          </p:cNvSpPr>
          <p:nvPr/>
        </p:nvSpPr>
        <p:spPr>
          <a:xfrm>
            <a:off x="980890" y="36941"/>
            <a:ext cx="8055606" cy="9059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rgbClr val="C00000"/>
                </a:solidFill>
              </a:rPr>
              <a:t>Исследования, организуемые Федеральной службой по надзору и контролю в сфере образования (</a:t>
            </a:r>
            <a:r>
              <a:rPr lang="ru-RU" sz="2400" b="1" dirty="0" err="1" smtClean="0">
                <a:solidFill>
                  <a:srgbClr val="C00000"/>
                </a:solidFill>
              </a:rPr>
              <a:t>Рособрнадзор</a:t>
            </a:r>
            <a:r>
              <a:rPr lang="ru-RU" sz="2400" b="1" dirty="0" smtClean="0">
                <a:solidFill>
                  <a:srgbClr val="C00000"/>
                </a:solidFill>
              </a:rPr>
              <a:t>)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3123891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601629" y="-2564701"/>
            <a:ext cx="928296" cy="52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32" y="4530154"/>
            <a:ext cx="2133600" cy="273844"/>
          </a:xfrm>
        </p:spPr>
        <p:txBody>
          <a:bodyPr/>
          <a:lstStyle/>
          <a:p>
            <a:fld id="{905E0CB1-8A1B-4CAB-B415-0D4429571300}" type="slidenum">
              <a:rPr lang="ru-RU" sz="1200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5" name="Picture 2" descr="C:\Users\Afanaseva\Desktop\сам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4" y="153648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Заголовок 1"/>
          <p:cNvSpPr txBox="1">
            <a:spLocks/>
          </p:cNvSpPr>
          <p:nvPr/>
        </p:nvSpPr>
        <p:spPr>
          <a:xfrm>
            <a:off x="827584" y="36941"/>
            <a:ext cx="8208912" cy="9059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C00000"/>
                </a:solidFill>
              </a:rPr>
              <a:t>Отделам </a:t>
            </a:r>
            <a:r>
              <a:rPr lang="ru-RU" sz="2000" b="1" dirty="0">
                <a:solidFill>
                  <a:srgbClr val="C00000"/>
                </a:solidFill>
              </a:rPr>
              <a:t>(</a:t>
            </a:r>
            <a:r>
              <a:rPr lang="ru-RU" sz="2000" b="1" dirty="0" smtClean="0">
                <a:solidFill>
                  <a:srgbClr val="C00000"/>
                </a:solidFill>
              </a:rPr>
              <a:t>управлениям) </a:t>
            </a:r>
            <a:r>
              <a:rPr lang="ru-RU" sz="2000" b="1" dirty="0">
                <a:solidFill>
                  <a:srgbClr val="C00000"/>
                </a:solidFill>
              </a:rPr>
              <a:t>образования исполнительных комитетов муниципальных образований Республики Татарстан: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51334" y="963132"/>
            <a:ext cx="876235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1600" dirty="0" smtClean="0"/>
              <a:t>При </a:t>
            </a:r>
            <a:r>
              <a:rPr lang="ru-RU" sz="1600" dirty="0"/>
              <a:t>организации и проведении всероссийской и республиканской олимпиад школьников в Республике Татарстан в 2017/2018 учебном году строго руководствоваться Порядком проведения школьного этапа всероссийской и республиканской олимпиад школьников в 2017/2018 учебном </a:t>
            </a:r>
            <a:r>
              <a:rPr lang="ru-RU" sz="1600" dirty="0" smtClean="0"/>
              <a:t>году;</a:t>
            </a:r>
          </a:p>
          <a:p>
            <a:pPr marL="342900" indent="-342900">
              <a:buAutoNum type="arabicPeriod"/>
            </a:pPr>
            <a:r>
              <a:rPr lang="ru-RU" sz="1600" dirty="0" smtClean="0"/>
              <a:t>Назначить </a:t>
            </a:r>
            <a:r>
              <a:rPr lang="ru-RU" sz="1600" dirty="0"/>
              <a:t>приказами отделов (управлений) образования исполнительных комитетов муниципальных образований Республики Татарстан специалистов-кураторов, ответственных за организацию в муниципальных образованиях проведения школьного и муниципального этапов всероссийской и республиканской олимпиад </a:t>
            </a:r>
            <a:r>
              <a:rPr lang="ru-RU" sz="1600" dirty="0" smtClean="0"/>
              <a:t>школьников;</a:t>
            </a:r>
          </a:p>
          <a:p>
            <a:pPr marL="342900" indent="-342900">
              <a:buAutoNum type="arabicPeriod"/>
            </a:pPr>
            <a:r>
              <a:rPr lang="ru-RU" sz="1600" dirty="0" smtClean="0"/>
              <a:t>В </a:t>
            </a:r>
            <a:r>
              <a:rPr lang="ru-RU" sz="1600" dirty="0"/>
              <a:t>срок </a:t>
            </a:r>
            <a:r>
              <a:rPr lang="ru-RU" sz="1600" b="1" dirty="0">
                <a:solidFill>
                  <a:srgbClr val="C00000"/>
                </a:solidFill>
              </a:rPr>
              <a:t>не позднее 18 сентября 2017 года </a:t>
            </a:r>
            <a:r>
              <a:rPr lang="ru-RU" sz="1600" dirty="0"/>
              <a:t>разработать и утвердить индивидуальные Приказы о проведении школьного этапа всероссийской и республиканской олимпиад школьников в муниципальных образованиях Республики Татарстан в 2017/2018 учебном году, разместить их на официальных сайтах </a:t>
            </a:r>
            <a:r>
              <a:rPr lang="ru-RU" sz="1600" dirty="0" smtClean="0"/>
              <a:t>в </a:t>
            </a:r>
            <a:r>
              <a:rPr lang="ru-RU" sz="1600" dirty="0"/>
              <a:t>сети «Интернет</a:t>
            </a:r>
            <a:r>
              <a:rPr lang="ru-RU" sz="1600" dirty="0" smtClean="0"/>
              <a:t>».</a:t>
            </a:r>
          </a:p>
          <a:p>
            <a:pPr marL="342900" indent="-342900">
              <a:buAutoNum type="arabicPeriod"/>
            </a:pPr>
            <a:r>
              <a:rPr lang="ru-RU" sz="1600" dirty="0" smtClean="0"/>
              <a:t>Создать </a:t>
            </a:r>
            <a:r>
              <a:rPr lang="ru-RU" sz="1600" dirty="0"/>
              <a:t>конфиденциальную электронную почту для получения комплекта олимпиадных заданий и ключей к </a:t>
            </a:r>
            <a:r>
              <a:rPr lang="ru-RU" sz="1600" dirty="0" smtClean="0"/>
              <a:t>ним;</a:t>
            </a:r>
          </a:p>
          <a:p>
            <a:pPr marL="342900" indent="-342900">
              <a:buAutoNum type="arabicPeriod"/>
            </a:pPr>
            <a:r>
              <a:rPr lang="ru-RU" sz="1600" dirty="0" smtClean="0"/>
              <a:t>Организовать </a:t>
            </a:r>
            <a:r>
              <a:rPr lang="ru-RU" sz="1600" dirty="0"/>
              <a:t>проведение в общеобразовательных организациях школьный этап </a:t>
            </a:r>
            <a:r>
              <a:rPr lang="ru-RU" sz="1600" dirty="0" smtClean="0"/>
              <a:t>олимпиад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47787080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601629" y="-2564701"/>
            <a:ext cx="928296" cy="52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32" y="4530154"/>
            <a:ext cx="2133600" cy="273844"/>
          </a:xfrm>
        </p:spPr>
        <p:txBody>
          <a:bodyPr/>
          <a:lstStyle/>
          <a:p>
            <a:fld id="{905E0CB1-8A1B-4CAB-B415-0D4429571300}" type="slidenum">
              <a:rPr lang="ru-RU" sz="1200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5" name="Picture 2" descr="C:\Users\Afanaseva\Desktop\сам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4" y="153648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Заголовок 1"/>
          <p:cNvSpPr txBox="1">
            <a:spLocks/>
          </p:cNvSpPr>
          <p:nvPr/>
        </p:nvSpPr>
        <p:spPr>
          <a:xfrm>
            <a:off x="827584" y="36941"/>
            <a:ext cx="8208912" cy="9059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rgbClr val="C00000"/>
                </a:solidFill>
              </a:rPr>
              <a:t>Школьный этап всероссийских и республиканских предметных олимпиад. График проведения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2102377"/>
              </p:ext>
            </p:extLst>
          </p:nvPr>
        </p:nvGraphicFramePr>
        <p:xfrm>
          <a:off x="275969" y="1059582"/>
          <a:ext cx="8640959" cy="37951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58779"/>
                <a:gridCol w="4075129"/>
                <a:gridCol w="2807051"/>
              </a:tblGrid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Параллели</a:t>
                      </a:r>
                      <a:endParaRPr lang="ru-RU" sz="14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Наименование предмета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Дата проведения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/>
                </a:tc>
              </a:tr>
              <a:tr h="867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5,6,7,8,9,10-11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История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25</a:t>
                      </a:r>
                      <a:r>
                        <a:rPr lang="ru-RU" sz="1400">
                          <a:effectLst/>
                        </a:rPr>
                        <a:t> сентября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</a:tr>
              <a:tr h="867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5-6, 7-8, 9-11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Экономика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26 сентября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</a:tr>
              <a:tr h="867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4,5-6,7-8,9,10-11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Русский язык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27 сентября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</a:tr>
              <a:tr h="1090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5-7,8,9,10,11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Физика</a:t>
                      </a:r>
                      <a:endParaRPr lang="ru-RU" sz="14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28 сентября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</a:tr>
              <a:tr h="867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5-8,9,10,11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Право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348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4, 5-6, 7-8, 9-11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5-6, 7-8, 9-11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5-6, 7-8, 9-11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Иностранные языки: английский язык французский язык немецкий язык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29 сентября (письменный тур)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</a:tr>
              <a:tr h="2219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30 сентября </a:t>
                      </a:r>
                      <a:r>
                        <a:rPr lang="ru-RU" sz="1400" dirty="0" smtClean="0">
                          <a:effectLst/>
                        </a:rPr>
                        <a:t>(</a:t>
                      </a:r>
                      <a:r>
                        <a:rPr lang="ru-RU" sz="1400" dirty="0">
                          <a:effectLst/>
                        </a:rPr>
                        <a:t>устный тур)</a:t>
                      </a:r>
                      <a:endParaRPr lang="ru-RU" sz="14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</a:tr>
              <a:tr h="867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5-6,7-8,9,10,11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Искусство (МХК)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 октября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</a:tr>
              <a:tr h="867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5-6,7-8,9,10-11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Экология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 октября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</a:tr>
              <a:tr h="875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5-6,7,8,9,10,11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Астрономия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02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5-6, 7-8, 9-11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Иностранные (китайский, испанский, итальянский) языки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 октября 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</a:tr>
              <a:tr h="1141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4,5,6,7,8,9,10,11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Математика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 октября</a:t>
                      </a:r>
                      <a:endParaRPr lang="ru-RU" sz="14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787080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601629" y="-2564701"/>
            <a:ext cx="928296" cy="52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32" y="4530154"/>
            <a:ext cx="2133600" cy="273844"/>
          </a:xfrm>
        </p:spPr>
        <p:txBody>
          <a:bodyPr/>
          <a:lstStyle/>
          <a:p>
            <a:fld id="{905E0CB1-8A1B-4CAB-B415-0D4429571300}" type="slidenum">
              <a:rPr lang="ru-RU" sz="1200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5" name="Picture 2" descr="C:\Users\Afanaseva\Desktop\сам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4" y="153648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Заголовок 1"/>
          <p:cNvSpPr txBox="1">
            <a:spLocks/>
          </p:cNvSpPr>
          <p:nvPr/>
        </p:nvSpPr>
        <p:spPr>
          <a:xfrm>
            <a:off x="827584" y="36941"/>
            <a:ext cx="8208912" cy="9059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rgbClr val="C00000"/>
                </a:solidFill>
              </a:rPr>
              <a:t>Школьный этап всероссийских и республиканских предметных олимпиад. График проведения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6354462"/>
              </p:ext>
            </p:extLst>
          </p:nvPr>
        </p:nvGraphicFramePr>
        <p:xfrm>
          <a:off x="275969" y="1059582"/>
          <a:ext cx="8640959" cy="37951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58779"/>
                <a:gridCol w="4075129"/>
                <a:gridCol w="2807051"/>
              </a:tblGrid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Параллели</a:t>
                      </a:r>
                      <a:endParaRPr lang="ru-RU" sz="14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Наименование предмета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Дата проведения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/>
                </a:tc>
              </a:tr>
              <a:tr h="22337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5,6,7,8,9,10-11 (дев.)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5,6,7,8,9,10-11 (</a:t>
                      </a:r>
                      <a:r>
                        <a:rPr lang="ru-RU" sz="1400" dirty="0" err="1">
                          <a:effectLst/>
                        </a:rPr>
                        <a:t>юнош</a:t>
                      </a:r>
                      <a:r>
                        <a:rPr lang="ru-RU" sz="1400" dirty="0">
                          <a:effectLst/>
                        </a:rPr>
                        <a:t>.)</a:t>
                      </a:r>
                      <a:endParaRPr lang="ru-RU" sz="14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Технология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6 </a:t>
                      </a:r>
                      <a:r>
                        <a:rPr lang="ru-RU" sz="1400" dirty="0" smtClean="0">
                          <a:effectLst/>
                        </a:rPr>
                        <a:t>октября (теория </a:t>
                      </a:r>
                      <a:r>
                        <a:rPr lang="ru-RU" sz="1400" dirty="0">
                          <a:effectLst/>
                        </a:rPr>
                        <a:t>+ практика)</a:t>
                      </a:r>
                      <a:endParaRPr lang="ru-RU" sz="14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</a:tr>
              <a:tr h="1888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7 </a:t>
                      </a:r>
                      <a:r>
                        <a:rPr lang="ru-RU" sz="1400" dirty="0" smtClean="0">
                          <a:effectLst/>
                        </a:rPr>
                        <a:t>октября (защита </a:t>
                      </a:r>
                      <a:r>
                        <a:rPr lang="ru-RU" sz="1400" dirty="0">
                          <a:effectLst/>
                        </a:rPr>
                        <a:t>проекта)</a:t>
                      </a:r>
                      <a:endParaRPr lang="ru-RU" sz="14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</a:tr>
              <a:tr h="867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5-6,7,8.9,10,11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Обществознание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 октября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</a:tr>
              <a:tr h="867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5,6,7,8,9,10,11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География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 октября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</a:tr>
              <a:tr h="867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5-6,7-8,9-11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Литература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11 октября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</a:tr>
              <a:tr h="867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5-8,9,10,11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Химия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67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5-6,7-8,9-11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Информатика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12 октября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</a:tr>
              <a:tr h="2332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5-6,7-8,9,10-11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ОБЖ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13 октября (теоретический тур),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</a:tr>
              <a:tr h="2199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7-8,9,10-11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14 октября (практический тур)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</a:tr>
              <a:tr h="1336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5,6,7,8,9,10,11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Биология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16 октября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</a:tr>
              <a:tr h="21660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5-6,7-8,9-11 (дев.)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5-6,7-8,9-11 (юнош.)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Физическая культура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17 октября (теоретико-методический тур)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</a:tr>
              <a:tr h="2262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18 октября (практический тур)</a:t>
                      </a:r>
                      <a:endParaRPr lang="ru-RU" sz="14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863053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601629" y="-2564701"/>
            <a:ext cx="928296" cy="52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32" y="4530154"/>
            <a:ext cx="2133600" cy="273844"/>
          </a:xfrm>
        </p:spPr>
        <p:txBody>
          <a:bodyPr/>
          <a:lstStyle/>
          <a:p>
            <a:fld id="{905E0CB1-8A1B-4CAB-B415-0D4429571300}" type="slidenum">
              <a:rPr lang="ru-RU" sz="1200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5" name="Picture 2" descr="C:\Users\Afanaseva\Desktop\сам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4" y="153648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Заголовок 1"/>
          <p:cNvSpPr txBox="1">
            <a:spLocks/>
          </p:cNvSpPr>
          <p:nvPr/>
        </p:nvSpPr>
        <p:spPr>
          <a:xfrm>
            <a:off x="827584" y="36941"/>
            <a:ext cx="8208912" cy="7892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rgbClr val="C00000"/>
                </a:solidFill>
              </a:rPr>
              <a:t>Школьный этап республиканских предметных олимпиад 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(4-11 классы). График проведения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2976127"/>
              </p:ext>
            </p:extLst>
          </p:nvPr>
        </p:nvGraphicFramePr>
        <p:xfrm>
          <a:off x="151333" y="906754"/>
          <a:ext cx="8885163" cy="41807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66948"/>
                <a:gridCol w="5934038"/>
                <a:gridCol w="1584177"/>
              </a:tblGrid>
              <a:tr h="1081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Параллели</a:t>
                      </a:r>
                      <a:endParaRPr lang="ru-RU" sz="14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Наименование предмета</a:t>
                      </a:r>
                      <a:endParaRPr lang="ru-RU" sz="14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Дата проведения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/>
                </a:tc>
              </a:tr>
              <a:tr h="5092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5,6,7,8,9,10,11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Марийский язык и литература, Удмуртский язык и литература, Чувашский язык и литература, Мордовские (эрзя, мокша) языки и литература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19 октября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</a:tr>
              <a:tr h="1171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5,6,7,8,9,10,11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Арабский язык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64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7,8,9,10,11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Турецкий язык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55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4,5,6,7,8,9,10,11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Татарский язык для учащихся русскоязычных групп школ с русским языком обучения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20 октября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</a:tr>
              <a:tr h="3055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5,6,7,8,9,10,11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Русская литература для учащихся школ с родным (нерусским) языком обучения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23 октября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</a:tr>
              <a:tr h="3055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4,5,6,7,8,9,10,11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Татарский язык для учащихся школ с татарским языком обучения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24 октября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</a:tr>
              <a:tr h="3691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4,5,6,7,8,9,10,11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Татарский язык для учащихся-татар школ с русским языком обучения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55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5,6,7,8,9,10,11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Русский язык для учащихся школ с родным (нерусским) языком обучения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25 октября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</a:tr>
              <a:tr h="3055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5,6,7,8,9,10,11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Татарская литература для учащихся школ с татарским языком обучения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26 октября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</a:tr>
              <a:tr h="3055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5,6,7,8,9,10,11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Татарская литература для учащихся-татар школ с русским языком обучения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71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8,9,10,11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Геология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27 октября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</a:tr>
              <a:tr h="2036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8,9,10,11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История Татарстана и татарского народа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30 октября</a:t>
                      </a:r>
                      <a:endParaRPr lang="ru-RU" sz="14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753002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6076639"/>
              </p:ext>
            </p:extLst>
          </p:nvPr>
        </p:nvGraphicFramePr>
        <p:xfrm>
          <a:off x="179512" y="627534"/>
          <a:ext cx="8746081" cy="37444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Лист" r:id="rId3" imgW="11591801" imgH="4962459" progId="Excel.Sheet.12">
                  <p:embed/>
                </p:oleObj>
              </mc:Choice>
              <mc:Fallback>
                <p:oleObj name="Лист" r:id="rId3" imgW="11591801" imgH="496245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9512" y="627534"/>
                        <a:ext cx="8746081" cy="37444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5583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601629" y="-2564701"/>
            <a:ext cx="928296" cy="52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32" y="4530154"/>
            <a:ext cx="2133600" cy="273844"/>
          </a:xfrm>
        </p:spPr>
        <p:txBody>
          <a:bodyPr/>
          <a:lstStyle/>
          <a:p>
            <a:fld id="{905E0CB1-8A1B-4CAB-B415-0D4429571300}" type="slidenum">
              <a:rPr lang="ru-RU" sz="1200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5" name="Picture 2" descr="C:\Users\Afanaseva\Desktop\сам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4" y="153648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Заголовок 1"/>
          <p:cNvSpPr txBox="1">
            <a:spLocks/>
          </p:cNvSpPr>
          <p:nvPr/>
        </p:nvSpPr>
        <p:spPr>
          <a:xfrm>
            <a:off x="827584" y="36941"/>
            <a:ext cx="8208912" cy="9059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rgbClr val="C00000"/>
                </a:solidFill>
              </a:rPr>
              <a:t>Исследования, организуемые Министерством образования и науки Республики Татарстан и ГБУ «РЦМКО»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5513962"/>
              </p:ext>
            </p:extLst>
          </p:nvPr>
        </p:nvGraphicFramePr>
        <p:xfrm>
          <a:off x="148227" y="1059582"/>
          <a:ext cx="8885162" cy="34191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88618"/>
                <a:gridCol w="1865136"/>
                <a:gridCol w="1522347"/>
                <a:gridCol w="1509061"/>
              </a:tblGrid>
              <a:tr h="3634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Направление исследований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Сроки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Предметы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Участники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Стартовая диагностика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исследования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готовности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первоклассников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2, 3 неделя октября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100%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Диагностическое тестирование в рамках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</a:rPr>
                        <a:t>лонгитюдного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 исследования обучающихся 3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</a:rPr>
                        <a:t>кл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3, 4 неделя </a:t>
                      </a:r>
                      <a:endParaRPr lang="ru-RU" sz="1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октября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Русский язык, математика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100%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Исследование «Оценивание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</a:rPr>
                        <a:t>сформированности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 навыков 21-го века – критического мышления и креативности у обучающихся начальной школы (4 класс)»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3, 4 неделя </a:t>
                      </a:r>
                      <a:endParaRPr lang="ru-RU" sz="1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октября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Выборка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Казань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Диагностическое тестирование обучающихся 5 классов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4 неделя сентября, </a:t>
                      </a:r>
                      <a:endParaRPr lang="ru-RU" sz="1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1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неделя октября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Русский язык, математика, читательская грамотность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100%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Диагностическое тестирование обучающихся 4, 6, 8 классов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4 неделя октября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Татарский язык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100%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47805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23479"/>
            <a:ext cx="9144000" cy="4392487"/>
          </a:xfrm>
        </p:spPr>
        <p:txBody>
          <a:bodyPr>
            <a:normAutofit fontScale="90000"/>
          </a:bodyPr>
          <a:lstStyle/>
          <a:p>
            <a:pPr>
              <a:tabLst>
                <a:tab pos="1524000" algn="l"/>
              </a:tabLst>
            </a:pP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Внутренний контроль</a:t>
            </a:r>
            <a:b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1. Директорские контрольные работы по итогам </a:t>
            </a:r>
            <a:b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n-US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 </a:t>
            </a:r>
            <a:r>
              <a:rPr lang="ru-RU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четверти</a:t>
            </a:r>
            <a:br>
              <a:rPr lang="ru-RU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(осенние каникулы с 30.10.2017 по 05.11.2017, </a:t>
            </a:r>
            <a:br>
              <a:rPr lang="ru-RU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проведение контрольных работ с 21.10.17 по 26.10.17)</a:t>
            </a:r>
            <a:r>
              <a:rPr 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6,7 классы 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- русский язык, математика</a:t>
            </a:r>
            <a:b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8,9 классы 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- физика, химия, математика</a:t>
            </a:r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Контроль: </a:t>
            </a:r>
            <a:r>
              <a:rPr lang="ru-RU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МОУО; оценки выставляются в журнал</a:t>
            </a:r>
            <a:endParaRPr lang="ru-RU" sz="2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00892" y="4530154"/>
            <a:ext cx="2133600" cy="273844"/>
          </a:xfrm>
        </p:spPr>
        <p:txBody>
          <a:bodyPr/>
          <a:lstStyle/>
          <a:p>
            <a:pPr>
              <a:defRPr/>
            </a:pPr>
            <a:fld id="{A35C4B2E-EB75-4C87-9883-51863D5A527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79" y="68586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68285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95486"/>
            <a:ext cx="9144000" cy="4392487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Внутренний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контроль</a:t>
            </a:r>
            <a:b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2. Муниципальные контрольные работы по итогам </a:t>
            </a:r>
            <a:r>
              <a:rPr 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n-US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</a:t>
            </a:r>
            <a:r>
              <a:rPr lang="ru-RU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полугодия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:</a:t>
            </a:r>
            <a:b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(зимние каникулы с 25.12.2017 по 07.01.2018</a:t>
            </a:r>
            <a:br>
              <a:rPr lang="ru-RU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проведение контрольных </a:t>
            </a:r>
            <a:r>
              <a:rPr lang="ru-RU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работ </a:t>
            </a:r>
            <a:br>
              <a:rPr lang="ru-RU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 15.12.2017 по 21.12.2017)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6,7 классы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-</a:t>
            </a:r>
            <a:r>
              <a:rPr 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 язык, математика</a:t>
            </a:r>
            <a:b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8,9 классы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-</a:t>
            </a:r>
            <a:r>
              <a:rPr 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история, химия, физика</a:t>
            </a:r>
            <a:b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Контроль: </a:t>
            </a:r>
            <a:r>
              <a:rPr lang="ru-RU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МОиН РТ; оценки выставляются в журнал</a:t>
            </a:r>
            <a:endParaRPr lang="ru-RU" sz="2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00892" y="4530154"/>
            <a:ext cx="2133600" cy="273844"/>
          </a:xfrm>
        </p:spPr>
        <p:txBody>
          <a:bodyPr/>
          <a:lstStyle/>
          <a:p>
            <a:pPr>
              <a:defRPr/>
            </a:pPr>
            <a:fld id="{A35C4B2E-EB75-4C87-9883-51863D5A527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79" y="68586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83968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67494"/>
            <a:ext cx="9144000" cy="4392487"/>
          </a:xfrm>
        </p:spPr>
        <p:txBody>
          <a:bodyPr/>
          <a:lstStyle/>
          <a:p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3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. Республиканские контрольные работы </a:t>
            </a:r>
            <a:r>
              <a:rPr 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по итогам года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:</a:t>
            </a:r>
            <a:b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(проведение контрольных работ с 23.04.2018)</a:t>
            </a:r>
            <a:br>
              <a:rPr lang="ru-RU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6, 7 классы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-</a:t>
            </a:r>
            <a:r>
              <a:rPr lang="en-U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 язык, математика</a:t>
            </a:r>
            <a:b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8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класс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-</a:t>
            </a:r>
            <a:r>
              <a:rPr lang="en-U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история, химия</a:t>
            </a:r>
            <a:b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Контроль: </a:t>
            </a:r>
            <a:r>
              <a:rPr lang="ru-RU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МОиН РТ; оценки выставляются в журнал</a:t>
            </a:r>
            <a:endParaRPr lang="ru-RU" sz="2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00892" y="4530154"/>
            <a:ext cx="2133600" cy="273844"/>
          </a:xfrm>
        </p:spPr>
        <p:txBody>
          <a:bodyPr/>
          <a:lstStyle/>
          <a:p>
            <a:pPr>
              <a:defRPr/>
            </a:pPr>
            <a:fld id="{A35C4B2E-EB75-4C87-9883-51863D5A527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79" y="68586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45836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848" y="-8736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2870818" y="51470"/>
            <a:ext cx="4300442" cy="1296144"/>
          </a:xfrm>
          <a:prstGeom prst="rect">
            <a:avLst/>
          </a:prstGeom>
        </p:spPr>
        <p:txBody>
          <a:bodyPr vert="horz" lIns="51434" tIns="25717" rIns="51434" bIns="25717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9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043608" y="267494"/>
            <a:ext cx="7848872" cy="1008112"/>
          </a:xfrm>
          <a:prstGeom prst="rect">
            <a:avLst/>
          </a:prstGeom>
        </p:spPr>
        <p:txBody>
          <a:bodyPr vert="horz" lIns="51435" tIns="25718" rIns="51435" bIns="25718" rtlCol="0" anchor="ctr">
            <a:no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Апробация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модели уровневой оценки компетенций учителей русского языка и математики</a:t>
            </a:r>
            <a:r>
              <a:rPr lang="ru-RU" sz="2400" dirty="0">
                <a:solidFill>
                  <a:srgbClr val="0070C0"/>
                </a:solidFill>
                <a:latin typeface="Cambria" panose="02040503050406030204" pitchFamily="18" charset="0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Cambria" panose="02040503050406030204" pitchFamily="18" charset="0"/>
              </a:rPr>
            </a:br>
            <a:endParaRPr lang="ru-RU" sz="2400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  <a:p>
            <a:r>
              <a:rPr lang="ru-RU" sz="24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 </a:t>
            </a:r>
            <a:endParaRPr lang="ru-RU" sz="2400" b="1" dirty="0">
              <a:solidFill>
                <a:srgbClr val="A8246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8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6" y="99030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4515966"/>
            <a:ext cx="2133600" cy="273844"/>
          </a:xfrm>
        </p:spPr>
        <p:txBody>
          <a:bodyPr/>
          <a:lstStyle/>
          <a:p>
            <a:fld id="{B19B0651-EE4F-4900-A07F-96A6BFA9D0F0}" type="slidenum">
              <a:rPr lang="ru-RU" sz="1200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27586" y="1024448"/>
            <a:ext cx="7920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Участвуют от каждого муниципального района </a:t>
            </a:r>
          </a:p>
          <a:p>
            <a:pPr algn="ctr"/>
            <a:r>
              <a:rPr lang="ru-RU" b="1" dirty="0" smtClean="0">
                <a:solidFill>
                  <a:srgbClr val="A8246F"/>
                </a:solidFill>
              </a:rPr>
              <a:t>4</a:t>
            </a:r>
            <a:r>
              <a:rPr lang="ru-RU" b="1" dirty="0" smtClean="0">
                <a:solidFill>
                  <a:srgbClr val="002060"/>
                </a:solidFill>
              </a:rPr>
              <a:t> учителя математики, </a:t>
            </a:r>
            <a:r>
              <a:rPr lang="ru-RU" b="1" dirty="0" smtClean="0">
                <a:solidFill>
                  <a:srgbClr val="A8246F"/>
                </a:solidFill>
              </a:rPr>
              <a:t>4</a:t>
            </a:r>
            <a:r>
              <a:rPr lang="ru-RU" b="1" dirty="0" smtClean="0">
                <a:solidFill>
                  <a:srgbClr val="002060"/>
                </a:solidFill>
              </a:rPr>
              <a:t> учителя  русского языка и литературы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3124" y="1674217"/>
            <a:ext cx="8783372" cy="280076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1. Заполнение </a:t>
            </a:r>
            <a:r>
              <a:rPr lang="ru-RU" sz="1600" b="1" dirty="0">
                <a:solidFill>
                  <a:srgbClr val="002060"/>
                </a:solidFill>
              </a:rPr>
              <a:t>опросного листа </a:t>
            </a:r>
            <a:r>
              <a:rPr lang="ru-RU" sz="1600" b="1" dirty="0" smtClean="0">
                <a:solidFill>
                  <a:srgbClr val="002060"/>
                </a:solidFill>
              </a:rPr>
              <a:t>(в личном кабинете):   </a:t>
            </a:r>
            <a:r>
              <a:rPr lang="ru-RU" sz="1600" b="1" i="1" dirty="0" smtClean="0">
                <a:solidFill>
                  <a:srgbClr val="A8246F"/>
                </a:solidFill>
              </a:rPr>
              <a:t>05.09.2017 </a:t>
            </a:r>
            <a:r>
              <a:rPr lang="ru-RU" sz="1600" b="1" i="1" dirty="0">
                <a:solidFill>
                  <a:srgbClr val="A8246F"/>
                </a:solidFill>
              </a:rPr>
              <a:t>- </a:t>
            </a:r>
            <a:r>
              <a:rPr lang="ru-RU" sz="1600" b="1" i="1" dirty="0" smtClean="0">
                <a:solidFill>
                  <a:srgbClr val="A8246F"/>
                </a:solidFill>
              </a:rPr>
              <a:t>14.09.2017</a:t>
            </a:r>
          </a:p>
          <a:p>
            <a:pPr marL="342900" indent="-342900">
              <a:buAutoNum type="arabicPeriod"/>
            </a:pPr>
            <a:endParaRPr lang="ru-RU" sz="1600" b="1" i="1" dirty="0">
              <a:solidFill>
                <a:srgbClr val="A8246F"/>
              </a:solidFill>
            </a:endParaRPr>
          </a:p>
          <a:p>
            <a:r>
              <a:rPr lang="ru-RU" sz="1600" b="1" dirty="0" smtClean="0">
                <a:solidFill>
                  <a:srgbClr val="002060"/>
                </a:solidFill>
              </a:rPr>
              <a:t>2. Выполнение </a:t>
            </a:r>
            <a:r>
              <a:rPr lang="ru-RU" sz="1600" b="1" dirty="0">
                <a:solidFill>
                  <a:srgbClr val="002060"/>
                </a:solidFill>
              </a:rPr>
              <a:t>профессиональной </a:t>
            </a:r>
            <a:r>
              <a:rPr lang="ru-RU" sz="1600" b="1" dirty="0" smtClean="0">
                <a:solidFill>
                  <a:srgbClr val="002060"/>
                </a:solidFill>
              </a:rPr>
              <a:t>задачи (в личном кабинете): </a:t>
            </a:r>
            <a:r>
              <a:rPr lang="ru-RU" sz="1600" b="1" i="1" dirty="0" smtClean="0">
                <a:solidFill>
                  <a:srgbClr val="A8246F"/>
                </a:solidFill>
              </a:rPr>
              <a:t>14.09.2017 - 23.09.2017</a:t>
            </a:r>
          </a:p>
          <a:p>
            <a:endParaRPr lang="ru-RU" sz="1600" b="1" i="1" dirty="0">
              <a:solidFill>
                <a:srgbClr val="A8246F"/>
              </a:solidFill>
            </a:endParaRPr>
          </a:p>
          <a:p>
            <a:r>
              <a:rPr lang="ru-RU" sz="1600" b="1" dirty="0" smtClean="0">
                <a:solidFill>
                  <a:srgbClr val="002060"/>
                </a:solidFill>
              </a:rPr>
              <a:t>3. Онлайн и офлайн </a:t>
            </a:r>
            <a:r>
              <a:rPr lang="ru-RU" sz="1600" b="1" dirty="0">
                <a:solidFill>
                  <a:srgbClr val="002060"/>
                </a:solidFill>
              </a:rPr>
              <a:t>трансляция урока </a:t>
            </a:r>
            <a:r>
              <a:rPr lang="ru-RU" sz="1600" b="1" i="1" dirty="0" smtClean="0">
                <a:solidFill>
                  <a:srgbClr val="002060"/>
                </a:solidFill>
              </a:rPr>
              <a:t>(</a:t>
            </a:r>
            <a:r>
              <a:rPr lang="ru-RU" sz="1600" b="1" i="1" dirty="0">
                <a:solidFill>
                  <a:srgbClr val="002060"/>
                </a:solidFill>
              </a:rPr>
              <a:t>Азнакаевский, Арский, </a:t>
            </a:r>
            <a:r>
              <a:rPr lang="ru-RU" sz="1600" b="1" i="1" dirty="0" err="1">
                <a:solidFill>
                  <a:srgbClr val="002060"/>
                </a:solidFill>
              </a:rPr>
              <a:t>Балтасинский</a:t>
            </a:r>
            <a:r>
              <a:rPr lang="ru-RU" sz="1600" b="1" i="1" dirty="0">
                <a:solidFill>
                  <a:srgbClr val="002060"/>
                </a:solidFill>
              </a:rPr>
              <a:t>, Бугульминский, Буинский, Елабужский, Зеленодольский, Кукморский, Лениногорский районы, гг. Набережные Челны, Казань (Авиастроительный, Московский и Кировский, Приволжский районы): </a:t>
            </a:r>
            <a:r>
              <a:rPr lang="ru-RU" sz="1600" b="1" i="1" dirty="0" smtClean="0">
                <a:solidFill>
                  <a:srgbClr val="002060"/>
                </a:solidFill>
              </a:rPr>
              <a:t>    </a:t>
            </a:r>
            <a:r>
              <a:rPr lang="ru-RU" sz="1600" b="1" i="1" dirty="0" smtClean="0">
                <a:solidFill>
                  <a:srgbClr val="A8246F"/>
                </a:solidFill>
              </a:rPr>
              <a:t>14.09.2017 </a:t>
            </a:r>
            <a:r>
              <a:rPr lang="ru-RU" sz="1600" b="1" i="1" dirty="0">
                <a:solidFill>
                  <a:srgbClr val="A8246F"/>
                </a:solidFill>
              </a:rPr>
              <a:t>- 15.09.2017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4. Подготовка </a:t>
            </a:r>
            <a:r>
              <a:rPr lang="ru-RU" sz="1600" b="1" dirty="0">
                <a:solidFill>
                  <a:srgbClr val="002060"/>
                </a:solidFill>
              </a:rPr>
              <a:t>видеозаписи урока и загрузка на портал: </a:t>
            </a:r>
            <a:r>
              <a:rPr lang="ru-RU" sz="1600" b="1" i="1" dirty="0">
                <a:solidFill>
                  <a:srgbClr val="A8246F"/>
                </a:solidFill>
              </a:rPr>
              <a:t>16.09.2017 - </a:t>
            </a:r>
            <a:r>
              <a:rPr lang="ru-RU" sz="1600" b="1" i="1" dirty="0" smtClean="0">
                <a:solidFill>
                  <a:srgbClr val="A8246F"/>
                </a:solidFill>
              </a:rPr>
              <a:t>29.09.2017</a:t>
            </a:r>
          </a:p>
          <a:p>
            <a:endParaRPr lang="ru-RU" sz="1600" b="1" i="1" dirty="0">
              <a:solidFill>
                <a:srgbClr val="A8246F"/>
              </a:solidFill>
            </a:endParaRPr>
          </a:p>
          <a:p>
            <a:r>
              <a:rPr lang="ru-RU" sz="1600" b="1" dirty="0" smtClean="0">
                <a:solidFill>
                  <a:srgbClr val="002060"/>
                </a:solidFill>
              </a:rPr>
              <a:t>5. Выполнение </a:t>
            </a:r>
            <a:r>
              <a:rPr lang="ru-RU" sz="1600" b="1" dirty="0">
                <a:solidFill>
                  <a:srgbClr val="002060"/>
                </a:solidFill>
              </a:rPr>
              <a:t>диагностической </a:t>
            </a:r>
            <a:r>
              <a:rPr lang="ru-RU" sz="1600" b="1" dirty="0" smtClean="0">
                <a:solidFill>
                  <a:srgbClr val="002060"/>
                </a:solidFill>
              </a:rPr>
              <a:t>работы в пунктах проведения апробации: </a:t>
            </a:r>
            <a:r>
              <a:rPr lang="ru-RU" sz="1600" b="1" i="1" dirty="0" smtClean="0">
                <a:solidFill>
                  <a:srgbClr val="A8246F"/>
                </a:solidFill>
              </a:rPr>
              <a:t>26.09.2017</a:t>
            </a:r>
            <a:endParaRPr lang="ru-RU" sz="1600" b="1" i="1" dirty="0">
              <a:solidFill>
                <a:srgbClr val="A824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2654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896" y="-20538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2870818" y="51470"/>
            <a:ext cx="4300442" cy="1296144"/>
          </a:xfrm>
          <a:prstGeom prst="rect">
            <a:avLst/>
          </a:prstGeom>
        </p:spPr>
        <p:txBody>
          <a:bodyPr vert="horz" lIns="51434" tIns="25717" rIns="51434" bIns="25717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9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906880" y="99030"/>
            <a:ext cx="7848872" cy="1008112"/>
          </a:xfrm>
          <a:prstGeom prst="rect">
            <a:avLst/>
          </a:prstGeom>
        </p:spPr>
        <p:txBody>
          <a:bodyPr vert="horz" lIns="51435" tIns="25718" rIns="51435" bIns="25718" rtlCol="0" anchor="ctr">
            <a:no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Перечень пунктов проведения диагностической работы 26 сентября 2017 года</a:t>
            </a:r>
            <a:r>
              <a:rPr lang="ru-RU" sz="24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 </a:t>
            </a:r>
            <a:endParaRPr lang="ru-RU" sz="2400" b="1" dirty="0">
              <a:solidFill>
                <a:srgbClr val="A8246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8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6" y="99030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4515966"/>
            <a:ext cx="2133600" cy="273844"/>
          </a:xfrm>
        </p:spPr>
        <p:txBody>
          <a:bodyPr/>
          <a:lstStyle/>
          <a:p>
            <a:fld id="{B19B0651-EE4F-4900-A07F-96A6BFA9D0F0}" type="slidenum">
              <a:rPr lang="ru-RU" sz="1200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27586" y="1024448"/>
            <a:ext cx="79208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26" name="Рисунок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145" y="1107142"/>
            <a:ext cx="7344814" cy="3708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81588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601629" y="-2564701"/>
            <a:ext cx="928296" cy="52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32" y="4530154"/>
            <a:ext cx="2133600" cy="273844"/>
          </a:xfrm>
        </p:spPr>
        <p:txBody>
          <a:bodyPr/>
          <a:lstStyle/>
          <a:p>
            <a:fld id="{905E0CB1-8A1B-4CAB-B415-0D4429571300}" type="slidenum">
              <a:rPr lang="ru-RU" sz="1200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71600" y="195486"/>
            <a:ext cx="79208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Обязательные условия организации работы по РСОКО в муниципалитете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89459" y="1026483"/>
            <a:ext cx="8331013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AutoNum type="arabicPeriod"/>
            </a:pPr>
            <a:r>
              <a:rPr lang="ru-RU" dirty="0" smtClean="0"/>
              <a:t>Определить школьного </a:t>
            </a:r>
            <a:r>
              <a:rPr lang="ru-RU" dirty="0"/>
              <a:t>координатора, ответственного за координацию работы по всем мероприятиям ОКО (вне зависимости от категории участников исследований) из числа </a:t>
            </a:r>
            <a:r>
              <a:rPr lang="ru-RU" dirty="0" smtClean="0"/>
              <a:t>руководителей ОО, </a:t>
            </a:r>
            <a:r>
              <a:rPr lang="ru-RU" dirty="0"/>
              <a:t>и направить информацию об ответственном специалисте </a:t>
            </a:r>
            <a:r>
              <a:rPr lang="ru-RU" dirty="0" smtClean="0"/>
              <a:t>(ФИО, должность, </a:t>
            </a:r>
            <a:r>
              <a:rPr lang="ru-RU" dirty="0" err="1" smtClean="0"/>
              <a:t>сот.телефон</a:t>
            </a:r>
            <a:r>
              <a:rPr lang="ru-RU" dirty="0" smtClean="0"/>
              <a:t>, личный </a:t>
            </a:r>
            <a:r>
              <a:rPr lang="en-US" dirty="0" smtClean="0"/>
              <a:t>email)</a:t>
            </a:r>
            <a:r>
              <a:rPr lang="ru-RU" dirty="0" smtClean="0"/>
              <a:t> до 1</a:t>
            </a:r>
            <a:r>
              <a:rPr lang="en-US" dirty="0" smtClean="0"/>
              <a:t>8</a:t>
            </a:r>
            <a:r>
              <a:rPr lang="ru-RU" dirty="0" smtClean="0"/>
              <a:t>.09.2017 </a:t>
            </a:r>
            <a:r>
              <a:rPr lang="ru-RU" dirty="0"/>
              <a:t>на электронный адрес </a:t>
            </a:r>
            <a:r>
              <a:rPr lang="en-US" u="sng" dirty="0" smtClean="0">
                <a:solidFill>
                  <a:srgbClr val="0070C0"/>
                </a:solidFill>
              </a:rPr>
              <a:t>Aida.YusupovaAGR@tatar.ru</a:t>
            </a:r>
            <a:r>
              <a:rPr lang="ru-RU" dirty="0" smtClean="0"/>
              <a:t>;</a:t>
            </a:r>
          </a:p>
          <a:p>
            <a:pPr marL="342900" lvl="0" indent="-342900">
              <a:buAutoNum type="arabicPeriod"/>
            </a:pPr>
            <a:endParaRPr lang="ru-RU" dirty="0" smtClean="0"/>
          </a:p>
          <a:p>
            <a:pPr marL="342900" lvl="0" indent="-342900">
              <a:buAutoNum type="arabicPeriod"/>
            </a:pPr>
            <a:r>
              <a:rPr lang="ru-RU" dirty="0" smtClean="0"/>
              <a:t>Проинформировать </a:t>
            </a:r>
            <a:r>
              <a:rPr lang="ru-RU" dirty="0"/>
              <a:t>педагогов, обучающихся, родителей о подготовке и проведении оценочных мероприятий РСОКО в 2017 – 2018 учебном году, в соответствии со своей компетенцией.</a:t>
            </a:r>
          </a:p>
          <a:p>
            <a:endParaRPr lang="ru-RU" dirty="0" smtClean="0"/>
          </a:p>
          <a:p>
            <a:r>
              <a:rPr lang="ru-RU" dirty="0" smtClean="0"/>
              <a:t>Муниципальный координатор </a:t>
            </a:r>
            <a:r>
              <a:rPr lang="ru-RU" b="1" dirty="0" smtClean="0">
                <a:solidFill>
                  <a:srgbClr val="C00000"/>
                </a:solidFill>
              </a:rPr>
              <a:t>Юсупова Аида </a:t>
            </a:r>
            <a:r>
              <a:rPr lang="ru-RU" b="1" dirty="0" err="1" smtClean="0">
                <a:solidFill>
                  <a:srgbClr val="C00000"/>
                </a:solidFill>
              </a:rPr>
              <a:t>Наилевна</a:t>
            </a:r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dirty="0" smtClean="0"/>
              <a:t>Контактные </a:t>
            </a:r>
            <a:r>
              <a:rPr lang="ru-RU" dirty="0"/>
              <a:t>данные</a:t>
            </a:r>
            <a:r>
              <a:rPr lang="ru-RU" dirty="0" smtClean="0"/>
              <a:t>:, заместитель начальника МКУ «Управление образования» </a:t>
            </a:r>
            <a:r>
              <a:rPr lang="ru-RU" dirty="0"/>
              <a:t>(телефон: +</a:t>
            </a:r>
            <a:r>
              <a:rPr lang="ru-RU" dirty="0" smtClean="0"/>
              <a:t>79600587146).</a:t>
            </a:r>
            <a:endParaRPr lang="ru-RU" dirty="0"/>
          </a:p>
        </p:txBody>
      </p:sp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4" y="153648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398888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601629" y="-2564701"/>
            <a:ext cx="928296" cy="52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32" y="4530154"/>
            <a:ext cx="2133600" cy="273844"/>
          </a:xfrm>
        </p:spPr>
        <p:txBody>
          <a:bodyPr/>
          <a:lstStyle/>
          <a:p>
            <a:fld id="{905E0CB1-8A1B-4CAB-B415-0D4429571300}" type="slidenum">
              <a:rPr lang="ru-RU" sz="1200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5" name="Picture 2" descr="C:\Users\Afanaseva\Desktop\сам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4" y="153648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Заголовок 1"/>
          <p:cNvSpPr txBox="1">
            <a:spLocks/>
          </p:cNvSpPr>
          <p:nvPr/>
        </p:nvSpPr>
        <p:spPr>
          <a:xfrm>
            <a:off x="827584" y="36941"/>
            <a:ext cx="8208912" cy="9059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rgbClr val="C00000"/>
                </a:solidFill>
              </a:rPr>
              <a:t>Школьный этап всероссийских и республиканских предметных олимпиад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7389" y="1059582"/>
            <a:ext cx="864095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1600" b="1">
                <a:solidFill>
                  <a:srgbClr val="009900"/>
                </a:solidFill>
              </a:rPr>
              <a:t>Школьный этап всероссийской</a:t>
            </a:r>
            <a:r>
              <a:rPr lang="ru-RU" sz="1600" b="1" dirty="0">
                <a:solidFill>
                  <a:srgbClr val="009900"/>
                </a:solidFill>
              </a:rPr>
              <a:t> и республиканской </a:t>
            </a:r>
            <a:r>
              <a:rPr lang="x-none" sz="1600" b="1">
                <a:solidFill>
                  <a:srgbClr val="009900"/>
                </a:solidFill>
              </a:rPr>
              <a:t>олимпиад школьников </a:t>
            </a:r>
            <a:r>
              <a:rPr lang="x-none" sz="1600"/>
              <a:t>в Республике Татарстан проводится с </a:t>
            </a:r>
            <a:r>
              <a:rPr lang="ru-RU" sz="1600" b="1" dirty="0">
                <a:solidFill>
                  <a:srgbClr val="C00000"/>
                </a:solidFill>
              </a:rPr>
              <a:t>25</a:t>
            </a:r>
            <a:r>
              <a:rPr lang="x-none" sz="1600" b="1">
                <a:solidFill>
                  <a:srgbClr val="C00000"/>
                </a:solidFill>
              </a:rPr>
              <a:t> сентября по 1</a:t>
            </a:r>
            <a:r>
              <a:rPr lang="ru-RU" sz="1600" b="1" dirty="0">
                <a:solidFill>
                  <a:srgbClr val="C00000"/>
                </a:solidFill>
              </a:rPr>
              <a:t>8</a:t>
            </a:r>
            <a:r>
              <a:rPr lang="x-none" sz="1600" b="1">
                <a:solidFill>
                  <a:srgbClr val="C00000"/>
                </a:solidFill>
              </a:rPr>
              <a:t> октября 201</a:t>
            </a:r>
            <a:r>
              <a:rPr lang="ru-RU" sz="1600" b="1" dirty="0">
                <a:solidFill>
                  <a:srgbClr val="C00000"/>
                </a:solidFill>
              </a:rPr>
              <a:t>7</a:t>
            </a:r>
            <a:r>
              <a:rPr lang="x-none" sz="1600" b="1">
                <a:solidFill>
                  <a:srgbClr val="C00000"/>
                </a:solidFill>
              </a:rPr>
              <a:t> года </a:t>
            </a:r>
            <a:r>
              <a:rPr lang="x-none" sz="1600"/>
              <a:t>по </a:t>
            </a:r>
            <a:endParaRPr lang="ru-RU" sz="1600" dirty="0" smtClean="0"/>
          </a:p>
          <a:p>
            <a:r>
              <a:rPr lang="x-none" sz="1600" b="1" smtClean="0">
                <a:solidFill>
                  <a:srgbClr val="C00000"/>
                </a:solidFill>
              </a:rPr>
              <a:t>24 </a:t>
            </a:r>
            <a:r>
              <a:rPr lang="x-none" sz="1600" b="1">
                <a:solidFill>
                  <a:srgbClr val="C00000"/>
                </a:solidFill>
              </a:rPr>
              <a:t>предметам: </a:t>
            </a:r>
            <a:r>
              <a:rPr lang="x-none" sz="1600"/>
              <a:t>математика, физика, экология, биология, история, обществознание, экономика, право, география, химия, астрономия, русский язык, литература, английский, французский, немецкий, китайский, испанский, итальянский языки, ОБЖ, технология, физическая культура, информатика и ИКТ, искусство (МХК)</a:t>
            </a:r>
            <a:endParaRPr lang="ru-RU" sz="1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86895" y="2715766"/>
            <a:ext cx="881910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1600" b="1">
                <a:solidFill>
                  <a:srgbClr val="009900"/>
                </a:solidFill>
              </a:rPr>
              <a:t>Школьный этап республиканской олимпиады школьников </a:t>
            </a:r>
            <a:r>
              <a:rPr lang="x-none" sz="1600"/>
              <a:t>проводится </a:t>
            </a:r>
            <a:r>
              <a:rPr lang="x-none" sz="1600" b="1">
                <a:solidFill>
                  <a:srgbClr val="C00000"/>
                </a:solidFill>
              </a:rPr>
              <a:t>с 1</a:t>
            </a:r>
            <a:r>
              <a:rPr lang="ru-RU" sz="1600" b="1" dirty="0">
                <a:solidFill>
                  <a:srgbClr val="C00000"/>
                </a:solidFill>
              </a:rPr>
              <a:t>9</a:t>
            </a:r>
            <a:r>
              <a:rPr lang="x-none" sz="1600" b="1">
                <a:solidFill>
                  <a:srgbClr val="C00000"/>
                </a:solidFill>
              </a:rPr>
              <a:t> по </a:t>
            </a:r>
            <a:r>
              <a:rPr lang="ru-RU" sz="1600" b="1" dirty="0">
                <a:solidFill>
                  <a:srgbClr val="C00000"/>
                </a:solidFill>
              </a:rPr>
              <a:t>30</a:t>
            </a:r>
            <a:r>
              <a:rPr lang="x-none" sz="1600" b="1">
                <a:solidFill>
                  <a:srgbClr val="C00000"/>
                </a:solidFill>
              </a:rPr>
              <a:t> октября 201</a:t>
            </a:r>
            <a:r>
              <a:rPr lang="ru-RU" sz="1600" b="1" dirty="0">
                <a:solidFill>
                  <a:srgbClr val="C00000"/>
                </a:solidFill>
              </a:rPr>
              <a:t>7</a:t>
            </a:r>
            <a:r>
              <a:rPr lang="x-none" sz="1600" b="1">
                <a:solidFill>
                  <a:srgbClr val="C00000"/>
                </a:solidFill>
              </a:rPr>
              <a:t> </a:t>
            </a:r>
            <a:r>
              <a:rPr lang="x-none" sz="1600"/>
              <a:t>года по родным (чувашскому, удмуртскому, марийскому, мордовским) языкам и литературе, татарскому языку и татарской литературе для учащихся школ с татарским языком обучения, татарскому языку и татарской литературе для учащихся-татар школ с русским языком обучения, татарскому языку и литературе для учащихся русскоязычных групп школ с русским языком обучения, русскому языку и русской литературе для учащихся школ с родным (нерусским) языком обучения, восточным (арабскому и турецкому) языкам, татарскому языку, геологии, истории Татарстана и татарского народа.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0049999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837</TotalTime>
  <Words>1100</Words>
  <Application>Microsoft Office PowerPoint</Application>
  <PresentationFormat>Экран (16:9)</PresentationFormat>
  <Paragraphs>204</Paragraphs>
  <Slides>14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Cambria</vt:lpstr>
      <vt:lpstr>Times New Roman</vt:lpstr>
      <vt:lpstr>Тема Office</vt:lpstr>
      <vt:lpstr>Лист Microsoft Excel</vt:lpstr>
      <vt:lpstr>Презентация PowerPoint</vt:lpstr>
      <vt:lpstr>Презентация PowerPoint</vt:lpstr>
      <vt:lpstr>Внутренний контроль  1. Директорские контрольные работы по итогам  I четверти (осенние каникулы с 30.10.2017 по 05.11.2017,  проведение контрольных работ с 21.10.17 по 26.10.17) 6,7 классы - русский язык, математика    8,9 классы - физика, химия, математика  Контроль: МОУО; оценки выставляются в журнал</vt:lpstr>
      <vt:lpstr>Внутренний контроль 2. Муниципальные контрольные работы по итогам  I полугодия: (зимние каникулы с 25.12.2017 по 07.01.2018 проведение контрольных работ  с 15.12.2017 по 21.12.2017) 6,7 классы - русский язык, математика 8,9 классы - история, химия, физика  Контроль: МОиН РТ; оценки выставляются в журнал</vt:lpstr>
      <vt:lpstr> 3. Республиканские контрольные работы  по итогам года: (проведение контрольных работ с 23.04.2018)  6, 7 классы - русский язык, математика 8 класс - история, химия  Контроль: МОиН РТ; оценки выставляются в журнал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Зиганшина</dc:creator>
  <cp:lastModifiedBy>ИМЦ</cp:lastModifiedBy>
  <cp:revision>51</cp:revision>
  <cp:lastPrinted>2017-09-08T10:35:57Z</cp:lastPrinted>
  <dcterms:created xsi:type="dcterms:W3CDTF">2017-06-28T10:38:29Z</dcterms:created>
  <dcterms:modified xsi:type="dcterms:W3CDTF">2017-09-14T05:40:09Z</dcterms:modified>
</cp:coreProperties>
</file>