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6" r:id="rId4"/>
    <p:sldId id="258" r:id="rId5"/>
    <p:sldId id="259" r:id="rId6"/>
    <p:sldId id="260" r:id="rId7"/>
    <p:sldId id="261" r:id="rId8"/>
    <p:sldId id="262" r:id="rId9"/>
    <p:sldId id="263" r:id="rId10"/>
    <p:sldId id="265"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4" d="100"/>
          <a:sy n="54" d="100"/>
        </p:scale>
        <p:origin x="-96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272244A5-5668-4FAD-B0B9-16EBB7E40A61}" type="datetimeFigureOut">
              <a:rPr lang="ru-RU" smtClean="0"/>
              <a:pPr/>
              <a:t>15.11.2017</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923D8050-77CD-477A-AE5D-1C11CC68A7A3}" type="slidenum">
              <a:rPr lang="ru-RU" smtClean="0"/>
              <a:pPr/>
              <a:t>‹#›</a:t>
            </a:fld>
            <a:endParaRPr lang="ru-RU"/>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72244A5-5668-4FAD-B0B9-16EBB7E40A61}" type="datetimeFigureOut">
              <a:rPr lang="ru-RU" smtClean="0"/>
              <a:pPr/>
              <a:t>15.11.2017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3D8050-77CD-477A-AE5D-1C11CC68A7A3}" type="slidenum">
              <a:rPr lang="ru-RU" smtClean="0"/>
              <a:pPr/>
              <a:t>‹#›</a:t>
            </a:fld>
            <a:endParaRPr lang="ru-RU"/>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72244A5-5668-4FAD-B0B9-16EBB7E40A61}" type="datetimeFigureOut">
              <a:rPr lang="ru-RU" smtClean="0"/>
              <a:pPr/>
              <a:t>15.11.2017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3D8050-77CD-477A-AE5D-1C11CC68A7A3}" type="slidenum">
              <a:rPr lang="ru-RU" smtClean="0"/>
              <a:pPr/>
              <a:t>‹#›</a:t>
            </a:fld>
            <a:endParaRPr lang="ru-RU"/>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272244A5-5668-4FAD-B0B9-16EBB7E40A61}" type="datetimeFigureOut">
              <a:rPr lang="ru-RU" smtClean="0"/>
              <a:pPr/>
              <a:t>15.11.2017</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923D8050-77CD-477A-AE5D-1C11CC68A7A3}" type="slidenum">
              <a:rPr lang="ru-RU" smtClean="0"/>
              <a:pPr/>
              <a:t>‹#›</a:t>
            </a:fld>
            <a:endParaRPr lang="ru-RU"/>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272244A5-5668-4FAD-B0B9-16EBB7E40A61}" type="datetimeFigureOut">
              <a:rPr lang="ru-RU" smtClean="0"/>
              <a:pPr/>
              <a:t>15.11.2017</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923D8050-77CD-477A-AE5D-1C11CC68A7A3}"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272244A5-5668-4FAD-B0B9-16EBB7E40A61}" type="datetimeFigureOut">
              <a:rPr lang="ru-RU" smtClean="0"/>
              <a:pPr/>
              <a:t>15.11.2017</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923D8050-77CD-477A-AE5D-1C11CC68A7A3}" type="slidenum">
              <a:rPr lang="ru-RU" smtClean="0"/>
              <a:pPr/>
              <a:t>‹#›</a:t>
            </a:fld>
            <a:endParaRPr lang="ru-RU"/>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272244A5-5668-4FAD-B0B9-16EBB7E40A61}" type="datetimeFigureOut">
              <a:rPr lang="ru-RU" smtClean="0"/>
              <a:pPr/>
              <a:t>15.11.2017</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923D8050-77CD-477A-AE5D-1C11CC68A7A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72244A5-5668-4FAD-B0B9-16EBB7E40A61}" type="datetimeFigureOut">
              <a:rPr lang="ru-RU" smtClean="0"/>
              <a:pPr/>
              <a:t>15.11.2017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23D8050-77CD-477A-AE5D-1C11CC68A7A3}" type="slidenum">
              <a:rPr lang="ru-RU" smtClean="0"/>
              <a:pPr/>
              <a:t>‹#›</a:t>
            </a:fld>
            <a:endParaRPr lang="ru-RU"/>
          </a:p>
        </p:txBody>
      </p:sp>
    </p:spTree>
  </p:cSld>
  <p:clrMapOvr>
    <a:masterClrMapping/>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272244A5-5668-4FAD-B0B9-16EBB7E40A61}" type="datetimeFigureOut">
              <a:rPr lang="ru-RU" smtClean="0"/>
              <a:pPr/>
              <a:t>15.11.2017</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923D8050-77CD-477A-AE5D-1C11CC68A7A3}" type="slidenum">
              <a:rPr lang="ru-RU" smtClean="0"/>
              <a:pPr/>
              <a:t>‹#›</a:t>
            </a:fld>
            <a:endParaRPr lang="ru-RU"/>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272244A5-5668-4FAD-B0B9-16EBB7E40A61}" type="datetimeFigureOut">
              <a:rPr lang="ru-RU" smtClean="0"/>
              <a:pPr/>
              <a:t>15.11.2017</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923D8050-77CD-477A-AE5D-1C11CC68A7A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272244A5-5668-4FAD-B0B9-16EBB7E40A61}" type="datetimeFigureOut">
              <a:rPr lang="ru-RU" smtClean="0"/>
              <a:pPr/>
              <a:t>15.11.2017</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923D8050-77CD-477A-AE5D-1C11CC68A7A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72244A5-5668-4FAD-B0B9-16EBB7E40A61}" type="datetimeFigureOut">
              <a:rPr lang="ru-RU" smtClean="0"/>
              <a:pPr/>
              <a:t>15.11.2017</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923D8050-77CD-477A-AE5D-1C11CC68A7A3}"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dissolve/>
  </p:transition>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332656"/>
            <a:ext cx="8062912" cy="1268760"/>
          </a:xfrm>
        </p:spPr>
        <p:txBody>
          <a:bodyPr>
            <a:noAutofit/>
          </a:bodyPr>
          <a:lstStyle/>
          <a:p>
            <a:pPr algn="ct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
            </a:r>
            <a:br>
              <a:rPr lang="ru-RU" sz="4800" b="1" i="1" dirty="0" smtClean="0"/>
            </a:br>
            <a:r>
              <a:rPr lang="ru-RU" sz="4800" b="1" i="1" dirty="0" smtClean="0"/>
              <a:t>Курсы повышения квалификации</a:t>
            </a:r>
            <a:endParaRPr lang="ru-RU" sz="4800" b="1" i="1" dirty="0"/>
          </a:p>
        </p:txBody>
      </p:sp>
      <p:sp>
        <p:nvSpPr>
          <p:cNvPr id="3" name="Подзаголовок 2"/>
          <p:cNvSpPr>
            <a:spLocks noGrp="1"/>
          </p:cNvSpPr>
          <p:nvPr>
            <p:ph type="subTitle" idx="1"/>
          </p:nvPr>
        </p:nvSpPr>
        <p:spPr/>
        <p:txBody>
          <a:bodyPr/>
          <a:lstStyle/>
          <a:p>
            <a:endParaRPr lang="ru-RU" dirty="0"/>
          </a:p>
        </p:txBody>
      </p:sp>
      <p:pic>
        <p:nvPicPr>
          <p:cNvPr id="4" name="Рисунок 3" descr="P1220597.JPG"/>
          <p:cNvPicPr>
            <a:picLocks noChangeAspect="1"/>
          </p:cNvPicPr>
          <p:nvPr/>
        </p:nvPicPr>
        <p:blipFill>
          <a:blip r:embed="rId2" cstate="print"/>
          <a:stretch>
            <a:fillRect/>
          </a:stretch>
        </p:blipFill>
        <p:spPr>
          <a:xfrm>
            <a:off x="3347864" y="1772816"/>
            <a:ext cx="3024336" cy="2268252"/>
          </a:xfrm>
          <a:prstGeom prst="rect">
            <a:avLst/>
          </a:prstGeom>
          <a:ln w="38100">
            <a:solidFill>
              <a:srgbClr val="FFC000"/>
            </a:solidFill>
          </a:ln>
          <a:effectLst>
            <a:outerShdw blurRad="292100" dist="139700" dir="2700000" algn="tl" rotWithShape="0">
              <a:srgbClr val="333333">
                <a:alpha val="65000"/>
              </a:srgbClr>
            </a:outerShdw>
          </a:effectLst>
        </p:spPr>
      </p:pic>
      <p:pic>
        <p:nvPicPr>
          <p:cNvPr id="5" name="Рисунок 4" descr="P1220634.JPG"/>
          <p:cNvPicPr>
            <a:picLocks noChangeAspect="1"/>
          </p:cNvPicPr>
          <p:nvPr/>
        </p:nvPicPr>
        <p:blipFill>
          <a:blip r:embed="rId3" cstate="print"/>
          <a:stretch>
            <a:fillRect/>
          </a:stretch>
        </p:blipFill>
        <p:spPr>
          <a:xfrm>
            <a:off x="4283968" y="4365104"/>
            <a:ext cx="3024336" cy="2268252"/>
          </a:xfrm>
          <a:prstGeom prst="rect">
            <a:avLst/>
          </a:prstGeom>
          <a:ln w="38100">
            <a:solidFill>
              <a:srgbClr val="FFC000"/>
            </a:solidFill>
          </a:ln>
        </p:spPr>
      </p:pic>
      <p:sp>
        <p:nvSpPr>
          <p:cNvPr id="7" name="TextBox 6"/>
          <p:cNvSpPr txBox="1"/>
          <p:nvPr/>
        </p:nvSpPr>
        <p:spPr>
          <a:xfrm>
            <a:off x="395536" y="1700808"/>
            <a:ext cx="2125903" cy="646331"/>
          </a:xfrm>
          <a:prstGeom prst="rect">
            <a:avLst/>
          </a:prstGeom>
          <a:noFill/>
        </p:spPr>
        <p:txBody>
          <a:bodyPr wrap="none" rtlCol="0">
            <a:spAutoFit/>
          </a:bodyPr>
          <a:lstStyle/>
          <a:p>
            <a:r>
              <a:rPr lang="ru-RU" sz="3600" b="1" i="1" dirty="0" smtClean="0">
                <a:solidFill>
                  <a:srgbClr val="FFC000"/>
                </a:solidFill>
              </a:rPr>
              <a:t>ДОУ 130</a:t>
            </a:r>
            <a:endParaRPr lang="ru-RU" sz="3600" b="1" i="1" dirty="0">
              <a:solidFill>
                <a:srgbClr val="FFC000"/>
              </a:solidFill>
            </a:endParaRPr>
          </a:p>
        </p:txBody>
      </p:sp>
      <p:sp>
        <p:nvSpPr>
          <p:cNvPr id="8" name="TextBox 7"/>
          <p:cNvSpPr txBox="1"/>
          <p:nvPr/>
        </p:nvSpPr>
        <p:spPr>
          <a:xfrm>
            <a:off x="539552" y="4077072"/>
            <a:ext cx="1612942" cy="646331"/>
          </a:xfrm>
          <a:prstGeom prst="rect">
            <a:avLst/>
          </a:prstGeom>
          <a:noFill/>
        </p:spPr>
        <p:txBody>
          <a:bodyPr wrap="none" rtlCol="0">
            <a:spAutoFit/>
          </a:bodyPr>
          <a:lstStyle/>
          <a:p>
            <a:r>
              <a:rPr lang="ru-RU" sz="3600" b="1" i="1" dirty="0" smtClean="0">
                <a:solidFill>
                  <a:srgbClr val="FFC000"/>
                </a:solidFill>
              </a:rPr>
              <a:t>ДОУ 5</a:t>
            </a:r>
            <a:endParaRPr lang="ru-RU" sz="3600" b="1" i="1" dirty="0">
              <a:solidFill>
                <a:srgbClr val="FFC000"/>
              </a:solidFill>
            </a:endParaRPr>
          </a:p>
        </p:txBody>
      </p:sp>
      <p:sp>
        <p:nvSpPr>
          <p:cNvPr id="9" name="TextBox 8"/>
          <p:cNvSpPr txBox="1"/>
          <p:nvPr/>
        </p:nvSpPr>
        <p:spPr>
          <a:xfrm>
            <a:off x="539552" y="4941168"/>
            <a:ext cx="2143536" cy="646331"/>
          </a:xfrm>
          <a:prstGeom prst="rect">
            <a:avLst/>
          </a:prstGeom>
          <a:noFill/>
        </p:spPr>
        <p:txBody>
          <a:bodyPr wrap="none" rtlCol="0">
            <a:spAutoFit/>
          </a:bodyPr>
          <a:lstStyle/>
          <a:p>
            <a:r>
              <a:rPr lang="ru-RU" sz="3600" b="1" i="1" dirty="0" smtClean="0">
                <a:solidFill>
                  <a:srgbClr val="FFC000"/>
                </a:solidFill>
              </a:rPr>
              <a:t>ДОУ 322</a:t>
            </a:r>
            <a:endParaRPr lang="ru-RU" sz="3600" b="1" i="1" dirty="0">
              <a:solidFill>
                <a:srgbClr val="FFC000"/>
              </a:solidFill>
            </a:endParaRPr>
          </a:p>
        </p:txBody>
      </p:sp>
      <p:sp>
        <p:nvSpPr>
          <p:cNvPr id="11" name="TextBox 10"/>
          <p:cNvSpPr txBox="1"/>
          <p:nvPr/>
        </p:nvSpPr>
        <p:spPr>
          <a:xfrm>
            <a:off x="467544" y="5805264"/>
            <a:ext cx="1885453" cy="646331"/>
          </a:xfrm>
          <a:prstGeom prst="rect">
            <a:avLst/>
          </a:prstGeom>
          <a:noFill/>
        </p:spPr>
        <p:txBody>
          <a:bodyPr wrap="none" rtlCol="0">
            <a:spAutoFit/>
          </a:bodyPr>
          <a:lstStyle/>
          <a:p>
            <a:r>
              <a:rPr lang="ru-RU" sz="3600" b="1" i="1" dirty="0" smtClean="0">
                <a:solidFill>
                  <a:srgbClr val="FFC000"/>
                </a:solidFill>
              </a:rPr>
              <a:t>ДОУ 63</a:t>
            </a:r>
            <a:endParaRPr lang="ru-RU" sz="3600" b="1" i="1" dirty="0">
              <a:solidFill>
                <a:srgbClr val="FFC000"/>
              </a:solidFill>
            </a:endParaRPr>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229600" cy="1399032"/>
          </a:xfrm>
        </p:spPr>
        <p:txBody>
          <a:bodyPr>
            <a:normAutofit/>
          </a:bodyPr>
          <a:lstStyle/>
          <a:p>
            <a:pPr algn="ctr"/>
            <a:r>
              <a:rPr lang="ru-RU" sz="4800" b="1" i="1" dirty="0" err="1" smtClean="0"/>
              <a:t>Буктрэйлеры</a:t>
            </a:r>
            <a:endParaRPr lang="ru-RU" sz="4800" b="1" i="1" dirty="0"/>
          </a:p>
        </p:txBody>
      </p:sp>
      <p:sp>
        <p:nvSpPr>
          <p:cNvPr id="3" name="Содержимое 2"/>
          <p:cNvSpPr>
            <a:spLocks noGrp="1"/>
          </p:cNvSpPr>
          <p:nvPr>
            <p:ph idx="1"/>
          </p:nvPr>
        </p:nvSpPr>
        <p:spPr>
          <a:xfrm>
            <a:off x="395536" y="1124744"/>
            <a:ext cx="8229600" cy="4572000"/>
          </a:xfrm>
        </p:spPr>
        <p:txBody>
          <a:bodyPr/>
          <a:lstStyle/>
          <a:p>
            <a:r>
              <a:rPr lang="ru-RU" b="1" i="1" dirty="0" smtClean="0">
                <a:solidFill>
                  <a:srgbClr val="FFC000"/>
                </a:solidFill>
              </a:rPr>
              <a:t>ДОУ 4, 17, 23, 31, 32, 42, 47, 55, 71, 73, 79, 116, 130, 131, 139, 156, 157, 160, 161, 194, 242, 274, 320, 342, 362, 363, 373, 379, 385, 396</a:t>
            </a:r>
          </a:p>
          <a:p>
            <a:r>
              <a:rPr lang="ru-RU" b="1" i="1" dirty="0" smtClean="0">
                <a:solidFill>
                  <a:srgbClr val="FFC000"/>
                </a:solidFill>
              </a:rPr>
              <a:t>ДОУ 24, 49, 89, 142, 209, 212, 255, 260, 273, 283, 312, </a:t>
            </a:r>
            <a:r>
              <a:rPr lang="ru-RU" b="1" i="1" dirty="0" smtClean="0">
                <a:solidFill>
                  <a:srgbClr val="FFC000"/>
                </a:solidFill>
              </a:rPr>
              <a:t>322</a:t>
            </a:r>
          </a:p>
          <a:p>
            <a:endParaRPr lang="ru-RU" b="1" i="1" dirty="0" smtClean="0">
              <a:solidFill>
                <a:srgbClr val="FFC000"/>
              </a:solidFill>
            </a:endParaRPr>
          </a:p>
          <a:p>
            <a:r>
              <a:rPr lang="ru-RU" b="1" i="1" dirty="0" err="1" smtClean="0">
                <a:solidFill>
                  <a:srgbClr val="FFC000"/>
                </a:solidFill>
              </a:rPr>
              <a:t>Победители:д</a:t>
            </a:r>
            <a:r>
              <a:rPr lang="ru-RU" b="1" i="1" dirty="0" smtClean="0">
                <a:solidFill>
                  <a:srgbClr val="FFC000"/>
                </a:solidFill>
              </a:rPr>
              <a:t>/с</a:t>
            </a:r>
          </a:p>
          <a:p>
            <a:r>
              <a:rPr lang="ru-RU" b="1" i="1" dirty="0" smtClean="0">
                <a:solidFill>
                  <a:srgbClr val="FFC000"/>
                </a:solidFill>
              </a:rPr>
              <a:t>139,396,73</a:t>
            </a:r>
            <a:endParaRPr lang="ru-RU" b="1" i="1" dirty="0">
              <a:solidFill>
                <a:srgbClr val="FFC000"/>
              </a:solidFill>
            </a:endParaRPr>
          </a:p>
        </p:txBody>
      </p:sp>
      <p:pic>
        <p:nvPicPr>
          <p:cNvPr id="4" name="Рисунок 3" descr="7493c695-c6ab-4d40-8de2-9b78bc319d42.jpg"/>
          <p:cNvPicPr>
            <a:picLocks noChangeAspect="1"/>
          </p:cNvPicPr>
          <p:nvPr/>
        </p:nvPicPr>
        <p:blipFill>
          <a:blip r:embed="rId2" cstate="print"/>
          <a:stretch>
            <a:fillRect/>
          </a:stretch>
        </p:blipFill>
        <p:spPr>
          <a:xfrm>
            <a:off x="4644008" y="3645024"/>
            <a:ext cx="4128459" cy="3096344"/>
          </a:xfrm>
          <a:prstGeom prst="rect">
            <a:avLst/>
          </a:prstGeom>
          <a:ln w="38100">
            <a:solidFill>
              <a:schemeClr val="accent1"/>
            </a:solidFill>
          </a:ln>
        </p:spPr>
      </p:pic>
    </p:spTree>
  </p:cSld>
  <p:clrMapOvr>
    <a:masterClrMapping/>
  </p:clrMapOvr>
  <p:transition spd="med">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251520" y="980728"/>
            <a:ext cx="8373616" cy="4752528"/>
          </a:xfrm>
          <a:ln>
            <a:solidFill>
              <a:srgbClr val="FFFF00"/>
            </a:solidFill>
          </a:ln>
        </p:spPr>
        <p:txBody>
          <a:bodyPr>
            <a:normAutofit fontScale="92500"/>
          </a:bodyPr>
          <a:lstStyle/>
          <a:p>
            <a:pPr>
              <a:buNone/>
            </a:pPr>
            <a:r>
              <a:rPr lang="ru-RU" sz="4400" b="1" i="1" dirty="0" smtClean="0">
                <a:solidFill>
                  <a:srgbClr val="92D050"/>
                </a:solidFill>
              </a:rPr>
              <a:t>   Воспитание, скромное по наружности дело, в тоже время является одним из величайших дел истории, на котором зиждутся царства и живут целые поколения.</a:t>
            </a:r>
          </a:p>
          <a:p>
            <a:pPr algn="r">
              <a:buNone/>
            </a:pPr>
            <a:r>
              <a:rPr lang="ru-RU" b="1" i="1" dirty="0" smtClean="0">
                <a:solidFill>
                  <a:srgbClr val="92D050"/>
                </a:solidFill>
              </a:rPr>
              <a:t>К.Д. Ушинский</a:t>
            </a:r>
            <a:endParaRPr lang="ru-RU" b="1" i="1" dirty="0">
              <a:solidFill>
                <a:srgbClr val="92D050"/>
              </a:solidFill>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amond(in)">
                                      <p:cBhvr>
                                        <p:cTn id="10" dur="2000"/>
                                        <p:tgtEl>
                                          <p:spTgt spid="3">
                                            <p:txEl>
                                              <p:pRg st="0" end="0"/>
                                            </p:txEl>
                                          </p:spTgt>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amond(in)">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399032"/>
          </a:xfrm>
        </p:spPr>
        <p:txBody>
          <a:bodyPr/>
          <a:lstStyle/>
          <a:p>
            <a:r>
              <a:rPr lang="ru-RU" b="1" i="1" dirty="0" smtClean="0"/>
              <a:t>Семинары</a:t>
            </a:r>
            <a:endParaRPr lang="ru-RU" b="1" i="1" dirty="0"/>
          </a:p>
        </p:txBody>
      </p:sp>
      <p:pic>
        <p:nvPicPr>
          <p:cNvPr id="4" name="Содержимое 3" descr="IMG_20171010_093610.jpg"/>
          <p:cNvPicPr>
            <a:picLocks noGrp="1" noChangeAspect="1"/>
          </p:cNvPicPr>
          <p:nvPr>
            <p:ph idx="1"/>
          </p:nvPr>
        </p:nvPicPr>
        <p:blipFill>
          <a:blip r:embed="rId2" cstate="print"/>
          <a:stretch>
            <a:fillRect/>
          </a:stretch>
        </p:blipFill>
        <p:spPr>
          <a:xfrm>
            <a:off x="5868144" y="260648"/>
            <a:ext cx="2976330" cy="2232248"/>
          </a:xfrm>
          <a:ln w="38100">
            <a:solidFill>
              <a:srgbClr val="FFC000"/>
            </a:solidFill>
          </a:ln>
        </p:spPr>
      </p:pic>
      <p:pic>
        <p:nvPicPr>
          <p:cNvPr id="6" name="Рисунок 5" descr="Защита проектов слушателями семинара.jpg"/>
          <p:cNvPicPr>
            <a:picLocks noChangeAspect="1"/>
          </p:cNvPicPr>
          <p:nvPr/>
        </p:nvPicPr>
        <p:blipFill>
          <a:blip r:embed="rId3" cstate="print"/>
          <a:stretch>
            <a:fillRect/>
          </a:stretch>
        </p:blipFill>
        <p:spPr>
          <a:xfrm>
            <a:off x="2915816" y="3284984"/>
            <a:ext cx="2816312" cy="1584176"/>
          </a:xfrm>
          <a:prstGeom prst="rect">
            <a:avLst/>
          </a:prstGeom>
          <a:ln w="38100">
            <a:solidFill>
              <a:srgbClr val="FFC000"/>
            </a:solidFill>
          </a:ln>
        </p:spPr>
      </p:pic>
      <p:pic>
        <p:nvPicPr>
          <p:cNvPr id="8" name="Рисунок 7" descr="IMG-20171108-WA0010.jpg"/>
          <p:cNvPicPr>
            <a:picLocks noChangeAspect="1"/>
          </p:cNvPicPr>
          <p:nvPr/>
        </p:nvPicPr>
        <p:blipFill>
          <a:blip r:embed="rId4" cstate="print"/>
          <a:stretch>
            <a:fillRect/>
          </a:stretch>
        </p:blipFill>
        <p:spPr>
          <a:xfrm>
            <a:off x="6084168" y="3068960"/>
            <a:ext cx="2909247" cy="1637861"/>
          </a:xfrm>
          <a:prstGeom prst="rect">
            <a:avLst/>
          </a:prstGeom>
          <a:ln w="38100">
            <a:solidFill>
              <a:srgbClr val="FFC000"/>
            </a:solidFill>
          </a:ln>
        </p:spPr>
      </p:pic>
      <p:pic>
        <p:nvPicPr>
          <p:cNvPr id="9" name="Рисунок 8" descr="Нар.иг с педаг..JPG"/>
          <p:cNvPicPr>
            <a:picLocks noChangeAspect="1"/>
          </p:cNvPicPr>
          <p:nvPr/>
        </p:nvPicPr>
        <p:blipFill>
          <a:blip r:embed="rId5" cstate="print"/>
          <a:stretch>
            <a:fillRect/>
          </a:stretch>
        </p:blipFill>
        <p:spPr>
          <a:xfrm>
            <a:off x="2987824" y="1124744"/>
            <a:ext cx="2664296" cy="1998222"/>
          </a:xfrm>
          <a:prstGeom prst="rect">
            <a:avLst/>
          </a:prstGeom>
          <a:ln w="38100">
            <a:solidFill>
              <a:srgbClr val="FFC000"/>
            </a:solidFill>
          </a:ln>
        </p:spPr>
      </p:pic>
      <p:sp>
        <p:nvSpPr>
          <p:cNvPr id="10" name="TextBox 9"/>
          <p:cNvSpPr txBox="1"/>
          <p:nvPr/>
        </p:nvSpPr>
        <p:spPr>
          <a:xfrm>
            <a:off x="179512" y="980728"/>
            <a:ext cx="2771800" cy="2062103"/>
          </a:xfrm>
          <a:prstGeom prst="rect">
            <a:avLst/>
          </a:prstGeom>
          <a:noFill/>
        </p:spPr>
        <p:txBody>
          <a:bodyPr wrap="square" rtlCol="0">
            <a:spAutoFit/>
          </a:bodyPr>
          <a:lstStyle/>
          <a:p>
            <a:r>
              <a:rPr lang="ru-RU" sz="3200" b="1" i="1" dirty="0" smtClean="0">
                <a:solidFill>
                  <a:srgbClr val="FFC000"/>
                </a:solidFill>
              </a:rPr>
              <a:t>ДОУ 369, 307,63,</a:t>
            </a:r>
          </a:p>
          <a:p>
            <a:r>
              <a:rPr lang="ru-RU" sz="3200" b="1" i="1" dirty="0" smtClean="0">
                <a:solidFill>
                  <a:srgbClr val="FFC000"/>
                </a:solidFill>
              </a:rPr>
              <a:t>131,3</a:t>
            </a:r>
            <a:r>
              <a:rPr lang="en-US" sz="3200" b="1" i="1" dirty="0" smtClean="0">
                <a:solidFill>
                  <a:srgbClr val="FFC000"/>
                </a:solidFill>
              </a:rPr>
              <a:t>96</a:t>
            </a:r>
            <a:r>
              <a:rPr lang="ru-RU" sz="3200" b="1" i="1" dirty="0" smtClean="0">
                <a:solidFill>
                  <a:srgbClr val="FFC000"/>
                </a:solidFill>
              </a:rPr>
              <a:t>, </a:t>
            </a:r>
            <a:r>
              <a:rPr lang="ru-RU" sz="3200" b="1" i="1" dirty="0" smtClean="0">
                <a:solidFill>
                  <a:srgbClr val="FFC000"/>
                </a:solidFill>
              </a:rPr>
              <a:t>362, </a:t>
            </a:r>
          </a:p>
          <a:p>
            <a:r>
              <a:rPr lang="ru-RU" sz="3200" b="1" i="1" dirty="0" smtClean="0">
                <a:solidFill>
                  <a:srgbClr val="FFC000"/>
                </a:solidFill>
              </a:rPr>
              <a:t>242, 263</a:t>
            </a:r>
            <a:endParaRPr lang="ru-RU" sz="3200" b="1" i="1" dirty="0">
              <a:solidFill>
                <a:srgbClr val="FFC000"/>
              </a:solidFill>
            </a:endParaRPr>
          </a:p>
        </p:txBody>
      </p:sp>
      <p:pic>
        <p:nvPicPr>
          <p:cNvPr id="12" name="Рисунок 11" descr="Интегрированная ОД в бассейне РМО по худ. эст. развитию МАДОУ 194.JPG"/>
          <p:cNvPicPr>
            <a:picLocks noChangeAspect="1"/>
          </p:cNvPicPr>
          <p:nvPr/>
        </p:nvPicPr>
        <p:blipFill>
          <a:blip r:embed="rId6" cstate="print"/>
          <a:stretch>
            <a:fillRect/>
          </a:stretch>
        </p:blipFill>
        <p:spPr>
          <a:xfrm>
            <a:off x="755576" y="4221088"/>
            <a:ext cx="2420888" cy="2420888"/>
          </a:xfrm>
          <a:prstGeom prst="rect">
            <a:avLst/>
          </a:prstGeom>
          <a:ln w="38100">
            <a:solidFill>
              <a:srgbClr val="FFC000"/>
            </a:solidFill>
          </a:ln>
        </p:spPr>
      </p:pic>
      <p:pic>
        <p:nvPicPr>
          <p:cNvPr id="13" name="Рисунок 12" descr="Интегрированная ОД в бассейне Республиканский семинар - практикум на базе МАДОУ 194.JPG"/>
          <p:cNvPicPr>
            <a:picLocks noChangeAspect="1"/>
          </p:cNvPicPr>
          <p:nvPr/>
        </p:nvPicPr>
        <p:blipFill>
          <a:blip r:embed="rId7" cstate="print"/>
          <a:stretch>
            <a:fillRect/>
          </a:stretch>
        </p:blipFill>
        <p:spPr>
          <a:xfrm>
            <a:off x="5292080" y="4653136"/>
            <a:ext cx="2664296" cy="1998222"/>
          </a:xfrm>
          <a:prstGeom prst="rect">
            <a:avLst/>
          </a:prstGeom>
          <a:ln w="38100">
            <a:solidFill>
              <a:srgbClr val="FFC000"/>
            </a:solidFill>
          </a:ln>
        </p:spPr>
      </p:pic>
    </p:spTree>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836712"/>
            <a:ext cx="7653536" cy="562320"/>
          </a:xfrm>
        </p:spPr>
        <p:txBody>
          <a:bodyPr>
            <a:normAutofit fontScale="90000"/>
          </a:bodyPr>
          <a:lstStyle/>
          <a:p>
            <a:pPr algn="ctr"/>
            <a:r>
              <a:rPr lang="ru-RU" b="1" i="1" dirty="0" smtClean="0"/>
              <a:t>Инновационный проект «</a:t>
            </a:r>
            <a:r>
              <a:rPr lang="en-US" b="1" i="1" dirty="0" err="1" smtClean="0"/>
              <a:t>Educare</a:t>
            </a:r>
            <a:r>
              <a:rPr lang="ru-RU" b="1" i="1" smtClean="0"/>
              <a:t>»</a:t>
            </a:r>
            <a:endParaRPr lang="ru-RU" b="1" i="1" dirty="0"/>
          </a:p>
        </p:txBody>
      </p:sp>
      <p:pic>
        <p:nvPicPr>
          <p:cNvPr id="4" name="Содержимое 3" descr="image-09-11-17-07-01-1.jpeg"/>
          <p:cNvPicPr>
            <a:picLocks noGrp="1" noChangeAspect="1"/>
          </p:cNvPicPr>
          <p:nvPr>
            <p:ph idx="1"/>
          </p:nvPr>
        </p:nvPicPr>
        <p:blipFill>
          <a:blip r:embed="rId2" cstate="print"/>
          <a:stretch>
            <a:fillRect/>
          </a:stretch>
        </p:blipFill>
        <p:spPr>
          <a:xfrm>
            <a:off x="4644008" y="2276872"/>
            <a:ext cx="3816425" cy="2862319"/>
          </a:xfrm>
          <a:ln w="38100">
            <a:solidFill>
              <a:schemeClr val="accent1"/>
            </a:solidFill>
          </a:ln>
        </p:spPr>
      </p:pic>
      <p:pic>
        <p:nvPicPr>
          <p:cNvPr id="7" name="Рисунок 6" descr="image-09-11-17-07-01.jpeg"/>
          <p:cNvPicPr>
            <a:picLocks noChangeAspect="1"/>
          </p:cNvPicPr>
          <p:nvPr/>
        </p:nvPicPr>
        <p:blipFill>
          <a:blip r:embed="rId3" cstate="print"/>
          <a:stretch>
            <a:fillRect/>
          </a:stretch>
        </p:blipFill>
        <p:spPr>
          <a:xfrm>
            <a:off x="539552" y="2492896"/>
            <a:ext cx="3491880" cy="2618910"/>
          </a:xfrm>
          <a:prstGeom prst="rect">
            <a:avLst/>
          </a:prstGeom>
          <a:ln w="38100">
            <a:solidFill>
              <a:schemeClr val="accent1"/>
            </a:solidFill>
          </a:ln>
        </p:spPr>
      </p:pic>
    </p:spTree>
  </p:cSld>
  <p:clrMapOvr>
    <a:masterClrMapping/>
  </p:clrMapOvr>
  <p:transition spd="med">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229600" cy="1196752"/>
          </a:xfrm>
        </p:spPr>
        <p:txBody>
          <a:bodyPr>
            <a:normAutofit/>
          </a:bodyPr>
          <a:lstStyle/>
          <a:p>
            <a:r>
              <a:rPr lang="ru-RU" sz="4000" b="1" i="1" dirty="0" smtClean="0"/>
              <a:t>Методические объединения</a:t>
            </a:r>
            <a:endParaRPr lang="ru-RU" sz="4000" b="1" i="1" dirty="0"/>
          </a:p>
        </p:txBody>
      </p:sp>
      <p:pic>
        <p:nvPicPr>
          <p:cNvPr id="5" name="Рисунок 4" descr="IMG_3573.JPG"/>
          <p:cNvPicPr>
            <a:picLocks noChangeAspect="1"/>
          </p:cNvPicPr>
          <p:nvPr/>
        </p:nvPicPr>
        <p:blipFill>
          <a:blip r:embed="rId2" cstate="print"/>
          <a:stretch>
            <a:fillRect/>
          </a:stretch>
        </p:blipFill>
        <p:spPr>
          <a:xfrm>
            <a:off x="1259632" y="1052736"/>
            <a:ext cx="3707905" cy="2780928"/>
          </a:xfrm>
          <a:prstGeom prst="rect">
            <a:avLst/>
          </a:prstGeom>
          <a:ln w="38100">
            <a:solidFill>
              <a:srgbClr val="FFC000"/>
            </a:solidFill>
          </a:ln>
        </p:spPr>
      </p:pic>
      <p:pic>
        <p:nvPicPr>
          <p:cNvPr id="6" name="Рисунок 5" descr="DSCN5427.JPG"/>
          <p:cNvPicPr>
            <a:picLocks noChangeAspect="1"/>
          </p:cNvPicPr>
          <p:nvPr/>
        </p:nvPicPr>
        <p:blipFill>
          <a:blip r:embed="rId3" cstate="print"/>
          <a:stretch>
            <a:fillRect/>
          </a:stretch>
        </p:blipFill>
        <p:spPr>
          <a:xfrm>
            <a:off x="5724128" y="1169368"/>
            <a:ext cx="3168352" cy="2376264"/>
          </a:xfrm>
          <a:prstGeom prst="rect">
            <a:avLst/>
          </a:prstGeom>
          <a:ln w="38100">
            <a:solidFill>
              <a:srgbClr val="FFC000"/>
            </a:solidFill>
          </a:ln>
        </p:spPr>
      </p:pic>
      <p:pic>
        <p:nvPicPr>
          <p:cNvPr id="1026" name="Picture 2" descr="C:\Users\ученик\Desktop\План на неделю\Фото Отчет о проделанной работе за квартал МАДОУ 194\РМО по художественно - эстетическому развитию на базе МАДОУ 194 мастнр- класс.JPG"/>
          <p:cNvPicPr>
            <a:picLocks noChangeAspect="1" noChangeArrowheads="1"/>
          </p:cNvPicPr>
          <p:nvPr/>
        </p:nvPicPr>
        <p:blipFill>
          <a:blip r:embed="rId4" cstate="print"/>
          <a:srcRect/>
          <a:stretch>
            <a:fillRect/>
          </a:stretch>
        </p:blipFill>
        <p:spPr bwMode="auto">
          <a:xfrm>
            <a:off x="6012160" y="3776700"/>
            <a:ext cx="3024336" cy="2268252"/>
          </a:xfrm>
          <a:prstGeom prst="rect">
            <a:avLst/>
          </a:prstGeom>
          <a:noFill/>
          <a:ln w="38100">
            <a:solidFill>
              <a:srgbClr val="FFC000"/>
            </a:solidFill>
          </a:ln>
        </p:spPr>
      </p:pic>
      <p:pic>
        <p:nvPicPr>
          <p:cNvPr id="4" name="Содержимое 3" descr="IMG_3582.JPG"/>
          <p:cNvPicPr>
            <a:picLocks noGrp="1" noChangeAspect="1"/>
          </p:cNvPicPr>
          <p:nvPr>
            <p:ph idx="1"/>
          </p:nvPr>
        </p:nvPicPr>
        <p:blipFill>
          <a:blip r:embed="rId5" cstate="print"/>
          <a:stretch>
            <a:fillRect/>
          </a:stretch>
        </p:blipFill>
        <p:spPr>
          <a:xfrm>
            <a:off x="2555776" y="4149080"/>
            <a:ext cx="3264363" cy="2448272"/>
          </a:xfrm>
          <a:ln w="38100">
            <a:solidFill>
              <a:srgbClr val="FFC000"/>
            </a:solidFill>
          </a:ln>
        </p:spPr>
      </p:pic>
      <p:sp>
        <p:nvSpPr>
          <p:cNvPr id="8" name="TextBox 7"/>
          <p:cNvSpPr txBox="1"/>
          <p:nvPr/>
        </p:nvSpPr>
        <p:spPr>
          <a:xfrm>
            <a:off x="107504" y="3933056"/>
            <a:ext cx="2730235" cy="2400657"/>
          </a:xfrm>
          <a:prstGeom prst="rect">
            <a:avLst/>
          </a:prstGeom>
          <a:noFill/>
        </p:spPr>
        <p:txBody>
          <a:bodyPr wrap="none" rtlCol="0">
            <a:spAutoFit/>
          </a:bodyPr>
          <a:lstStyle/>
          <a:p>
            <a:r>
              <a:rPr lang="ru-RU" sz="3200" b="1" i="1" dirty="0" smtClean="0">
                <a:solidFill>
                  <a:srgbClr val="FFC000"/>
                </a:solidFill>
              </a:rPr>
              <a:t>ДОУ 71,140, </a:t>
            </a:r>
          </a:p>
          <a:p>
            <a:r>
              <a:rPr lang="ru-RU" sz="3200" b="1" i="1" dirty="0" smtClean="0">
                <a:solidFill>
                  <a:srgbClr val="FFC000"/>
                </a:solidFill>
              </a:rPr>
              <a:t>160,273,15,</a:t>
            </a:r>
          </a:p>
          <a:p>
            <a:r>
              <a:rPr lang="ru-RU" sz="3200" b="1" i="1" dirty="0" smtClean="0">
                <a:solidFill>
                  <a:srgbClr val="FFC000"/>
                </a:solidFill>
              </a:rPr>
              <a:t>274,194</a:t>
            </a:r>
          </a:p>
          <a:p>
            <a:endParaRPr lang="ru-RU" dirty="0"/>
          </a:p>
          <a:p>
            <a:endParaRPr lang="ru-RU" dirty="0" smtClean="0"/>
          </a:p>
          <a:p>
            <a:endParaRPr lang="ru-RU" dirty="0"/>
          </a:p>
        </p:txBody>
      </p:sp>
    </p:spTree>
  </p:cSld>
  <p:clrMapOvr>
    <a:masterClrMapping/>
  </p:clrMapOvr>
  <p:transition spd="med">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C:\Users\ученик\Desktop\библиотека !!!\IMG_1267.JPG"/>
          <p:cNvPicPr/>
          <p:nvPr/>
        </p:nvPicPr>
        <p:blipFill>
          <a:blip r:embed="rId2" cstate="print"/>
          <a:srcRect/>
          <a:stretch>
            <a:fillRect/>
          </a:stretch>
        </p:blipFill>
        <p:spPr bwMode="auto">
          <a:xfrm>
            <a:off x="6588224" y="1700808"/>
            <a:ext cx="2267744" cy="3168352"/>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b="1" i="1" dirty="0" smtClean="0"/>
              <a:t>Республиканский проект «Читающий Татарстан»</a:t>
            </a:r>
            <a:endParaRPr lang="ru-RU" b="1" i="1" dirty="0"/>
          </a:p>
        </p:txBody>
      </p:sp>
      <p:pic>
        <p:nvPicPr>
          <p:cNvPr id="4" name="Содержимое 3" descr="DSCN5401.JPG"/>
          <p:cNvPicPr>
            <a:picLocks noGrp="1" noChangeAspect="1"/>
          </p:cNvPicPr>
          <p:nvPr>
            <p:ph idx="1"/>
          </p:nvPr>
        </p:nvPicPr>
        <p:blipFill>
          <a:blip r:embed="rId3" cstate="print"/>
          <a:stretch>
            <a:fillRect/>
          </a:stretch>
        </p:blipFill>
        <p:spPr>
          <a:xfrm>
            <a:off x="3995936" y="3861048"/>
            <a:ext cx="3624064" cy="2718048"/>
          </a:xfrm>
          <a:ln w="38100">
            <a:solidFill>
              <a:srgbClr val="FFC000"/>
            </a:solidFill>
          </a:ln>
        </p:spPr>
      </p:pic>
      <p:pic>
        <p:nvPicPr>
          <p:cNvPr id="5" name="Рисунок 4" descr="DSCN5404.JPG"/>
          <p:cNvPicPr>
            <a:picLocks noChangeAspect="1"/>
          </p:cNvPicPr>
          <p:nvPr/>
        </p:nvPicPr>
        <p:blipFill>
          <a:blip r:embed="rId4" cstate="print"/>
          <a:stretch>
            <a:fillRect/>
          </a:stretch>
        </p:blipFill>
        <p:spPr>
          <a:xfrm>
            <a:off x="683568" y="3645024"/>
            <a:ext cx="3587891" cy="2690918"/>
          </a:xfrm>
          <a:prstGeom prst="rect">
            <a:avLst/>
          </a:prstGeom>
          <a:ln w="38100">
            <a:solidFill>
              <a:srgbClr val="FFC000"/>
            </a:solidFill>
          </a:ln>
        </p:spPr>
      </p:pic>
      <p:sp>
        <p:nvSpPr>
          <p:cNvPr id="6" name="TextBox 5"/>
          <p:cNvSpPr txBox="1"/>
          <p:nvPr/>
        </p:nvSpPr>
        <p:spPr>
          <a:xfrm>
            <a:off x="323528" y="1556792"/>
            <a:ext cx="6120586" cy="1569660"/>
          </a:xfrm>
          <a:prstGeom prst="rect">
            <a:avLst/>
          </a:prstGeom>
          <a:noFill/>
        </p:spPr>
        <p:txBody>
          <a:bodyPr wrap="square" rtlCol="0">
            <a:spAutoFit/>
          </a:bodyPr>
          <a:lstStyle/>
          <a:p>
            <a:r>
              <a:rPr lang="ru-RU" sz="3200" b="1" i="1" dirty="0" smtClean="0">
                <a:solidFill>
                  <a:srgbClr val="FFC000"/>
                </a:solidFill>
              </a:rPr>
              <a:t>В рамках проекта открыты </a:t>
            </a:r>
          </a:p>
          <a:p>
            <a:r>
              <a:rPr lang="ru-RU" sz="3200" b="1" i="1" dirty="0" smtClean="0">
                <a:solidFill>
                  <a:srgbClr val="FFC000"/>
                </a:solidFill>
              </a:rPr>
              <a:t>«Библиотеки детства» </a:t>
            </a:r>
          </a:p>
          <a:p>
            <a:r>
              <a:rPr lang="ru-RU" sz="3200" b="1" i="1" dirty="0" smtClean="0">
                <a:solidFill>
                  <a:srgbClr val="FFC000"/>
                </a:solidFill>
              </a:rPr>
              <a:t>в ДОУ </a:t>
            </a:r>
            <a:r>
              <a:rPr lang="ru-RU" sz="3200" b="1" i="1" dirty="0" smtClean="0">
                <a:solidFill>
                  <a:srgbClr val="FFC000"/>
                </a:solidFill>
              </a:rPr>
              <a:t>49, 15, 142</a:t>
            </a:r>
            <a:endParaRPr lang="ru-RU" sz="3200" b="1" i="1" dirty="0">
              <a:solidFill>
                <a:srgbClr val="FFC000"/>
              </a:solidFill>
            </a:endParaRPr>
          </a:p>
        </p:txBody>
      </p:sp>
    </p:spTree>
  </p:cSld>
  <p:clrMapOvr>
    <a:masterClrMapping/>
  </p:clrMapOvr>
  <p:transition spd="med">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C:\Users\днс\Desktop\ФИРО\20171027_153129.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6012160" y="4509120"/>
            <a:ext cx="2880320" cy="2088232"/>
          </a:xfrm>
          <a:prstGeom prst="rect">
            <a:avLst/>
          </a:prstGeom>
          <a:noFill/>
          <a:ln w="38100">
            <a:solidFill>
              <a:srgbClr val="FFC000"/>
            </a:solidFill>
          </a:ln>
        </p:spPr>
      </p:pic>
      <p:sp>
        <p:nvSpPr>
          <p:cNvPr id="2" name="Заголовок 1"/>
          <p:cNvSpPr>
            <a:spLocks noGrp="1"/>
          </p:cNvSpPr>
          <p:nvPr>
            <p:ph type="title"/>
          </p:nvPr>
        </p:nvSpPr>
        <p:spPr>
          <a:xfrm>
            <a:off x="-180528" y="260648"/>
            <a:ext cx="9144000" cy="1224136"/>
          </a:xfrm>
        </p:spPr>
        <p:txBody>
          <a:bodyPr/>
          <a:lstStyle/>
          <a:p>
            <a:pPr algn="ctr"/>
            <a:r>
              <a:rPr lang="ru-RU" b="1" i="1" dirty="0" smtClean="0"/>
              <a:t>Инновационная деятельность</a:t>
            </a:r>
            <a:endParaRPr lang="ru-RU" b="1" i="1" dirty="0"/>
          </a:p>
        </p:txBody>
      </p:sp>
      <p:sp>
        <p:nvSpPr>
          <p:cNvPr id="3" name="Содержимое 2"/>
          <p:cNvSpPr>
            <a:spLocks noGrp="1"/>
          </p:cNvSpPr>
          <p:nvPr>
            <p:ph idx="1"/>
          </p:nvPr>
        </p:nvSpPr>
        <p:spPr>
          <a:xfrm>
            <a:off x="457200" y="1484784"/>
            <a:ext cx="8229600" cy="4970024"/>
          </a:xfrm>
        </p:spPr>
        <p:txBody>
          <a:bodyPr>
            <a:normAutofit/>
          </a:bodyPr>
          <a:lstStyle/>
          <a:p>
            <a:r>
              <a:rPr lang="ru-RU" sz="3600" b="1" i="1" dirty="0" smtClean="0">
                <a:solidFill>
                  <a:srgbClr val="FFC000"/>
                </a:solidFill>
              </a:rPr>
              <a:t>Отчет экспериментальных площадок: ДОУ 5,42,156,383</a:t>
            </a:r>
          </a:p>
          <a:p>
            <a:r>
              <a:rPr lang="ru-RU" sz="3600" b="1" i="1" dirty="0" smtClean="0">
                <a:solidFill>
                  <a:srgbClr val="FFC000"/>
                </a:solidFill>
              </a:rPr>
              <a:t>РИП: ДОУ 63,131</a:t>
            </a:r>
            <a:endParaRPr lang="ru-RU" sz="3600" b="1" i="1" dirty="0">
              <a:solidFill>
                <a:srgbClr val="FFC000"/>
              </a:solidFill>
            </a:endParaRPr>
          </a:p>
        </p:txBody>
      </p:sp>
      <p:pic>
        <p:nvPicPr>
          <p:cNvPr id="4" name="Рисунок 3" descr="https://edu.tatar.ru/upload/news/1554684.jpg"/>
          <p:cNvPicPr/>
          <p:nvPr/>
        </p:nvPicPr>
        <p:blipFill>
          <a:blip r:embed="rId3" cstate="print"/>
          <a:srcRect/>
          <a:stretch>
            <a:fillRect/>
          </a:stretch>
        </p:blipFill>
        <p:spPr bwMode="auto">
          <a:xfrm>
            <a:off x="3635896" y="3573016"/>
            <a:ext cx="3096344" cy="1872208"/>
          </a:xfrm>
          <a:prstGeom prst="rect">
            <a:avLst/>
          </a:prstGeom>
          <a:noFill/>
          <a:ln w="38100">
            <a:solidFill>
              <a:srgbClr val="FFC000"/>
            </a:solidFill>
            <a:miter lim="800000"/>
            <a:headEnd/>
            <a:tailEnd/>
          </a:ln>
        </p:spPr>
      </p:pic>
      <p:pic>
        <p:nvPicPr>
          <p:cNvPr id="5" name="Рисунок 4" descr="C:\Users\днс\Desktop\ФИРО\IMG-20171028-WA0033.jpg"/>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467544" y="3573016"/>
            <a:ext cx="2908549" cy="2433439"/>
          </a:xfrm>
          <a:prstGeom prst="rect">
            <a:avLst/>
          </a:prstGeom>
          <a:noFill/>
          <a:ln w="38100">
            <a:solidFill>
              <a:srgbClr val="FFC000"/>
            </a:solidFill>
          </a:ln>
        </p:spPr>
      </p:pic>
    </p:spTree>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399032"/>
          </a:xfrm>
        </p:spPr>
        <p:txBody>
          <a:bodyPr/>
          <a:lstStyle/>
          <a:p>
            <a:pPr algn="ctr"/>
            <a:r>
              <a:rPr lang="ru-RU" b="1" i="1" dirty="0" smtClean="0"/>
              <a:t>Конкурс «Психологическая служба в ОО»</a:t>
            </a:r>
            <a:endParaRPr lang="ru-RU" b="1" i="1" dirty="0"/>
          </a:p>
        </p:txBody>
      </p:sp>
      <p:sp>
        <p:nvSpPr>
          <p:cNvPr id="3" name="Содержимое 2"/>
          <p:cNvSpPr>
            <a:spLocks noGrp="1"/>
          </p:cNvSpPr>
          <p:nvPr>
            <p:ph idx="1"/>
          </p:nvPr>
        </p:nvSpPr>
        <p:spPr>
          <a:xfrm>
            <a:off x="539552" y="1484784"/>
            <a:ext cx="8229600" cy="4572000"/>
          </a:xfrm>
        </p:spPr>
        <p:txBody>
          <a:bodyPr>
            <a:normAutofit/>
          </a:bodyPr>
          <a:lstStyle/>
          <a:p>
            <a:r>
              <a:rPr lang="ru-RU" sz="2800" b="1" i="1" dirty="0" smtClean="0">
                <a:solidFill>
                  <a:srgbClr val="FFC000"/>
                </a:solidFill>
              </a:rPr>
              <a:t>ДОУ 131, 342, 63, 5, 31, 161, 194, 373, СОШ №</a:t>
            </a:r>
            <a:r>
              <a:rPr lang="ru-RU" sz="2800" b="1" i="1" dirty="0" smtClean="0">
                <a:solidFill>
                  <a:srgbClr val="FFC000"/>
                </a:solidFill>
              </a:rPr>
              <a:t>41 Победители </a:t>
            </a:r>
            <a:r>
              <a:rPr lang="ru-RU" sz="2800" b="1" i="1" dirty="0" err="1" smtClean="0">
                <a:solidFill>
                  <a:srgbClr val="FFC000"/>
                </a:solidFill>
              </a:rPr>
              <a:t>д</a:t>
            </a:r>
            <a:r>
              <a:rPr lang="ru-RU" sz="2800" b="1" i="1" dirty="0" smtClean="0">
                <a:solidFill>
                  <a:srgbClr val="FFC000"/>
                </a:solidFill>
              </a:rPr>
              <a:t>/с 131-2 место, </a:t>
            </a:r>
            <a:r>
              <a:rPr lang="ru-RU" sz="2800" b="1" i="1" dirty="0" err="1" smtClean="0">
                <a:solidFill>
                  <a:srgbClr val="FFC000"/>
                </a:solidFill>
              </a:rPr>
              <a:t>д</a:t>
            </a:r>
            <a:r>
              <a:rPr lang="ru-RU" sz="2800" b="1" i="1" dirty="0" smtClean="0">
                <a:solidFill>
                  <a:srgbClr val="FFC000"/>
                </a:solidFill>
              </a:rPr>
              <a:t>/с 342- </a:t>
            </a:r>
            <a:r>
              <a:rPr lang="ru-RU" sz="2800" b="1" i="1" dirty="0" smtClean="0">
                <a:solidFill>
                  <a:srgbClr val="FFC000"/>
                </a:solidFill>
              </a:rPr>
              <a:t>победа в номинации</a:t>
            </a:r>
            <a:endParaRPr lang="ru-RU" sz="2800" b="1" i="1" dirty="0">
              <a:solidFill>
                <a:srgbClr val="FFC000"/>
              </a:solidFill>
            </a:endParaRPr>
          </a:p>
        </p:txBody>
      </p:sp>
      <p:pic>
        <p:nvPicPr>
          <p:cNvPr id="6" name="Рисунок 5" descr="Рисунок3.jpg"/>
          <p:cNvPicPr>
            <a:picLocks noChangeAspect="1"/>
          </p:cNvPicPr>
          <p:nvPr/>
        </p:nvPicPr>
        <p:blipFill>
          <a:blip r:embed="rId2" cstate="print"/>
          <a:stretch>
            <a:fillRect/>
          </a:stretch>
        </p:blipFill>
        <p:spPr>
          <a:xfrm>
            <a:off x="6948264" y="3140968"/>
            <a:ext cx="1589372" cy="2828302"/>
          </a:xfrm>
          <a:prstGeom prst="rect">
            <a:avLst/>
          </a:prstGeom>
          <a:ln w="38100">
            <a:solidFill>
              <a:schemeClr val="accent1"/>
            </a:solidFill>
          </a:ln>
        </p:spPr>
      </p:pic>
      <p:pic>
        <p:nvPicPr>
          <p:cNvPr id="7" name="Рисунок 6" descr="IMG_6823.JPG"/>
          <p:cNvPicPr>
            <a:picLocks noChangeAspect="1"/>
          </p:cNvPicPr>
          <p:nvPr/>
        </p:nvPicPr>
        <p:blipFill>
          <a:blip r:embed="rId3" cstate="print"/>
          <a:stretch>
            <a:fillRect/>
          </a:stretch>
        </p:blipFill>
        <p:spPr>
          <a:xfrm>
            <a:off x="611560" y="3068960"/>
            <a:ext cx="2880320" cy="1620179"/>
          </a:xfrm>
          <a:prstGeom prst="rect">
            <a:avLst/>
          </a:prstGeom>
          <a:ln w="38100">
            <a:solidFill>
              <a:schemeClr val="accent1"/>
            </a:solidFill>
          </a:ln>
        </p:spPr>
      </p:pic>
      <p:pic>
        <p:nvPicPr>
          <p:cNvPr id="4" name="Рисунок 3" descr="IMG_6760.JPG"/>
          <p:cNvPicPr>
            <a:picLocks noChangeAspect="1"/>
          </p:cNvPicPr>
          <p:nvPr/>
        </p:nvPicPr>
        <p:blipFill>
          <a:blip r:embed="rId4" cstate="print"/>
          <a:stretch>
            <a:fillRect/>
          </a:stretch>
        </p:blipFill>
        <p:spPr>
          <a:xfrm>
            <a:off x="1907704" y="4581128"/>
            <a:ext cx="3419872" cy="1923678"/>
          </a:xfrm>
          <a:prstGeom prst="rect">
            <a:avLst/>
          </a:prstGeom>
          <a:ln w="38100">
            <a:solidFill>
              <a:schemeClr val="accent1"/>
            </a:solidFill>
          </a:ln>
        </p:spPr>
      </p:pic>
      <p:pic>
        <p:nvPicPr>
          <p:cNvPr id="5" name="Рисунок 4" descr="Рисунок6.jpg"/>
          <p:cNvPicPr>
            <a:picLocks noChangeAspect="1"/>
          </p:cNvPicPr>
          <p:nvPr/>
        </p:nvPicPr>
        <p:blipFill>
          <a:blip r:embed="rId5" cstate="print"/>
          <a:stretch>
            <a:fillRect/>
          </a:stretch>
        </p:blipFill>
        <p:spPr>
          <a:xfrm>
            <a:off x="4427984" y="3356992"/>
            <a:ext cx="2448272" cy="1471405"/>
          </a:xfrm>
          <a:prstGeom prst="rect">
            <a:avLst/>
          </a:prstGeom>
          <a:ln w="38100">
            <a:solidFill>
              <a:schemeClr val="accent1"/>
            </a:solidFill>
          </a:ln>
        </p:spPr>
      </p:pic>
    </p:spTree>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399032"/>
          </a:xfrm>
        </p:spPr>
        <p:txBody>
          <a:bodyPr/>
          <a:lstStyle/>
          <a:p>
            <a:r>
              <a:rPr lang="ru-RU" b="1" i="1" dirty="0" smtClean="0"/>
              <a:t>Конкурс «</a:t>
            </a:r>
            <a:r>
              <a:rPr lang="ru-RU" b="1" i="1" dirty="0" err="1" smtClean="0"/>
              <a:t>ФизкультУРА</a:t>
            </a:r>
            <a:r>
              <a:rPr lang="ru-RU" b="1" i="1" dirty="0" smtClean="0"/>
              <a:t>!»</a:t>
            </a:r>
            <a:endParaRPr lang="ru-RU" b="1" i="1" dirty="0"/>
          </a:p>
        </p:txBody>
      </p:sp>
      <p:sp>
        <p:nvSpPr>
          <p:cNvPr id="3" name="Содержимое 2"/>
          <p:cNvSpPr>
            <a:spLocks noGrp="1"/>
          </p:cNvSpPr>
          <p:nvPr>
            <p:ph idx="1"/>
          </p:nvPr>
        </p:nvSpPr>
        <p:spPr>
          <a:xfrm>
            <a:off x="467544" y="1052736"/>
            <a:ext cx="8229600" cy="4572000"/>
          </a:xfrm>
        </p:spPr>
        <p:txBody>
          <a:bodyPr>
            <a:normAutofit/>
          </a:bodyPr>
          <a:lstStyle/>
          <a:p>
            <a:r>
              <a:rPr lang="ru-RU" sz="2400" b="1" i="1" dirty="0" smtClean="0">
                <a:solidFill>
                  <a:srgbClr val="FFC000"/>
                </a:solidFill>
              </a:rPr>
              <a:t>В составе команды: ДОУ 396, 283, 383, 106, 130, 385, 212, </a:t>
            </a:r>
            <a:r>
              <a:rPr lang="ru-RU" sz="2400" b="1" i="1" dirty="0" smtClean="0">
                <a:solidFill>
                  <a:srgbClr val="FFC000"/>
                </a:solidFill>
              </a:rPr>
              <a:t>140- победа в номинации «Технологичность в достижении результата»</a:t>
            </a:r>
            <a:endParaRPr lang="ru-RU" sz="2400" b="1" i="1" dirty="0" smtClean="0">
              <a:solidFill>
                <a:srgbClr val="FFC000"/>
              </a:solidFill>
            </a:endParaRPr>
          </a:p>
          <a:p>
            <a:r>
              <a:rPr lang="ru-RU" sz="2400" b="1" i="1" dirty="0" smtClean="0">
                <a:solidFill>
                  <a:srgbClr val="FFC000"/>
                </a:solidFill>
              </a:rPr>
              <a:t>Группа поддержки: ДОУ 373, 194, 25, 342, 137, 71</a:t>
            </a:r>
            <a:endParaRPr lang="ru-RU" sz="2400" b="1" i="1" dirty="0">
              <a:solidFill>
                <a:srgbClr val="FFC000"/>
              </a:solidFill>
            </a:endParaRPr>
          </a:p>
        </p:txBody>
      </p:sp>
      <p:pic>
        <p:nvPicPr>
          <p:cNvPr id="4" name="Рисунок 3" descr="bbb2887a-daf5-46ff-88b2-173673954251.jpg"/>
          <p:cNvPicPr>
            <a:picLocks noChangeAspect="1"/>
          </p:cNvPicPr>
          <p:nvPr/>
        </p:nvPicPr>
        <p:blipFill>
          <a:blip r:embed="rId2" cstate="print"/>
          <a:stretch>
            <a:fillRect/>
          </a:stretch>
        </p:blipFill>
        <p:spPr>
          <a:xfrm>
            <a:off x="5148064" y="2708920"/>
            <a:ext cx="3744416" cy="2808312"/>
          </a:xfrm>
          <a:prstGeom prst="rect">
            <a:avLst/>
          </a:prstGeom>
          <a:ln w="38100">
            <a:solidFill>
              <a:schemeClr val="accent1"/>
            </a:solidFill>
          </a:ln>
        </p:spPr>
      </p:pic>
      <p:pic>
        <p:nvPicPr>
          <p:cNvPr id="5" name="Рисунок 4" descr="DSC09289.JPG"/>
          <p:cNvPicPr>
            <a:picLocks noChangeAspect="1"/>
          </p:cNvPicPr>
          <p:nvPr/>
        </p:nvPicPr>
        <p:blipFill>
          <a:blip r:embed="rId3" cstate="print"/>
          <a:srcRect l="25798" t="30658" r="19168"/>
          <a:stretch>
            <a:fillRect/>
          </a:stretch>
        </p:blipFill>
        <p:spPr>
          <a:xfrm>
            <a:off x="323528" y="2420888"/>
            <a:ext cx="3119273" cy="2204741"/>
          </a:xfrm>
          <a:prstGeom prst="rect">
            <a:avLst/>
          </a:prstGeom>
          <a:ln w="38100">
            <a:solidFill>
              <a:schemeClr val="accent1"/>
            </a:solidFill>
          </a:ln>
        </p:spPr>
      </p:pic>
      <p:pic>
        <p:nvPicPr>
          <p:cNvPr id="6" name="Рисунок 5" descr="DSC09296.JPG"/>
          <p:cNvPicPr>
            <a:picLocks noChangeAspect="1"/>
          </p:cNvPicPr>
          <p:nvPr/>
        </p:nvPicPr>
        <p:blipFill>
          <a:blip r:embed="rId4" cstate="print"/>
          <a:srcRect l="18940" t="43892" r="29921"/>
          <a:stretch>
            <a:fillRect/>
          </a:stretch>
        </p:blipFill>
        <p:spPr>
          <a:xfrm>
            <a:off x="1259632" y="4437112"/>
            <a:ext cx="3626832" cy="2232248"/>
          </a:xfrm>
          <a:prstGeom prst="rect">
            <a:avLst/>
          </a:prstGeom>
          <a:ln w="38100">
            <a:solidFill>
              <a:schemeClr val="accent1"/>
            </a:solidFill>
          </a:ln>
        </p:spPr>
      </p:pic>
    </p:spTree>
  </p:cSld>
  <p:clrMapOvr>
    <a:masterClrMapping/>
  </p:clrMapOvr>
  <p:transition spd="med">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smtClean="0"/>
              <a:t>Районный этап «Я говорю и работаю по-татарски»</a:t>
            </a:r>
            <a:endParaRPr lang="ru-RU" b="1" i="1" dirty="0"/>
          </a:p>
        </p:txBody>
      </p:sp>
      <p:sp>
        <p:nvSpPr>
          <p:cNvPr id="3" name="Содержимое 2"/>
          <p:cNvSpPr>
            <a:spLocks noGrp="1"/>
          </p:cNvSpPr>
          <p:nvPr>
            <p:ph idx="1"/>
          </p:nvPr>
        </p:nvSpPr>
        <p:spPr/>
        <p:txBody>
          <a:bodyPr/>
          <a:lstStyle/>
          <a:p>
            <a:r>
              <a:rPr lang="ru-RU" b="1" i="1" dirty="0" smtClean="0">
                <a:solidFill>
                  <a:srgbClr val="FFC000"/>
                </a:solidFill>
              </a:rPr>
              <a:t>СОШ №100, ДОУ 194, 27, 320, 144, 385, 32, 157, 4, 160, 379, 357, 382, 15, 273, 42, 260, 142, 31, 17, 190, 212, 116</a:t>
            </a:r>
            <a:endParaRPr lang="ru-RU" b="1" i="1" dirty="0">
              <a:solidFill>
                <a:srgbClr val="FFC000"/>
              </a:solidFill>
            </a:endParaRPr>
          </a:p>
        </p:txBody>
      </p:sp>
      <p:pic>
        <p:nvPicPr>
          <p:cNvPr id="6" name="Рисунок 5" descr="20171109_094116.jpg"/>
          <p:cNvPicPr>
            <a:picLocks noChangeAspect="1"/>
          </p:cNvPicPr>
          <p:nvPr/>
        </p:nvPicPr>
        <p:blipFill>
          <a:blip r:embed="rId2" cstate="print"/>
          <a:stretch>
            <a:fillRect/>
          </a:stretch>
        </p:blipFill>
        <p:spPr>
          <a:xfrm>
            <a:off x="107504" y="3356992"/>
            <a:ext cx="3291858" cy="1851670"/>
          </a:xfrm>
          <a:prstGeom prst="rect">
            <a:avLst/>
          </a:prstGeom>
          <a:ln w="38100">
            <a:solidFill>
              <a:schemeClr val="accent1"/>
            </a:solidFill>
          </a:ln>
        </p:spPr>
      </p:pic>
      <p:pic>
        <p:nvPicPr>
          <p:cNvPr id="7" name="Рисунок 6" descr="20171109_113439.jpg"/>
          <p:cNvPicPr>
            <a:picLocks noChangeAspect="1"/>
          </p:cNvPicPr>
          <p:nvPr/>
        </p:nvPicPr>
        <p:blipFill>
          <a:blip r:embed="rId3" cstate="print"/>
          <a:stretch>
            <a:fillRect/>
          </a:stretch>
        </p:blipFill>
        <p:spPr>
          <a:xfrm>
            <a:off x="2915816" y="4077071"/>
            <a:ext cx="3472385" cy="1953217"/>
          </a:xfrm>
          <a:prstGeom prst="rect">
            <a:avLst/>
          </a:prstGeom>
          <a:ln w="38100">
            <a:solidFill>
              <a:schemeClr val="accent1"/>
            </a:solidFill>
          </a:ln>
        </p:spPr>
      </p:pic>
      <p:pic>
        <p:nvPicPr>
          <p:cNvPr id="5" name="Рисунок 4" descr="20171109_104919.jpg"/>
          <p:cNvPicPr>
            <a:picLocks noChangeAspect="1"/>
          </p:cNvPicPr>
          <p:nvPr/>
        </p:nvPicPr>
        <p:blipFill>
          <a:blip r:embed="rId4" cstate="print"/>
          <a:stretch>
            <a:fillRect/>
          </a:stretch>
        </p:blipFill>
        <p:spPr>
          <a:xfrm>
            <a:off x="5580112" y="4725143"/>
            <a:ext cx="3344371" cy="1881209"/>
          </a:xfrm>
          <a:prstGeom prst="rect">
            <a:avLst/>
          </a:prstGeom>
          <a:ln w="38100">
            <a:solidFill>
              <a:schemeClr val="accent1"/>
            </a:solidFill>
          </a:ln>
        </p:spPr>
      </p:pic>
    </p:spTree>
  </p:cSld>
  <p:clrMapOvr>
    <a:masterClrMapping/>
  </p:clrMapOvr>
  <p:transition spd="med">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190</TotalTime>
  <Words>327</Words>
  <Application>Microsoft Office PowerPoint</Application>
  <PresentationFormat>Экран (4:3)</PresentationFormat>
  <Paragraphs>37</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Яркая</vt:lpstr>
      <vt:lpstr>              Курсы повышения квалификации</vt:lpstr>
      <vt:lpstr>Семинары</vt:lpstr>
      <vt:lpstr>Инновационный проект «Educare»</vt:lpstr>
      <vt:lpstr>Методические объединения</vt:lpstr>
      <vt:lpstr>Республиканский проект «Читающий Татарстан»</vt:lpstr>
      <vt:lpstr>Инновационная деятельность</vt:lpstr>
      <vt:lpstr>Конкурс «Психологическая служба в ОО»</vt:lpstr>
      <vt:lpstr>Конкурс «ФизкультУРА!»</vt:lpstr>
      <vt:lpstr>Районный этап «Я говорю и работаю по-татарски»</vt:lpstr>
      <vt:lpstr>Буктрэйлеры</vt:lpstr>
      <vt:lpstr>Слайд 11</vt:lpstr>
    </vt:vector>
  </TitlesOfParts>
  <Company>Kraftway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Курсы повышения квалификации</dc:title>
  <dc:creator>ученик</dc:creator>
  <cp:lastModifiedBy>ученик</cp:lastModifiedBy>
  <cp:revision>24</cp:revision>
  <dcterms:created xsi:type="dcterms:W3CDTF">2017-11-09T13:44:21Z</dcterms:created>
  <dcterms:modified xsi:type="dcterms:W3CDTF">2017-11-15T06:48:50Z</dcterms:modified>
</cp:coreProperties>
</file>