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0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23F8E-3CE2-4A83-9298-BB01BEE1623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A70C3-526B-4492-8971-5596D1FDF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21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9825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26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98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70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42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4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B0CFFD-9C8A-4CA9-979C-D381272D13E9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755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447688-EA29-46CC-8183-6A3D0DE6E72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11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9825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26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98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70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42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4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2A8870-DA96-4787-B692-D76803ECDD57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27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9825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26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98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70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42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4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C68598-E24B-4F06-87BA-086B8818F83E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alt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436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9825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54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263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98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70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42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4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661E93-69D6-4084-B9D0-D14F2780F153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alt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905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23F4CA-F4C7-4432-BF8D-6AFB1AB5F346}" type="slidenum">
              <a:rPr lang="ru-RU" alt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5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75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77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57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01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0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865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9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40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68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B7F88-C25E-4536-9724-B3C2F56211A8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384F8-59F4-49BD-A11B-E1691F7FB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22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613" y="1096963"/>
            <a:ext cx="8280400" cy="554037"/>
          </a:xfrm>
          <a:prstGeom prst="rect">
            <a:avLst/>
          </a:prstGeom>
        </p:spPr>
        <p:txBody>
          <a:bodyPr lIns="91404" tIns="45702" rIns="91404" bIns="45702">
            <a:spAutoFit/>
          </a:bodyPr>
          <a:lstStyle/>
          <a:p>
            <a:pPr algn="ctr" defTabSz="6857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5123" name="Прямоугольник 7"/>
          <p:cNvSpPr>
            <a:spLocks noChangeArrowheads="1"/>
          </p:cNvSpPr>
          <p:nvPr/>
        </p:nvSpPr>
        <p:spPr bwMode="auto">
          <a:xfrm>
            <a:off x="528638" y="1251830"/>
            <a:ext cx="8604250" cy="212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300" b="1" dirty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О результатах </a:t>
            </a:r>
          </a:p>
          <a:p>
            <a:pPr algn="ctr" defTabSz="6857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300" b="1" dirty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государственной итоговой аттестации выпускников Республики Татарстан </a:t>
            </a:r>
          </a:p>
          <a:p>
            <a:pPr algn="ctr" defTabSz="6857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300" b="1" dirty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в 2024 </a:t>
            </a:r>
            <a:r>
              <a:rPr lang="ru-RU" altLang="ru-RU" sz="3300" b="1" dirty="0" smtClean="0"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году</a:t>
            </a:r>
            <a:endParaRPr lang="ru-RU" altLang="ru-RU" sz="32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5124" name="Прямоугольник 8"/>
          <p:cNvSpPr>
            <a:spLocks noChangeArrowheads="1"/>
          </p:cNvSpPr>
          <p:nvPr/>
        </p:nvSpPr>
        <p:spPr bwMode="auto">
          <a:xfrm>
            <a:off x="528638" y="4229100"/>
            <a:ext cx="8604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dirty="0">
                <a:solidFill>
                  <a:srgbClr val="0033CC"/>
                </a:solidFill>
                <a:latin typeface="Arial"/>
              </a:rPr>
              <a:t>Заместитель министра образования и науки Республики Татарстан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dirty="0">
                <a:solidFill>
                  <a:srgbClr val="0033CC"/>
                </a:solidFill>
                <a:latin typeface="Arial"/>
              </a:rPr>
              <a:t>Закирова Минзалия Загриевна</a:t>
            </a:r>
          </a:p>
        </p:txBody>
      </p:sp>
      <p:pic>
        <p:nvPicPr>
          <p:cNvPr id="512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91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22313" y="120650"/>
            <a:ext cx="5218112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ИНФОРМАТИКА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987" name="TextBox 14"/>
          <p:cNvSpPr txBox="1">
            <a:spLocks noChangeArrowheads="1"/>
          </p:cNvSpPr>
          <p:nvPr/>
        </p:nvSpPr>
        <p:spPr bwMode="auto">
          <a:xfrm>
            <a:off x="755649" y="879475"/>
            <a:ext cx="6018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62,26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54,69)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212408"/>
              </p:ext>
            </p:extLst>
          </p:nvPr>
        </p:nvGraphicFramePr>
        <p:xfrm>
          <a:off x="858838" y="1281113"/>
          <a:ext cx="7961312" cy="3451228"/>
        </p:xfrm>
        <a:graphic>
          <a:graphicData uri="http://schemas.openxmlformats.org/drawingml/2006/table">
            <a:tbl>
              <a:tblPr firstRow="1" bandRow="1"/>
              <a:tblGrid>
                <a:gridCol w="4181722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3779590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137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Муслюмовский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1 чел. – 88,0 </a:t>
                      </a:r>
                      <a:endParaRPr lang="en-US" sz="1600" b="1" dirty="0" smtClean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Спасский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55,2</a:t>
                      </a: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Верхнеуслонский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31 чел.</a:t>
                      </a:r>
                      <a:r>
                        <a:rPr lang="ru-RU" sz="1600" b="1" baseline="0" dirty="0" smtClean="0">
                          <a:solidFill>
                            <a:srgbClr val="127022"/>
                          </a:solidFill>
                        </a:rPr>
                        <a:t> – 78,9</a:t>
                      </a:r>
                      <a:endParaRPr lang="en-US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Нурлатский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30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– 55,13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Сабинский    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30 чел. – 73,43</a:t>
                      </a:r>
                      <a:endParaRPr lang="en-US" sz="1600" b="1" dirty="0" smtClean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Мензелинский            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11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– 55,0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Бугульминский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94 чел. – 70,29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Бавлинский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27 чел. – 54,62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Вахитовский (Казань)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236 чел. – 68,89</a:t>
                      </a: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Тукаевский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11 чел. – 54,09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Черемшанский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11 чел. – 68,0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Новошешминский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 чел. – 53,0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Балтасинский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23 чел. – 68,86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Алексеевский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9 чел. – 52,44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Зеленодольский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95 чел. – 66,63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Рыбно-Слободский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51,8</a:t>
                      </a: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Пестречинский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25 чел. – 66,28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Лаишевский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32 чел. – 50,28</a:t>
                      </a: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Атнинский    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2 чел. – 65,5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 Алькеевский             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2 чел. – 33,0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7619" marR="7619" marT="76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8838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4202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2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3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407" y="129828"/>
            <a:ext cx="82896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300" y="123478"/>
            <a:ext cx="1007475" cy="59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11"/>
          <p:cNvSpPr txBox="1">
            <a:spLocks noChangeArrowheads="1"/>
          </p:cNvSpPr>
          <p:nvPr/>
        </p:nvSpPr>
        <p:spPr bwMode="auto">
          <a:xfrm>
            <a:off x="755650" y="165100"/>
            <a:ext cx="5953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ЕГЭ ПО ИНФОРМАТИКЕ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01105" y="555526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43014" name="Прямоугольник 1"/>
          <p:cNvSpPr>
            <a:spLocks noChangeArrowheads="1"/>
          </p:cNvSpPr>
          <p:nvPr/>
        </p:nvSpPr>
        <p:spPr bwMode="auto">
          <a:xfrm>
            <a:off x="827211" y="627534"/>
            <a:ext cx="8569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dirty="0" err="1"/>
              <a:t>Cредний</a:t>
            </a:r>
            <a:r>
              <a:rPr lang="ru-RU" altLang="ru-RU" sz="1400" dirty="0"/>
              <a:t> процент выполнения ЕГЭ по информатике </a:t>
            </a:r>
            <a:endParaRPr lang="ru-RU" altLang="ru-RU" sz="1400" dirty="0" smtClean="0"/>
          </a:p>
          <a:p>
            <a:r>
              <a:rPr lang="ru-RU" altLang="ru-RU" sz="1400" dirty="0" smtClean="0"/>
              <a:t>в </a:t>
            </a:r>
            <a:r>
              <a:rPr lang="ru-RU" altLang="ru-RU" sz="1400" dirty="0"/>
              <a:t>Республике Татарстан по всем вариантам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16760"/>
              </p:ext>
            </p:extLst>
          </p:nvPr>
        </p:nvGraphicFramePr>
        <p:xfrm>
          <a:off x="899592" y="1203598"/>
          <a:ext cx="7992887" cy="3600401"/>
        </p:xfrm>
        <a:graphic>
          <a:graphicData uri="http://schemas.openxmlformats.org/drawingml/2006/table">
            <a:tbl>
              <a:tblPr/>
              <a:tblGrid>
                <a:gridCol w="422047">
                  <a:extLst>
                    <a:ext uri="{9D8B030D-6E8A-4147-A177-3AD203B41FA5}">
                      <a16:colId xmlns:a16="http://schemas.microsoft.com/office/drawing/2014/main" xmlns="" val="3385112364"/>
                    </a:ext>
                  </a:extLst>
                </a:gridCol>
                <a:gridCol w="5702424">
                  <a:extLst>
                    <a:ext uri="{9D8B030D-6E8A-4147-A177-3AD203B41FA5}">
                      <a16:colId xmlns:a16="http://schemas.microsoft.com/office/drawing/2014/main" xmlns="" val="761367214"/>
                    </a:ext>
                  </a:extLst>
                </a:gridCol>
                <a:gridCol w="1067139">
                  <a:extLst>
                    <a:ext uri="{9D8B030D-6E8A-4147-A177-3AD203B41FA5}">
                      <a16:colId xmlns:a16="http://schemas.microsoft.com/office/drawing/2014/main" xmlns="" val="412559112"/>
                    </a:ext>
                  </a:extLst>
                </a:gridCol>
                <a:gridCol w="801277">
                  <a:extLst>
                    <a:ext uri="{9D8B030D-6E8A-4147-A177-3AD203B41FA5}">
                      <a16:colId xmlns:a16="http://schemas.microsoft.com/office/drawing/2014/main" xmlns="" val="3643208167"/>
                    </a:ext>
                  </a:extLst>
                </a:gridCol>
              </a:tblGrid>
              <a:tr h="540061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Проверяемые элементы содержания / умения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Средний % </a:t>
                      </a:r>
                      <a:r>
                        <a:rPr kumimoji="0" lang="ru-RU" alt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вып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8652928"/>
                  </a:ext>
                </a:extLst>
              </a:tr>
              <a:tr h="36004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Знание основных понятий и методов, используемых при измерении количества 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информации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40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66313"/>
                  </a:ext>
                </a:extLst>
              </a:tr>
              <a:tr h="18002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Умение обрабатывать числовую информацию в электронных таблицах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47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2517041"/>
                  </a:ext>
                </a:extLst>
              </a:tr>
              <a:tr h="18002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Умение подсчитывать информационный объём сообщения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35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22351900"/>
                  </a:ext>
                </a:extLst>
              </a:tr>
              <a:tr h="18002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Знание позиционных систем счисления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32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09315190"/>
                  </a:ext>
                </a:extLst>
              </a:tr>
              <a:tr h="18002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Знание основных понятий и законов математической логики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42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10689911"/>
                  </a:ext>
                </a:extLst>
              </a:tr>
              <a:tr h="36004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Умение составить алгоритм обработки числовой последовательности и записать его 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в виде простой программы (10–15 строк) на языке программирования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38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2516682"/>
                  </a:ext>
                </a:extLst>
              </a:tr>
              <a:tr h="36004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Построение математических моделей для решения практических задач. Архитектура 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современных компьютеров. Многопроцессорные системы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29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48257415"/>
                  </a:ext>
                </a:extLst>
              </a:tr>
              <a:tr h="36004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Умение создавать собственные программы (10–20 строк) для обработки символьной 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информации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78610380"/>
                  </a:ext>
                </a:extLst>
              </a:tr>
              <a:tr h="36004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25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Умение создавать собственные программы (10–20 строк) для обработки 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целочисленной информации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9829529"/>
                  </a:ext>
                </a:extLst>
              </a:tr>
              <a:tr h="18002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Умение обрабатывать целочисленную информацию с использованием сортировки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21167350"/>
                  </a:ext>
                </a:extLst>
              </a:tr>
              <a:tr h="36004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Умение создавать собственные программы (20–40 строк) для анализа числовых 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последовательностей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42" marR="384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9738777"/>
                  </a:ext>
                </a:extLst>
              </a:tr>
            </a:tbl>
          </a:graphicData>
        </a:graphic>
      </p:graphicFrame>
      <p:sp>
        <p:nvSpPr>
          <p:cNvPr id="8" name="Номер слайда 2"/>
          <p:cNvSpPr txBox="1">
            <a:spLocks/>
          </p:cNvSpPr>
          <p:nvPr/>
        </p:nvSpPr>
        <p:spPr bwMode="auto">
          <a:xfrm>
            <a:off x="6948488" y="65088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rgbClr val="898989"/>
                </a:solidFill>
              </a:rPr>
              <a:t>27</a:t>
            </a:r>
            <a:endParaRPr lang="ru-RU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4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55650" y="120650"/>
            <a:ext cx="5218113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ЛИТЕРАТУРА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5059" name="TextBox 14"/>
          <p:cNvSpPr txBox="1">
            <a:spLocks noChangeArrowheads="1"/>
          </p:cNvSpPr>
          <p:nvPr/>
        </p:nvSpPr>
        <p:spPr bwMode="auto">
          <a:xfrm>
            <a:off x="796924" y="896938"/>
            <a:ext cx="57912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77,93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60,92)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276350"/>
          <a:ext cx="7993062" cy="3451228"/>
        </p:xfrm>
        <a:graphic>
          <a:graphicData uri="http://schemas.openxmlformats.org/drawingml/2006/table">
            <a:tbl>
              <a:tblPr firstRow="1" bandRow="1"/>
              <a:tblGrid>
                <a:gridCol w="4198398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3794664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137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Кайбицкий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– 100,0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Тетюшский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72,66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Балтасинский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96,33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Лаишевский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72,0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Рыбно-Слободский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96,0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Высокогорский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72,0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Мамадышский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 чел. – 94,0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Сармановский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 чел. – 70,57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Нурлатский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94,0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Аксубаевский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70,0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Мензелинский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91,5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Новошешминский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69,75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Алексеевский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91,2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Тукаевский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67,67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Апастовский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 чел. –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89,0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Менделеевский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66,25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Зеленодольский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24 чел. – 86,37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Заинский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6 чел. – 65,0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137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Кукморский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86,25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Спасский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– 55,0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01700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45099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00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26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63588" y="120650"/>
            <a:ext cx="5608637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АНГЛИЙСКИЙ ЯЗЫК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6083" name="TextBox 14"/>
          <p:cNvSpPr txBox="1">
            <a:spLocks noChangeArrowheads="1"/>
          </p:cNvSpPr>
          <p:nvPr/>
        </p:nvSpPr>
        <p:spPr bwMode="auto">
          <a:xfrm>
            <a:off x="763588" y="863600"/>
            <a:ext cx="49605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75,81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65,39)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276350"/>
          <a:ext cx="7920037" cy="3455991"/>
        </p:xfrm>
        <a:graphic>
          <a:graphicData uri="http://schemas.openxmlformats.org/drawingml/2006/table">
            <a:tbl>
              <a:tblPr firstRow="1" bandRow="1"/>
              <a:tblGrid>
                <a:gridCol w="4160041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3759996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1418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Ютазинский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91,0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Кировский (Казань)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47 чел. – 71,02</a:t>
                      </a: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Балтасинский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11 чел. – 88,36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Тукаевский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 чел. – 70,57</a:t>
                      </a: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Рыбно-Слободский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88,0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Чистопольский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15 чел. – 70,0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Атнинский   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87,66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Буинский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 чел. – 70,0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Тюлячинский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 чел. – 87,5</a:t>
                      </a: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Высокогорский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25 чел. – 69,6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Лаишевский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9 чел. – 85,77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Верхнеуслонский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69,4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Камско-Устьинский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 чел. – 84,0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Сармановский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чел. – 68,66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Менделеевский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8 чел. – 84,0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Бавлинский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15 чел. – 68,06</a:t>
                      </a: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Муслюмовский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83,0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Заинский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 чел. – 63,28</a:t>
                      </a: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14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Аксубаевский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 чел. – 81,5</a:t>
                      </a: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Дрожжановский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 чел. – 61,5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00113" y="809625"/>
            <a:ext cx="790575" cy="3333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46123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24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045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63588" y="120650"/>
            <a:ext cx="5608637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ИСТОРИЯ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107" name="TextBox 14"/>
          <p:cNvSpPr txBox="1">
            <a:spLocks noChangeArrowheads="1"/>
          </p:cNvSpPr>
          <p:nvPr/>
        </p:nvSpPr>
        <p:spPr bwMode="auto">
          <a:xfrm>
            <a:off x="779462" y="869950"/>
            <a:ext cx="48726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62,17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57,19)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273175"/>
          <a:ext cx="7920037" cy="3386141"/>
        </p:xfrm>
        <a:graphic>
          <a:graphicData uri="http://schemas.openxmlformats.org/drawingml/2006/table">
            <a:tbl>
              <a:tblPr firstRow="1" bandRow="1"/>
              <a:tblGrid>
                <a:gridCol w="3887431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4032606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0783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Алькеевский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75,6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Приволжский (Казань)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131 чел. – 57,43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Сабинский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13 чел. – 75,46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Лениногорский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26 чел. – 57,3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Балтасинский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11 чел. – 73,91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Черемшанский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57,0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Кайбицкий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чел. – 73,66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Бавлинский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12 чел. – 56,5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Камско-Устьинский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73,2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Заинский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16 чел. – 55,12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Мензелинский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73,0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Высокогорский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32 чел. – 55,09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Тюлячинский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 чел. – 72,0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Чистопольский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34 чел. – 54,67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Рыбно-Слободский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– 70,75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Мамадышский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20 чел. – 52,05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Аксубаевский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 чел. – 70,57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Муслюмовский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 чел. – 49,6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0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Менделеевский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14 чел. – 69,35</a:t>
                      </a: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Новошешминский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 чел. – 49,0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00113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4714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3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Box 11"/>
          <p:cNvSpPr txBox="1">
            <a:spLocks noChangeArrowheads="1"/>
          </p:cNvSpPr>
          <p:nvPr/>
        </p:nvSpPr>
        <p:spPr bwMode="auto">
          <a:xfrm>
            <a:off x="755650" y="165100"/>
            <a:ext cx="5953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ЕГЭ ПО ИСТОРИИ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00113" y="665163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48134" name="Прямоугольник 1"/>
          <p:cNvSpPr>
            <a:spLocks noChangeArrowheads="1"/>
          </p:cNvSpPr>
          <p:nvPr/>
        </p:nvSpPr>
        <p:spPr bwMode="auto">
          <a:xfrm>
            <a:off x="763587" y="812800"/>
            <a:ext cx="8569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dirty="0" err="1"/>
              <a:t>Cредний</a:t>
            </a:r>
            <a:r>
              <a:rPr lang="ru-RU" altLang="ru-RU" sz="1400" dirty="0"/>
              <a:t> процент выполнения ЕГЭ по истории </a:t>
            </a:r>
            <a:endParaRPr lang="ru-RU" altLang="ru-RU" sz="1400" dirty="0" smtClean="0"/>
          </a:p>
          <a:p>
            <a:r>
              <a:rPr lang="ru-RU" altLang="ru-RU" sz="1400" dirty="0" smtClean="0"/>
              <a:t>в </a:t>
            </a:r>
            <a:r>
              <a:rPr lang="ru-RU" altLang="ru-RU" sz="1400" dirty="0"/>
              <a:t>Республике Татарстан по всем вариантам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100192"/>
              </p:ext>
            </p:extLst>
          </p:nvPr>
        </p:nvGraphicFramePr>
        <p:xfrm>
          <a:off x="827584" y="1449041"/>
          <a:ext cx="7953625" cy="3282949"/>
        </p:xfrm>
        <a:graphic>
          <a:graphicData uri="http://schemas.openxmlformats.org/drawingml/2006/table">
            <a:tbl>
              <a:tblPr/>
              <a:tblGrid>
                <a:gridCol w="415293">
                  <a:extLst>
                    <a:ext uri="{9D8B030D-6E8A-4147-A177-3AD203B41FA5}">
                      <a16:colId xmlns:a16="http://schemas.microsoft.com/office/drawing/2014/main" xmlns="" val="2274787158"/>
                    </a:ext>
                  </a:extLst>
                </a:gridCol>
                <a:gridCol w="5166092">
                  <a:extLst>
                    <a:ext uri="{9D8B030D-6E8A-4147-A177-3AD203B41FA5}">
                      <a16:colId xmlns:a16="http://schemas.microsoft.com/office/drawing/2014/main" xmlns="" val="3887936200"/>
                    </a:ext>
                  </a:extLst>
                </a:gridCol>
                <a:gridCol w="1465132">
                  <a:extLst>
                    <a:ext uri="{9D8B030D-6E8A-4147-A177-3AD203B41FA5}">
                      <a16:colId xmlns:a16="http://schemas.microsoft.com/office/drawing/2014/main" xmlns="" val="405408898"/>
                    </a:ext>
                  </a:extLst>
                </a:gridCol>
                <a:gridCol w="907108">
                  <a:extLst>
                    <a:ext uri="{9D8B030D-6E8A-4147-A177-3AD203B41FA5}">
                      <a16:colId xmlns:a16="http://schemas.microsoft.com/office/drawing/2014/main" xmlns="" val="2860312730"/>
                    </a:ext>
                  </a:extLst>
                </a:gridCol>
              </a:tblGrid>
              <a:tr h="836293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Проверяемые элементы содержания / умения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Средний % </a:t>
                      </a: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вып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5796725"/>
                  </a:ext>
                </a:extLst>
              </a:tr>
              <a:tr h="550615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Знание исторических деятелей </a:t>
                      </a:r>
                    </a:p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(задание на установление соответствия)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42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1472802"/>
                  </a:ext>
                </a:extLst>
              </a:tr>
              <a:tr h="550615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Работа с исторической картой (схемой) </a:t>
                      </a:r>
                    </a:p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(множественный выбор)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48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087190"/>
                  </a:ext>
                </a:extLst>
              </a:tr>
              <a:tr h="550615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Работа с письменным историческим источником </a:t>
                      </a:r>
                    </a:p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(атрибуция исторического источника)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34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88459222"/>
                  </a:ext>
                </a:extLst>
              </a:tr>
              <a:tr h="264937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Установление причинно-следственных связей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0194597"/>
                  </a:ext>
                </a:extLst>
              </a:tr>
              <a:tr h="264937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Сравнение исторических событий, процессов, явлений)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29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7759175"/>
                  </a:ext>
                </a:extLst>
              </a:tr>
              <a:tr h="264937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7313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Умение аргументировать данную в задании точку зрения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3" marR="63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87361978"/>
                  </a:ext>
                </a:extLst>
              </a:tr>
            </a:tbl>
          </a:graphicData>
        </a:graphic>
      </p:graphicFrame>
      <p:pic>
        <p:nvPicPr>
          <p:cNvPr id="8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13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63588" y="120650"/>
            <a:ext cx="5608637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ОБЩЕСТВОЗНАНИЕ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179" name="TextBox 14"/>
          <p:cNvSpPr txBox="1">
            <a:spLocks noChangeArrowheads="1"/>
          </p:cNvSpPr>
          <p:nvPr/>
        </p:nvSpPr>
        <p:spPr bwMode="auto">
          <a:xfrm>
            <a:off x="787400" y="915988"/>
            <a:ext cx="52967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60,35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55,05)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330325"/>
          <a:ext cx="7920037" cy="3402014"/>
        </p:xfrm>
        <a:graphic>
          <a:graphicData uri="http://schemas.openxmlformats.org/drawingml/2006/table">
            <a:tbl>
              <a:tblPr firstRow="1" bandRow="1"/>
              <a:tblGrid>
                <a:gridCol w="3592688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4327349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0927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Балтасинский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38 чел. – 72,26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Спасский    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19 чел. – 57,26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Менделеевский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33 чел. – 68,09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Заинский    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41 чел. – 56,9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Атнинский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6 чел. – 66,5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Верхнеуслонский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27 чел. – 56,77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Альметьевский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261 чел. – 66,42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Дрожжановский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30 чел. – 56,7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Актанышский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42 чел. – 66,33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Авиастроительный (Казань)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</a:rPr>
                        <a:t>176 чел. – 56,48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Тюлячинский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17 чел. – 66,23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Чистопольский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72 чел. – 55,63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Апастовский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19 чел. – 65,73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Мамадышский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43 чел. – 54,02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Сабинский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42 чел. – 65,66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Черемшанский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19 чел. – 53,36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Сармановский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59 чел. – 65,45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Кировский (Казань)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163 чел. – 52,42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0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Муслюмовский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22 чел. – 65,31</a:t>
                      </a: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Новошешминский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чел. – 47,5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00113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50219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20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0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763928"/>
              </p:ext>
            </p:extLst>
          </p:nvPr>
        </p:nvGraphicFramePr>
        <p:xfrm>
          <a:off x="857945" y="1312253"/>
          <a:ext cx="7962528" cy="2902255"/>
        </p:xfrm>
        <a:graphic>
          <a:graphicData uri="http://schemas.openxmlformats.org/drawingml/2006/table">
            <a:tbl>
              <a:tblPr/>
              <a:tblGrid>
                <a:gridCol w="493186">
                  <a:extLst>
                    <a:ext uri="{9D8B030D-6E8A-4147-A177-3AD203B41FA5}">
                      <a16:colId xmlns:a16="http://schemas.microsoft.com/office/drawing/2014/main" xmlns="" val="625452018"/>
                    </a:ext>
                  </a:extLst>
                </a:gridCol>
                <a:gridCol w="5355377">
                  <a:extLst>
                    <a:ext uri="{9D8B030D-6E8A-4147-A177-3AD203B41FA5}">
                      <a16:colId xmlns:a16="http://schemas.microsoft.com/office/drawing/2014/main" xmlns="" val="4257949731"/>
                    </a:ext>
                  </a:extLst>
                </a:gridCol>
                <a:gridCol w="1197913">
                  <a:extLst>
                    <a:ext uri="{9D8B030D-6E8A-4147-A177-3AD203B41FA5}">
                      <a16:colId xmlns:a16="http://schemas.microsoft.com/office/drawing/2014/main" xmlns="" val="3320634671"/>
                    </a:ext>
                  </a:extLst>
                </a:gridCol>
                <a:gridCol w="916052">
                  <a:extLst>
                    <a:ext uri="{9D8B030D-6E8A-4147-A177-3AD203B41FA5}">
                      <a16:colId xmlns:a16="http://schemas.microsoft.com/office/drawing/2014/main" xmlns="" val="983268025"/>
                    </a:ext>
                  </a:extLst>
                </a:gridCol>
              </a:tblGrid>
              <a:tr h="829215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Проверяемые элементы содержания / умения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Уровень сложности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Средний % </a:t>
                      </a: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вып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8327955"/>
                  </a:ext>
                </a:extLst>
              </a:tr>
              <a:tr h="414608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24K1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Раскрытие темы по существу</a:t>
                      </a: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986278"/>
                  </a:ext>
                </a:extLst>
              </a:tr>
              <a:tr h="414608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24K2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Корректность формулировок пунктов и подпунктов плана</a:t>
                      </a: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7880041"/>
                  </a:ext>
                </a:extLst>
              </a:tr>
              <a:tr h="414608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25K1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Обоснование</a:t>
                      </a: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9218506"/>
                  </a:ext>
                </a:extLst>
              </a:tr>
              <a:tr h="414608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25K2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Ответ на вопрос</a:t>
                      </a: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7408608"/>
                  </a:ext>
                </a:extLst>
              </a:tr>
              <a:tr h="414608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25K3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Примеры</a:t>
                      </a: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525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9525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56" marR="185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2806214"/>
                  </a:ext>
                </a:extLst>
              </a:tr>
            </a:tbl>
          </a:graphicData>
        </a:graphic>
      </p:graphicFrame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755650" y="165100"/>
            <a:ext cx="5953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4A452A"/>
                </a:solidFill>
                <a:cs typeface="Times New Roman" panose="02020603050405020304" pitchFamily="18" charset="0"/>
              </a:rPr>
              <a:t>ЕГЭ ПО ОБЩЕСТВОЗНАНИЮ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00113" y="592609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755576" y="669925"/>
            <a:ext cx="8569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dirty="0" err="1"/>
              <a:t>Cредний</a:t>
            </a:r>
            <a:r>
              <a:rPr lang="ru-RU" altLang="ru-RU" sz="1400" dirty="0"/>
              <a:t> процент выполнения ЕГЭ по </a:t>
            </a:r>
            <a:r>
              <a:rPr lang="ru-RU" altLang="ru-RU" sz="1400" dirty="0" smtClean="0"/>
              <a:t>обществознанию</a:t>
            </a:r>
          </a:p>
          <a:p>
            <a:r>
              <a:rPr lang="ru-RU" altLang="ru-RU" sz="1400" dirty="0" smtClean="0"/>
              <a:t>в </a:t>
            </a:r>
            <a:r>
              <a:rPr lang="ru-RU" altLang="ru-RU" sz="1400" dirty="0"/>
              <a:t>Республике Татарстан по всем вариантам</a:t>
            </a:r>
          </a:p>
        </p:txBody>
      </p:sp>
      <p:pic>
        <p:nvPicPr>
          <p:cNvPr id="11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86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Прямоугольник 3"/>
          <p:cNvSpPr>
            <a:spLocks noChangeArrowheads="1"/>
          </p:cNvSpPr>
          <p:nvPr/>
        </p:nvSpPr>
        <p:spPr bwMode="auto">
          <a:xfrm>
            <a:off x="1187450" y="4086225"/>
            <a:ext cx="7200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A8246E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A8246E"/>
              </a:solidFill>
            </a:endParaRPr>
          </a:p>
        </p:txBody>
      </p:sp>
      <p:sp>
        <p:nvSpPr>
          <p:cNvPr id="58371" name="Заголовок 1"/>
          <p:cNvSpPr txBox="1">
            <a:spLocks/>
          </p:cNvSpPr>
          <p:nvPr/>
        </p:nvSpPr>
        <p:spPr bwMode="auto">
          <a:xfrm>
            <a:off x="692150" y="120650"/>
            <a:ext cx="5608638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4A452A"/>
                </a:solidFill>
                <a:cs typeface="Times New Roman" panose="02020603050405020304" pitchFamily="18" charset="0"/>
              </a:rPr>
              <a:t>НЕУДОВЛЕТВОРИТЕЛЬНЫЕ РЕЗУЛЬТАТЫ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4A452A"/>
                </a:solidFill>
                <a:cs typeface="Times New Roman" panose="02020603050405020304" pitchFamily="18" charset="0"/>
              </a:rPr>
              <a:t>ЕГЭ ПО РУССКОМУ ЯЗЫКУ И МАТЕМАТИКЕ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8675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66">
              <a:defRPr/>
            </a:pPr>
            <a:endParaRPr lang="ru-RU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58373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935394"/>
              </p:ext>
            </p:extLst>
          </p:nvPr>
        </p:nvGraphicFramePr>
        <p:xfrm>
          <a:off x="833881" y="1347614"/>
          <a:ext cx="7921625" cy="3384727"/>
        </p:xfrm>
        <a:graphic>
          <a:graphicData uri="http://schemas.openxmlformats.org/drawingml/2006/table">
            <a:tbl>
              <a:tblPr/>
              <a:tblGrid>
                <a:gridCol w="1569507">
                  <a:extLst>
                    <a:ext uri="{9D8B030D-6E8A-4147-A177-3AD203B41FA5}">
                      <a16:colId xmlns:a16="http://schemas.microsoft.com/office/drawing/2014/main" xmlns="" val="320814039"/>
                    </a:ext>
                  </a:extLst>
                </a:gridCol>
                <a:gridCol w="6352118">
                  <a:extLst>
                    <a:ext uri="{9D8B030D-6E8A-4147-A177-3AD203B41FA5}">
                      <a16:colId xmlns:a16="http://schemas.microsoft.com/office/drawing/2014/main" xmlns="" val="2649406617"/>
                    </a:ext>
                  </a:extLst>
                </a:gridCol>
              </a:tblGrid>
              <a:tr h="370578"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Школа</a:t>
                      </a: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8394836"/>
                  </a:ext>
                </a:extLst>
              </a:tr>
              <a:tr h="211091"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Нижнекамский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Средняя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общеобразовательная школа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 2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6067022"/>
                  </a:ext>
                </a:extLst>
              </a:tr>
              <a:tr h="211091">
                <a:tc vMerge="1"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Гимназия-интернат № 34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5371460"/>
                  </a:ext>
                </a:extLst>
              </a:tr>
              <a:tr h="211091">
                <a:tc vMerge="1"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Средняя общеобразовательная школа № 27 с </a:t>
                      </a:r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углуб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изучением отдельных предметов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9870896"/>
                  </a:ext>
                </a:extLst>
              </a:tr>
              <a:tr h="21109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Азнакаевский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Средняя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общеобразовательная школа № 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Азнакаево</a:t>
                      </a: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4104118"/>
                  </a:ext>
                </a:extLst>
              </a:tr>
              <a:tr h="211091">
                <a:tc vMerge="1"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Средняя общеобразовательная школа № 2 поселка городского типа Актюбинский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8116085"/>
                  </a:ext>
                </a:extLst>
              </a:tr>
              <a:tr h="211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Кировский район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Гимназия № 152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Кировского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района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г.Казани</a:t>
                      </a: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3289351"/>
                  </a:ext>
                </a:extLst>
              </a:tr>
              <a:tr h="413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Приволжский район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Татарско-русская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средняя общеобразовательная школа №10 с углубленным изучением 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отдельных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предметов</a:t>
                      </a: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3350956"/>
                  </a:ext>
                </a:extLst>
              </a:tr>
              <a:tr h="211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г.Набережные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Челны</a:t>
                      </a: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Средняя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общеобразовательная школа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 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2936871"/>
                  </a:ext>
                </a:extLst>
              </a:tr>
              <a:tr h="211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Вахитовский район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Средняя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общеобразовательная школа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 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76038896"/>
                  </a:ext>
                </a:extLst>
              </a:tr>
              <a:tr h="413633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Советский район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Лицей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 121 имени Героя Советского Союза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С.А.Ахтямова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Советского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района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г.Казани</a:t>
                      </a: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3075342"/>
                  </a:ext>
                </a:extLst>
              </a:tr>
              <a:tr h="498048">
                <a:tc vMerge="1"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Средняя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общеобразовательная русско-татарская школа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 161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Советского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района</a:t>
                      </a:r>
                    </a:p>
                    <a:p>
                      <a:pPr algn="l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г.Казани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1" marR="7621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8651059"/>
                  </a:ext>
                </a:extLst>
              </a:tr>
            </a:tbl>
          </a:graphicData>
        </a:graphic>
      </p:graphicFrame>
      <p:sp>
        <p:nvSpPr>
          <p:cNvPr id="58413" name="Прямоугольник 3"/>
          <p:cNvSpPr>
            <a:spLocks noChangeArrowheads="1"/>
          </p:cNvSpPr>
          <p:nvPr/>
        </p:nvSpPr>
        <p:spPr bwMode="auto">
          <a:xfrm>
            <a:off x="714504" y="967829"/>
            <a:ext cx="806193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11 выпускников не преодолели минимальный порог по двум обязательным предметам</a:t>
            </a:r>
          </a:p>
        </p:txBody>
      </p:sp>
    </p:spTree>
    <p:extLst>
      <p:ext uri="{BB962C8B-B14F-4D97-AF65-F5344CB8AC3E}">
        <p14:creationId xmlns:p14="http://schemas.microsoft.com/office/powerpoint/2010/main" val="406321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5" name="Группа 3"/>
          <p:cNvGrpSpPr>
            <a:grpSpLocks/>
          </p:cNvGrpSpPr>
          <p:nvPr/>
        </p:nvGrpSpPr>
        <p:grpSpPr bwMode="auto">
          <a:xfrm>
            <a:off x="7188200" y="127000"/>
            <a:ext cx="1665288" cy="523875"/>
            <a:chOff x="9859986" y="137643"/>
            <a:chExt cx="2220118" cy="699050"/>
          </a:xfrm>
        </p:grpSpPr>
        <p:pic>
          <p:nvPicPr>
            <p:cNvPr id="59527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9986" y="144509"/>
              <a:ext cx="972390" cy="685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528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8037" y="137643"/>
              <a:ext cx="1182067" cy="699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396" name="TextBox 8"/>
          <p:cNvSpPr txBox="1">
            <a:spLocks noChangeArrowheads="1"/>
          </p:cNvSpPr>
          <p:nvPr/>
        </p:nvSpPr>
        <p:spPr bwMode="auto">
          <a:xfrm>
            <a:off x="684213" y="144463"/>
            <a:ext cx="5400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100 БАЛЛОВ ЕГЭ В 2020 – 2024 гг.</a:t>
            </a:r>
            <a:endParaRPr lang="ru-RU" altLang="ru-RU" b="1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419475" y="700088"/>
          <a:ext cx="5329237" cy="4111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6947">
                  <a:extLst>
                    <a:ext uri="{9D8B030D-6E8A-4147-A177-3AD203B41FA5}">
                      <a16:colId xmlns:a16="http://schemas.microsoft.com/office/drawing/2014/main" xmlns="" val="3185147858"/>
                    </a:ext>
                  </a:extLst>
                </a:gridCol>
                <a:gridCol w="684832">
                  <a:extLst>
                    <a:ext uri="{9D8B030D-6E8A-4147-A177-3AD203B41FA5}">
                      <a16:colId xmlns:a16="http://schemas.microsoft.com/office/drawing/2014/main" xmlns="" val="3872934341"/>
                    </a:ext>
                  </a:extLst>
                </a:gridCol>
                <a:gridCol w="684832">
                  <a:extLst>
                    <a:ext uri="{9D8B030D-6E8A-4147-A177-3AD203B41FA5}">
                      <a16:colId xmlns:a16="http://schemas.microsoft.com/office/drawing/2014/main" xmlns="" val="1774417398"/>
                    </a:ext>
                  </a:extLst>
                </a:gridCol>
                <a:gridCol w="647477">
                  <a:extLst>
                    <a:ext uri="{9D8B030D-6E8A-4147-A177-3AD203B41FA5}">
                      <a16:colId xmlns:a16="http://schemas.microsoft.com/office/drawing/2014/main" xmlns="" val="3476333117"/>
                    </a:ext>
                  </a:extLst>
                </a:gridCol>
                <a:gridCol w="647477">
                  <a:extLst>
                    <a:ext uri="{9D8B030D-6E8A-4147-A177-3AD203B41FA5}">
                      <a16:colId xmlns:a16="http://schemas.microsoft.com/office/drawing/2014/main" xmlns="" val="1173808285"/>
                    </a:ext>
                  </a:extLst>
                </a:gridCol>
                <a:gridCol w="597672">
                  <a:extLst>
                    <a:ext uri="{9D8B030D-6E8A-4147-A177-3AD203B41FA5}">
                      <a16:colId xmlns:a16="http://schemas.microsoft.com/office/drawing/2014/main" xmlns="" val="1134524863"/>
                    </a:ext>
                  </a:extLst>
                </a:gridCol>
              </a:tblGrid>
              <a:tr h="228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Предметы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6813958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Русский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67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6465401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Математика </a:t>
                      </a:r>
                      <a:r>
                        <a:rPr lang="ru-RU" sz="1400" u="none" strike="noStrike" dirty="0" smtClean="0">
                          <a:effectLst/>
                        </a:rPr>
                        <a:t>(П)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54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0697638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Физика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8425539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Химия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54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3201870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Биология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025844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История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933751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География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1707525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Английский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5648247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Немецкий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8021290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Французский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1832834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Обществознание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0114530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Испанский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9393480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Китайский язык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9599445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Литература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110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1187249"/>
                  </a:ext>
                </a:extLst>
              </a:tr>
              <a:tr h="448152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u="none" strike="noStrike" dirty="0">
                          <a:effectLst/>
                        </a:rPr>
                        <a:t>Информатика и ИКТ (КЕГЭ)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5460987"/>
                  </a:ext>
                </a:extLst>
              </a:tr>
              <a:tr h="228967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ru-RU" sz="1400" b="1" u="none" strike="noStrike" dirty="0" smtClean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227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236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199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366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7077092"/>
                  </a:ext>
                </a:extLst>
              </a:tr>
            </a:tbl>
          </a:graphicData>
        </a:graphic>
      </p:graphicFrame>
      <p:sp>
        <p:nvSpPr>
          <p:cNvPr id="41093" name="Прямоугольник 8"/>
          <p:cNvSpPr>
            <a:spLocks noChangeArrowheads="1"/>
          </p:cNvSpPr>
          <p:nvPr/>
        </p:nvSpPr>
        <p:spPr bwMode="auto">
          <a:xfrm>
            <a:off x="684213" y="669925"/>
            <a:ext cx="2808287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defRPr/>
            </a:pP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Общее количество 100-балльных результатов ЕГЭ, из них</a:t>
            </a:r>
            <a:r>
              <a:rPr lang="ru-RU" altLang="ru-RU" sz="14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0">
              <a:defRPr/>
            </a:pPr>
            <a:endParaRPr lang="ru-RU" altLang="ru-RU" sz="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defRPr/>
            </a:pP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324</a:t>
            </a:r>
            <a:r>
              <a:rPr lang="ru-RU" alt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выпускника текущего года (</a:t>
            </a: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348 </a:t>
            </a:r>
            <a:r>
              <a:rPr lang="ru-RU" alt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человеко-экзаменов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indent="0">
              <a:defRPr/>
            </a:pPr>
            <a:endParaRPr lang="ru-RU" altLang="ru-RU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defRPr/>
            </a:pP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alt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выпускников прошлых лет – по 1 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предмету</a:t>
            </a:r>
            <a:endParaRPr lang="ru-RU" altLang="ru-RU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defRPr/>
            </a:pPr>
            <a:endParaRPr lang="ru-RU" altLang="ru-RU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defRPr/>
            </a:pP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Результаты 100 баллов у выпускников текущего года</a:t>
            </a:r>
            <a:r>
              <a:rPr lang="ru-RU" altLang="ru-RU" sz="14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0">
              <a:defRPr/>
            </a:pPr>
            <a:endParaRPr lang="ru-RU" altLang="ru-RU" sz="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defRPr/>
            </a:pP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r>
              <a:rPr lang="ru-RU" alt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баллов по 1 предмету: 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altLang="ru-RU" sz="14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302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участника</a:t>
            </a:r>
          </a:p>
          <a:p>
            <a:pPr indent="0">
              <a:defRPr/>
            </a:pPr>
            <a:endParaRPr lang="ru-RU" altLang="ru-RU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defRPr/>
            </a:pP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200 </a:t>
            </a:r>
            <a:r>
              <a:rPr lang="ru-RU" alt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баллов по 2 предметам: 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4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участников</a:t>
            </a:r>
          </a:p>
          <a:p>
            <a:pPr indent="0">
              <a:defRPr/>
            </a:pPr>
            <a:endParaRPr lang="ru-RU" altLang="ru-RU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defRPr/>
            </a:pPr>
            <a:r>
              <a:rPr lang="ru-RU" altLang="ru-RU" sz="1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300</a:t>
            </a:r>
            <a:r>
              <a:rPr lang="ru-RU" alt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баллов по 3 предметам: 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14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altLang="ru-RU" sz="1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участницы</a:t>
            </a:r>
            <a:endParaRPr lang="ru-RU" altLang="ru-RU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088" y="555625"/>
            <a:ext cx="790575" cy="3333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8772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25091"/>
            <a:ext cx="75608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 сравнению с 2023 годом увеличилась доля выпускников, выбравших ЕГЭ по математике профильного уровня, химии, физике, информатике и биологии. Цифры не столь значительны, однако важно, что тенденция последних лет, когда эта доля неуклонно снижалась, изменена.</a:t>
            </a:r>
          </a:p>
          <a:p>
            <a:pPr indent="450850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В текущем году средний балл ЕГЭ вырос по профильной математике, физике, химии и биологии. Несколько понизился средний балл ЕГЭ по информатике. При этом, по всем предметам результаты ЕГЭ превышают среднероссийские показатели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И.Г.Хадиуллин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97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3"/>
          <p:cNvGraphicFramePr>
            <a:graphicFrameLocks/>
          </p:cNvGraphicFramePr>
          <p:nvPr/>
        </p:nvGraphicFramePr>
        <p:xfrm>
          <a:off x="900113" y="1201738"/>
          <a:ext cx="7777161" cy="3176587"/>
        </p:xfrm>
        <a:graphic>
          <a:graphicData uri="http://schemas.openxmlformats.org/drawingml/2006/table">
            <a:tbl>
              <a:tblPr firstRow="1" bandRow="1"/>
              <a:tblGrid>
                <a:gridCol w="18582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59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59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270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0989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+mn-lt"/>
                          <a:cs typeface="Times New Roman"/>
                        </a:rPr>
                        <a:t>Родной язык</a:t>
                      </a: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b="1" dirty="0" smtClean="0">
                          <a:solidFill>
                            <a:schemeClr val="bg1"/>
                          </a:solidFill>
                          <a:latin typeface="+mn-lt"/>
                          <a:cs typeface="Times New Roman"/>
                        </a:rPr>
                        <a:t>2021/2022 </a:t>
                      </a:r>
                      <a:endParaRPr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>
                        <a:defRPr/>
                      </a:pPr>
                      <a:r>
                        <a:rPr lang="tt-RU" sz="1800" b="1" dirty="0">
                          <a:solidFill>
                            <a:schemeClr val="bg1"/>
                          </a:solidFill>
                          <a:latin typeface="+mn-lt"/>
                          <a:cs typeface="Times New Roman"/>
                        </a:rPr>
                        <a:t>учебный год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b="1" dirty="0" smtClean="0">
                          <a:solidFill>
                            <a:schemeClr val="bg1"/>
                          </a:solidFill>
                          <a:latin typeface="+mn-lt"/>
                          <a:cs typeface="Times New Roman"/>
                        </a:rPr>
                        <a:t>2022/2023 </a:t>
                      </a:r>
                      <a:endParaRPr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>
                        <a:defRPr/>
                      </a:pPr>
                      <a:r>
                        <a:rPr lang="tt-RU" sz="1800" b="1" dirty="0">
                          <a:solidFill>
                            <a:schemeClr val="bg1"/>
                          </a:solidFill>
                          <a:latin typeface="+mn-lt"/>
                          <a:cs typeface="Times New Roman"/>
                        </a:rPr>
                        <a:t>учебный год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b="1" dirty="0" smtClean="0">
                          <a:solidFill>
                            <a:schemeClr val="bg1"/>
                          </a:solidFill>
                          <a:latin typeface="+mn-lt"/>
                          <a:cs typeface="Times New Roman"/>
                        </a:rPr>
                        <a:t>2023/2024</a:t>
                      </a:r>
                      <a:endParaRPr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>
                        <a:defRPr/>
                      </a:pPr>
                      <a:r>
                        <a:rPr lang="tt-RU" sz="1800" b="1" dirty="0">
                          <a:solidFill>
                            <a:schemeClr val="bg1"/>
                          </a:solidFill>
                          <a:latin typeface="+mn-lt"/>
                          <a:cs typeface="Times New Roman"/>
                        </a:rPr>
                        <a:t> учебный год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33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tt-RU" sz="1800" b="1" dirty="0">
                          <a:latin typeface="+mn-lt"/>
                          <a:cs typeface="Times New Roman"/>
                        </a:rPr>
                        <a:t>Татарский 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 smtClean="0">
                          <a:latin typeface="+mn-lt"/>
                          <a:cs typeface="Times New Roman"/>
                        </a:rPr>
                        <a:t>1 262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 smtClean="0">
                          <a:latin typeface="+mn-lt"/>
                          <a:cs typeface="Times New Roman"/>
                        </a:rPr>
                        <a:t>2 362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 smtClean="0">
                          <a:latin typeface="+mn-lt"/>
                          <a:cs typeface="Times New Roman"/>
                        </a:rPr>
                        <a:t>3 859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33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tt-RU" sz="1800" b="1" dirty="0">
                          <a:latin typeface="+mn-lt"/>
                          <a:cs typeface="Times New Roman"/>
                        </a:rPr>
                        <a:t>Чувашский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>
                          <a:latin typeface="+mn-lt"/>
                          <a:cs typeface="Times New Roman"/>
                        </a:rPr>
                        <a:t>70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>
                          <a:latin typeface="+mn-lt"/>
                          <a:cs typeface="Times New Roman"/>
                        </a:rPr>
                        <a:t>99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>
                          <a:latin typeface="+mn-lt"/>
                          <a:cs typeface="Times New Roman"/>
                        </a:rPr>
                        <a:t>139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3338">
                <a:tc>
                  <a:txBody>
                    <a:bodyPr/>
                    <a:lstStyle/>
                    <a:p>
                      <a:pPr marL="0" marR="0" indent="0" algn="l" defTabSz="914376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tt-RU" sz="1800" b="1" dirty="0">
                          <a:latin typeface="+mn-lt"/>
                          <a:cs typeface="Times New Roman"/>
                        </a:rPr>
                        <a:t>Удмуртский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>
                          <a:latin typeface="+mn-lt"/>
                          <a:cs typeface="Times New Roman"/>
                        </a:rPr>
                        <a:t>21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>
                          <a:latin typeface="+mn-lt"/>
                          <a:cs typeface="Times New Roman"/>
                        </a:rPr>
                        <a:t>29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>
                          <a:latin typeface="+mn-lt"/>
                          <a:cs typeface="Times New Roman"/>
                        </a:rPr>
                        <a:t>33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333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tt-RU" sz="1800" b="1" dirty="0">
                          <a:latin typeface="+mn-lt"/>
                          <a:cs typeface="Times New Roman"/>
                        </a:rPr>
                        <a:t>Марийский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>
                          <a:latin typeface="+mn-lt"/>
                          <a:cs typeface="Times New Roman"/>
                        </a:rPr>
                        <a:t>14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>
                          <a:latin typeface="+mn-lt"/>
                          <a:cs typeface="Times New Roman"/>
                        </a:rPr>
                        <a:t>12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dirty="0">
                          <a:latin typeface="+mn-lt"/>
                          <a:cs typeface="Times New Roman"/>
                        </a:rPr>
                        <a:t>20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333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tt-RU" sz="1800" b="1" dirty="0">
                          <a:latin typeface="+mn-lt"/>
                          <a:cs typeface="Times New Roman"/>
                        </a:rPr>
                        <a:t>Всего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b="1" dirty="0" smtClean="0">
                          <a:latin typeface="+mn-lt"/>
                          <a:cs typeface="Times New Roman"/>
                        </a:rPr>
                        <a:t>1 367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b="1" dirty="0" smtClean="0">
                          <a:latin typeface="+mn-lt"/>
                          <a:cs typeface="Times New Roman"/>
                        </a:rPr>
                        <a:t>2 502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tt-RU" sz="1800" b="1" dirty="0" smtClean="0">
                          <a:latin typeface="+mn-lt"/>
                          <a:cs typeface="Times New Roman"/>
                        </a:rPr>
                        <a:t>4 051</a:t>
                      </a:r>
                      <a:endParaRPr lang="ru-RU" sz="1800" b="1" dirty="0">
                        <a:latin typeface="+mn-lt"/>
                        <a:cs typeface="Times New Roman"/>
                      </a:endParaRPr>
                    </a:p>
                  </a:txBody>
                  <a:tcPr marL="91443" marR="91443" marT="45722" marB="45722" anchor="ctr">
                    <a:lnL w="12699" algn="ctr">
                      <a:solidFill>
                        <a:schemeClr val="tx1"/>
                      </a:solidFill>
                    </a:lnL>
                    <a:lnR w="12699" algn="ctr">
                      <a:solidFill>
                        <a:schemeClr val="tx1"/>
                      </a:solidFill>
                    </a:lnR>
                    <a:lnT w="12699" algn="ctr">
                      <a:solidFill>
                        <a:schemeClr val="tx1"/>
                      </a:solidFill>
                    </a:lnT>
                    <a:lnB w="12699" algn="ctr">
                      <a:solidFill>
                        <a:schemeClr val="tx1"/>
                      </a:solidFill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79911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912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914" name="TextBox 10"/>
          <p:cNvSpPr txBox="1">
            <a:spLocks noChangeArrowheads="1"/>
          </p:cNvSpPr>
          <p:nvPr/>
        </p:nvSpPr>
        <p:spPr bwMode="auto">
          <a:xfrm>
            <a:off x="755650" y="165100"/>
            <a:ext cx="5953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ОГЭ ПО РОДНЫМ ЯЗЫКАМ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00113" y="627063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0444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69938" y="1131888"/>
          <a:ext cx="8123237" cy="3527425"/>
        </p:xfrm>
        <a:graphic>
          <a:graphicData uri="http://schemas.openxmlformats.org/drawingml/2006/table">
            <a:tbl>
              <a:tblPr/>
              <a:tblGrid>
                <a:gridCol w="1137884">
                  <a:extLst>
                    <a:ext uri="{9D8B030D-6E8A-4147-A177-3AD203B41FA5}">
                      <a16:colId xmlns:a16="http://schemas.microsoft.com/office/drawing/2014/main" xmlns="" val="1545690419"/>
                    </a:ext>
                  </a:extLst>
                </a:gridCol>
                <a:gridCol w="5236851">
                  <a:extLst>
                    <a:ext uri="{9D8B030D-6E8A-4147-A177-3AD203B41FA5}">
                      <a16:colId xmlns:a16="http://schemas.microsoft.com/office/drawing/2014/main" xmlns="" val="4034655562"/>
                    </a:ext>
                  </a:extLst>
                </a:gridCol>
                <a:gridCol w="784097">
                  <a:extLst>
                    <a:ext uri="{9D8B030D-6E8A-4147-A177-3AD203B41FA5}">
                      <a16:colId xmlns:a16="http://schemas.microsoft.com/office/drawing/2014/main" xmlns="" val="3453374855"/>
                    </a:ext>
                  </a:extLst>
                </a:gridCol>
                <a:gridCol w="964405">
                  <a:extLst>
                    <a:ext uri="{9D8B030D-6E8A-4147-A177-3AD203B41FA5}">
                      <a16:colId xmlns:a16="http://schemas.microsoft.com/office/drawing/2014/main" xmlns="" val="2429133518"/>
                    </a:ext>
                  </a:extLst>
                </a:gridCol>
              </a:tblGrid>
              <a:tr h="785249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Код предмета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Средняя оценка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1257365"/>
                  </a:ext>
                </a:extLst>
              </a:tr>
              <a:tr h="498577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Татарский язык - 81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(для обучающихся школ с родным языком обучения)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1 023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4,56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1380749"/>
                  </a:ext>
                </a:extLst>
              </a:tr>
              <a:tr h="747866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Татарский язык - 82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(для обучающихся - татар школ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 русским языком обучения)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509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4,59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431058"/>
                  </a:ext>
                </a:extLst>
              </a:tr>
              <a:tr h="747866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Татарский язык - 83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(для русскоязычных обучающихся школ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 русским языком обучения)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2 276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4,54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9914843"/>
                  </a:ext>
                </a:extLst>
              </a:tr>
              <a:tr h="249289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Чувашский язык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4,15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4241509"/>
                  </a:ext>
                </a:extLst>
              </a:tr>
              <a:tr h="249289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Удмуртский язык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4,03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4069663"/>
                  </a:ext>
                </a:extLst>
              </a:tr>
              <a:tr h="249289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Марийский язык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4,05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7427886"/>
                  </a:ext>
                </a:extLst>
              </a:tr>
            </a:tbl>
          </a:graphicData>
        </a:graphic>
      </p:graphicFrame>
      <p:pic>
        <p:nvPicPr>
          <p:cNvPr id="80940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41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43" name="TextBox 10"/>
          <p:cNvSpPr txBox="1">
            <a:spLocks noChangeArrowheads="1"/>
          </p:cNvSpPr>
          <p:nvPr/>
        </p:nvSpPr>
        <p:spPr bwMode="auto">
          <a:xfrm>
            <a:off x="755650" y="165100"/>
            <a:ext cx="5953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СРЕДНИЙ БАЛЛ ПО ОСНОВНОМУ ГОСУДАРСТВЕННОМУ ЭКЗАМЕНУ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00113" y="881063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925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613" y="1096963"/>
            <a:ext cx="8280400" cy="554037"/>
          </a:xfrm>
          <a:prstGeom prst="rect">
            <a:avLst/>
          </a:prstGeom>
        </p:spPr>
        <p:txBody>
          <a:bodyPr lIns="91404" tIns="45702" rIns="91404" bIns="45702">
            <a:spAutoFit/>
          </a:bodyPr>
          <a:lstStyle/>
          <a:p>
            <a:pPr algn="ctr" defTabSz="6857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pic>
        <p:nvPicPr>
          <p:cNvPr id="8294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0" name="TextBox 10"/>
          <p:cNvSpPr txBox="1">
            <a:spLocks noChangeArrowheads="1"/>
          </p:cNvSpPr>
          <p:nvPr/>
        </p:nvSpPr>
        <p:spPr bwMode="auto">
          <a:xfrm>
            <a:off x="755650" y="165100"/>
            <a:ext cx="5953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СРОКИ ПРОВЕДЕНИЯ ГИА-9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00113" y="665163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271540"/>
              </p:ext>
            </p:extLst>
          </p:nvPr>
        </p:nvGraphicFramePr>
        <p:xfrm>
          <a:off x="900113" y="1058863"/>
          <a:ext cx="7775575" cy="3154363"/>
        </p:xfrm>
        <a:graphic>
          <a:graphicData uri="http://schemas.openxmlformats.org/drawingml/2006/table">
            <a:tbl>
              <a:tblPr firstRow="1" bandRow="1"/>
              <a:tblGrid>
                <a:gridCol w="3441031">
                  <a:extLst>
                    <a:ext uri="{9D8B030D-6E8A-4147-A177-3AD203B41FA5}">
                      <a16:colId xmlns:a16="http://schemas.microsoft.com/office/drawing/2014/main" xmlns="" val="3577308396"/>
                    </a:ext>
                  </a:extLst>
                </a:gridCol>
                <a:gridCol w="4334544">
                  <a:extLst>
                    <a:ext uri="{9D8B030D-6E8A-4147-A177-3AD203B41FA5}">
                      <a16:colId xmlns:a16="http://schemas.microsoft.com/office/drawing/2014/main" xmlns="" val="2318367512"/>
                    </a:ext>
                  </a:extLst>
                </a:gridCol>
              </a:tblGrid>
              <a:tr h="493285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Период</a:t>
                      </a: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ОГЭ, ГВЭ-9</a:t>
                      </a: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8898866"/>
                  </a:ext>
                </a:extLst>
              </a:tr>
              <a:tr h="867803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dirty="0" smtClean="0">
                          <a:solidFill>
                            <a:srgbClr val="BB9C58"/>
                          </a:solidFill>
                          <a:effectLst/>
                          <a:latin typeface="Arial" panose="020B0604020202020204" pitchFamily="34" charset="0"/>
                        </a:rPr>
                        <a:t>Досрочный</a:t>
                      </a:r>
                      <a:endParaRPr lang="ru-RU" sz="2000" b="1" i="0" u="none" strike="noStrike" dirty="0">
                        <a:solidFill>
                          <a:srgbClr val="BB9C5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22.04.2024 – 18.05.2024</a:t>
                      </a: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9422508"/>
                  </a:ext>
                </a:extLst>
              </a:tr>
              <a:tr h="871257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dirty="0" smtClean="0">
                          <a:solidFill>
                            <a:srgbClr val="E81046"/>
                          </a:solidFill>
                          <a:effectLst/>
                          <a:latin typeface="Arial" panose="020B0604020202020204" pitchFamily="34" charset="0"/>
                        </a:rPr>
                        <a:t>Основной</a:t>
                      </a:r>
                      <a:endParaRPr lang="ru-RU" sz="2000" b="1" i="0" u="none" strike="noStrike" dirty="0">
                        <a:solidFill>
                          <a:srgbClr val="E810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.05.202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 – 03.07.2024</a:t>
                      </a: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8983687"/>
                  </a:ext>
                </a:extLst>
              </a:tr>
              <a:tr h="922018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endParaRPr lang="ru-RU" sz="2000" b="1" i="0" u="none" strike="noStrike" dirty="0" smtClean="0">
                        <a:solidFill>
                          <a:srgbClr val="E8104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dirty="0" smtClean="0">
                          <a:solidFill>
                            <a:srgbClr val="BB9C58"/>
                          </a:solidFill>
                          <a:effectLst/>
                          <a:latin typeface="Arial" panose="020B0604020202020204" pitchFamily="34" charset="0"/>
                        </a:rPr>
                        <a:t>Дополнительный</a:t>
                      </a:r>
                    </a:p>
                    <a:p>
                      <a:pPr algn="ctr" rtl="0" fontAlgn="ctr">
                        <a:lnSpc>
                          <a:spcPct val="100000"/>
                        </a:lnSpc>
                      </a:pPr>
                      <a:endParaRPr lang="ru-RU" sz="2000" b="1" i="0" u="none" strike="noStrike" dirty="0">
                        <a:solidFill>
                          <a:srgbClr val="E810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u-RU" sz="20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0</a:t>
                      </a: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3.09.2024 – 24.09.2024 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3997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22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Box 5"/>
          <p:cNvSpPr txBox="1">
            <a:spLocks noChangeArrowheads="1"/>
          </p:cNvSpPr>
          <p:nvPr/>
        </p:nvSpPr>
        <p:spPr bwMode="auto">
          <a:xfrm>
            <a:off x="827088" y="123825"/>
            <a:ext cx="5953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ДИНАМИКА СРЕДНЕЙ ОЦЕНКИ ОГЭ</a:t>
            </a:r>
          </a:p>
          <a:p>
            <a:r>
              <a:rPr lang="ru-RU" altLang="ru-RU" b="1">
                <a:solidFill>
                  <a:srgbClr val="BB9C58"/>
                </a:solidFill>
                <a:cs typeface="Times New Roman" panose="02020603050405020304" pitchFamily="18" charset="0"/>
              </a:rPr>
              <a:t>ЗА 2023, 2024 гг.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00113" y="771525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87044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001500"/>
              </p:ext>
            </p:extLst>
          </p:nvPr>
        </p:nvGraphicFramePr>
        <p:xfrm>
          <a:off x="900113" y="915988"/>
          <a:ext cx="7058025" cy="38957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940">
                  <a:extLst>
                    <a:ext uri="{9D8B030D-6E8A-4147-A177-3AD203B41FA5}">
                      <a16:colId xmlns:a16="http://schemas.microsoft.com/office/drawing/2014/main" xmlns="" val="399422279"/>
                    </a:ext>
                  </a:extLst>
                </a:gridCol>
                <a:gridCol w="1152246">
                  <a:extLst>
                    <a:ext uri="{9D8B030D-6E8A-4147-A177-3AD203B41FA5}">
                      <a16:colId xmlns:a16="http://schemas.microsoft.com/office/drawing/2014/main" xmlns="" val="718767038"/>
                    </a:ext>
                  </a:extLst>
                </a:gridCol>
                <a:gridCol w="1483857">
                  <a:extLst>
                    <a:ext uri="{9D8B030D-6E8A-4147-A177-3AD203B41FA5}">
                      <a16:colId xmlns:a16="http://schemas.microsoft.com/office/drawing/2014/main" xmlns="" val="2284554964"/>
                    </a:ext>
                  </a:extLst>
                </a:gridCol>
                <a:gridCol w="2261982">
                  <a:extLst>
                    <a:ext uri="{9D8B030D-6E8A-4147-A177-3AD203B41FA5}">
                      <a16:colId xmlns:a16="http://schemas.microsoft.com/office/drawing/2014/main" xmlns="" val="1762450221"/>
                    </a:ext>
                  </a:extLst>
                </a:gridCol>
              </a:tblGrid>
              <a:tr h="3327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Предмет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51" marR="610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51" marR="610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51" marR="610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Изменения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показателя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51" marR="610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7445531"/>
                  </a:ext>
                </a:extLst>
              </a:tr>
              <a:tr h="2799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044" marR="61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4,10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12" marR="8412" marT="8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4,08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12" marR="8412" marT="8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-0,02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044" marR="61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2879560"/>
                  </a:ext>
                </a:extLst>
              </a:tr>
              <a:tr h="2799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044" marR="61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3,93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12" marR="8412" marT="8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4,03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12" marR="8412" marT="8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+0,10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1044" marR="61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315505"/>
                  </a:ext>
                </a:extLst>
              </a:tr>
              <a:tr h="279916">
                <a:tc>
                  <a:txBody>
                    <a:bodyPr/>
                    <a:lstStyle/>
                    <a:p>
                      <a:pPr marL="0" indent="0"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Обществознание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3,76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3,61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-0,15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3669856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Информатика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3,81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3,82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+0,01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3454672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География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4,23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-0,08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3190294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4,09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4,31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+0,22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9184208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Химия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4,59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4,44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-0,15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2843925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Физика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4,09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+0,24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9619443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Английский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язык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4,55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4,53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-0,02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9687966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История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4,04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4,08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+0,04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4653581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Литература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4,48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4,50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+0,02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6112047"/>
                  </a:ext>
                </a:extLst>
              </a:tr>
              <a:tr h="2439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Немецкий язык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3,90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3,75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-0,15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2968974"/>
                  </a:ext>
                </a:extLst>
              </a:tr>
              <a:tr h="24603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Французский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язык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3,80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3,36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0,44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0776699"/>
                  </a:ext>
                </a:extLst>
              </a:tr>
              <a:tr h="281199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Родной </a:t>
                      </a:r>
                      <a:r>
                        <a:rPr lang="ru-RU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язык</a:t>
                      </a: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4,44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4,51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+0,07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22144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58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5"/>
          <p:cNvSpPr txBox="1">
            <a:spLocks noChangeArrowheads="1"/>
          </p:cNvSpPr>
          <p:nvPr/>
        </p:nvSpPr>
        <p:spPr bwMode="auto">
          <a:xfrm>
            <a:off x="822325" y="144463"/>
            <a:ext cx="6413500" cy="120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4A452A"/>
                </a:solidFill>
                <a:cs typeface="Times New Roman" panose="02020603050405020304" pitchFamily="18" charset="0"/>
              </a:rPr>
              <a:t>СРАВНИТЕЛЬНАЯ ИНФОРМАЦИЯ </a:t>
            </a:r>
          </a:p>
          <a:p>
            <a:r>
              <a:rPr lang="ru-RU" altLang="ru-RU" b="1" dirty="0">
                <a:solidFill>
                  <a:srgbClr val="4A452A"/>
                </a:solidFill>
                <a:cs typeface="Times New Roman" panose="02020603050405020304" pitchFamily="18" charset="0"/>
              </a:rPr>
              <a:t>ПО УЧАСТНИКАМ, ПОЛУЧИВШИМ ОТМЕТКУ «5» </a:t>
            </a:r>
          </a:p>
          <a:p>
            <a:r>
              <a:rPr lang="ru-RU" altLang="ru-RU" b="1" dirty="0">
                <a:solidFill>
                  <a:srgbClr val="4A452A"/>
                </a:solidFill>
                <a:cs typeface="Times New Roman" panose="02020603050405020304" pitchFamily="18" charset="0"/>
              </a:rPr>
              <a:t>ПО ПРЕДМЕТАМ ЕСТЕСТВЕННО-НАУЧНОГО ЦИКЛА, </a:t>
            </a:r>
            <a:r>
              <a:rPr lang="ru-RU" altLang="ru-RU" b="1" dirty="0">
                <a:solidFill>
                  <a:srgbClr val="BB9C58"/>
                </a:solidFill>
                <a:cs typeface="Times New Roman" panose="02020603050405020304" pitchFamily="18" charset="0"/>
              </a:rPr>
              <a:t>ЗА </a:t>
            </a:r>
            <a:r>
              <a:rPr lang="ru-RU" altLang="ru-RU" b="1" dirty="0" smtClean="0">
                <a:solidFill>
                  <a:srgbClr val="BB9C58"/>
                </a:solidFill>
                <a:cs typeface="Times New Roman" panose="02020603050405020304" pitchFamily="18" charset="0"/>
              </a:rPr>
              <a:t>2023 – 2024 </a:t>
            </a:r>
            <a:r>
              <a:rPr lang="ru-RU" altLang="ru-RU" b="1" dirty="0">
                <a:solidFill>
                  <a:srgbClr val="BB9C58"/>
                </a:solidFill>
                <a:cs typeface="Times New Roman" panose="02020603050405020304" pitchFamily="18" charset="0"/>
              </a:rPr>
              <a:t>гг.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00113" y="1384300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88068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76300" y="1563688"/>
          <a:ext cx="6192837" cy="25193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90930">
                  <a:extLst>
                    <a:ext uri="{9D8B030D-6E8A-4147-A177-3AD203B41FA5}">
                      <a16:colId xmlns:a16="http://schemas.microsoft.com/office/drawing/2014/main" xmlns="" val="3935323056"/>
                    </a:ext>
                  </a:extLst>
                </a:gridCol>
                <a:gridCol w="952744">
                  <a:extLst>
                    <a:ext uri="{9D8B030D-6E8A-4147-A177-3AD203B41FA5}">
                      <a16:colId xmlns:a16="http://schemas.microsoft.com/office/drawing/2014/main" xmlns="" val="1657133968"/>
                    </a:ext>
                  </a:extLst>
                </a:gridCol>
                <a:gridCol w="1096765">
                  <a:extLst>
                    <a:ext uri="{9D8B030D-6E8A-4147-A177-3AD203B41FA5}">
                      <a16:colId xmlns:a16="http://schemas.microsoft.com/office/drawing/2014/main" xmlns="" val="3583448797"/>
                    </a:ext>
                  </a:extLst>
                </a:gridCol>
                <a:gridCol w="808724">
                  <a:extLst>
                    <a:ext uri="{9D8B030D-6E8A-4147-A177-3AD203B41FA5}">
                      <a16:colId xmlns:a16="http://schemas.microsoft.com/office/drawing/2014/main" xmlns="" val="1652879718"/>
                    </a:ext>
                  </a:extLst>
                </a:gridCol>
                <a:gridCol w="1086994">
                  <a:extLst>
                    <a:ext uri="{9D8B030D-6E8A-4147-A177-3AD203B41FA5}">
                      <a16:colId xmlns:a16="http://schemas.microsoft.com/office/drawing/2014/main" xmlns="" val="3005162637"/>
                    </a:ext>
                  </a:extLst>
                </a:gridCol>
                <a:gridCol w="1056680">
                  <a:extLst>
                    <a:ext uri="{9D8B030D-6E8A-4147-A177-3AD203B41FA5}">
                      <a16:colId xmlns:a16="http://schemas.microsoft.com/office/drawing/2014/main" xmlns="" val="1449363000"/>
                    </a:ext>
                  </a:extLst>
                </a:gridCol>
              </a:tblGrid>
              <a:tr h="79256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Кол-во участников, получивших отметку «5»,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чел.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Доля отметок «5»,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Изменение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доли, %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0421488"/>
                  </a:ext>
                </a:extLst>
              </a:tr>
              <a:tr h="419711">
                <a:tc v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>
                    <a:solidFill>
                      <a:srgbClr val="BB9C5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6503261"/>
                  </a:ext>
                </a:extLst>
              </a:tr>
              <a:tr h="4456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effectLst/>
                        </a:rPr>
                        <a:t> Математика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5 303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6 628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13,34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15,41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+2,07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extLst>
                  <a:ext uri="{0D108BD9-81ED-4DB2-BD59-A6C34878D82A}">
                    <a16:rowId xmlns:a16="http://schemas.microsoft.com/office/drawing/2014/main" xmlns="" val="2773634752"/>
                  </a:ext>
                </a:extLst>
              </a:tr>
              <a:tr h="393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 Физика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903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13,54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+6,26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extLst>
                  <a:ext uri="{0D108BD9-81ED-4DB2-BD59-A6C34878D82A}">
                    <a16:rowId xmlns:a16="http://schemas.microsoft.com/office/drawing/2014/main" xmlns="" val="2156260881"/>
                  </a:ext>
                </a:extLst>
              </a:tr>
              <a:tr h="46766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 Биология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1 720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3 301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27,67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42,91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+15,24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18" marB="0" anchor="ctr"/>
                </a:tc>
                <a:extLst>
                  <a:ext uri="{0D108BD9-81ED-4DB2-BD59-A6C34878D82A}">
                    <a16:rowId xmlns:a16="http://schemas.microsoft.com/office/drawing/2014/main" xmlns="" val="1539957986"/>
                  </a:ext>
                </a:extLst>
              </a:tr>
            </a:tbl>
          </a:graphicData>
        </a:graphic>
      </p:graphicFrame>
      <p:sp>
        <p:nvSpPr>
          <p:cNvPr id="88111" name="Прямоугольник 2"/>
          <p:cNvSpPr>
            <a:spLocks noChangeArrowheads="1"/>
          </p:cNvSpPr>
          <p:nvPr/>
        </p:nvSpPr>
        <p:spPr bwMode="auto">
          <a:xfrm>
            <a:off x="817563" y="4156075"/>
            <a:ext cx="7931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600"/>
              <a:t>Отметка «5» выставляется, если процент выполнения экзаменационной работы составляет от 80 до 100</a:t>
            </a:r>
          </a:p>
        </p:txBody>
      </p:sp>
    </p:spTree>
    <p:extLst>
      <p:ext uri="{BB962C8B-B14F-4D97-AF65-F5344CB8AC3E}">
        <p14:creationId xmlns:p14="http://schemas.microsoft.com/office/powerpoint/2010/main" val="356790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Box 5"/>
          <p:cNvSpPr txBox="1">
            <a:spLocks noChangeArrowheads="1"/>
          </p:cNvSpPr>
          <p:nvPr/>
        </p:nvSpPr>
        <p:spPr bwMode="auto">
          <a:xfrm>
            <a:off x="755650" y="165100"/>
            <a:ext cx="5953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ДИНАМИКА СРЕДНЕЙ ОЦЕНКИ ПО РОДНЫМ ЯЗЫКАМ </a:t>
            </a:r>
            <a:r>
              <a:rPr lang="ru-RU" altLang="ru-RU" b="1">
                <a:solidFill>
                  <a:srgbClr val="BB9C58"/>
                </a:solidFill>
                <a:cs typeface="Times New Roman" panose="02020603050405020304" pitchFamily="18" charset="0"/>
              </a:rPr>
              <a:t>ЗА 2023, 2024 гг.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00113" y="842963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8909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909638" y="1058863"/>
          <a:ext cx="7920037" cy="3643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9144">
                  <a:extLst>
                    <a:ext uri="{9D8B030D-6E8A-4147-A177-3AD203B41FA5}">
                      <a16:colId xmlns:a16="http://schemas.microsoft.com/office/drawing/2014/main" xmlns="" val="39942227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71876703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284554964"/>
                    </a:ext>
                  </a:extLst>
                </a:gridCol>
                <a:gridCol w="1520653">
                  <a:extLst>
                    <a:ext uri="{9D8B030D-6E8A-4147-A177-3AD203B41FA5}">
                      <a16:colId xmlns:a16="http://schemas.microsoft.com/office/drawing/2014/main" xmlns="" val="1762450221"/>
                    </a:ext>
                  </a:extLst>
                </a:gridCol>
              </a:tblGrid>
              <a:tr h="7315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Предмет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39" marR="610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39" marR="610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61039" marR="610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Динамика изменения показателя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39" marR="610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7445531"/>
                  </a:ext>
                </a:extLst>
              </a:tr>
              <a:tr h="495324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Татарский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в ОО с татарским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языком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обучения </a:t>
                      </a: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/>
                        <a:t>4,6</a:t>
                      </a:r>
                      <a:endParaRPr lang="ru-RU" sz="1600" dirty="0"/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+0,3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2879560"/>
                  </a:ext>
                </a:extLst>
              </a:tr>
              <a:tr h="557958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Татарский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в татарской подгруппе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в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ОО с русским языком обучения </a:t>
                      </a: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/>
                        <a:t>4,6</a:t>
                      </a:r>
                      <a:endParaRPr lang="ru-RU" sz="1600" dirty="0"/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+0,4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3454672"/>
                  </a:ext>
                </a:extLst>
              </a:tr>
              <a:tr h="55558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Татарский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в русской подгруппе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в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ОО с русским языком обучения </a:t>
                      </a: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/>
                        <a:t>4,5</a:t>
                      </a:r>
                      <a:endParaRPr lang="ru-RU" sz="1600" dirty="0"/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43190294"/>
                  </a:ext>
                </a:extLst>
              </a:tr>
              <a:tr h="269189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Чувашский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</a:t>
                      </a: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/>
                        <a:t>4,2</a:t>
                      </a:r>
                      <a:endParaRPr lang="ru-RU" sz="1600" dirty="0"/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9184208"/>
                  </a:ext>
                </a:extLst>
              </a:tr>
              <a:tr h="269189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Удмуртский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</a:t>
                      </a: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/>
                        <a:t>4,0</a:t>
                      </a:r>
                      <a:endParaRPr lang="ru-RU" sz="1600" dirty="0"/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2843925"/>
                  </a:ext>
                </a:extLst>
              </a:tr>
              <a:tr h="269189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Марийский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</a:t>
                      </a: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/>
                        <a:t>4,0</a:t>
                      </a:r>
                      <a:endParaRPr lang="ru-RU" sz="1600" dirty="0"/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+0,1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9619443"/>
                  </a:ext>
                </a:extLst>
              </a:tr>
              <a:tr h="495324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Средняя оценка по предмету        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«Родной язык» 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dirty="0" smtClean="0"/>
                        <a:t>4,5</a:t>
                      </a:r>
                      <a:endParaRPr lang="ru-RU" sz="1600" b="1" dirty="0"/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+0,1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19" marR="7619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4698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14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3"/>
          <p:cNvGrpSpPr>
            <a:grpSpLocks/>
          </p:cNvGrpSpPr>
          <p:nvPr/>
        </p:nvGrpSpPr>
        <p:grpSpPr bwMode="auto">
          <a:xfrm>
            <a:off x="7380288" y="123478"/>
            <a:ext cx="1665287" cy="523875"/>
            <a:chOff x="9859986" y="137643"/>
            <a:chExt cx="2220118" cy="699050"/>
          </a:xfrm>
        </p:grpSpPr>
        <p:pic>
          <p:nvPicPr>
            <p:cNvPr id="11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9986" y="144509"/>
              <a:ext cx="972390" cy="685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8037" y="137643"/>
              <a:ext cx="1182067" cy="699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088" y="842963"/>
          <a:ext cx="8026400" cy="3960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9827">
                  <a:extLst>
                    <a:ext uri="{9D8B030D-6E8A-4147-A177-3AD203B41FA5}">
                      <a16:colId xmlns:a16="http://schemas.microsoft.com/office/drawing/2014/main" xmlns="" val="365417170"/>
                    </a:ext>
                  </a:extLst>
                </a:gridCol>
                <a:gridCol w="484352">
                  <a:extLst>
                    <a:ext uri="{9D8B030D-6E8A-4147-A177-3AD203B41FA5}">
                      <a16:colId xmlns:a16="http://schemas.microsoft.com/office/drawing/2014/main" xmlns="" val="1087638341"/>
                    </a:ext>
                  </a:extLst>
                </a:gridCol>
                <a:gridCol w="777685">
                  <a:extLst>
                    <a:ext uri="{9D8B030D-6E8A-4147-A177-3AD203B41FA5}">
                      <a16:colId xmlns:a16="http://schemas.microsoft.com/office/drawing/2014/main" xmlns="" val="516222547"/>
                    </a:ext>
                  </a:extLst>
                </a:gridCol>
                <a:gridCol w="660640">
                  <a:extLst>
                    <a:ext uri="{9D8B030D-6E8A-4147-A177-3AD203B41FA5}">
                      <a16:colId xmlns:a16="http://schemas.microsoft.com/office/drawing/2014/main" xmlns="" val="885459376"/>
                    </a:ext>
                  </a:extLst>
                </a:gridCol>
                <a:gridCol w="914242">
                  <a:extLst>
                    <a:ext uri="{9D8B030D-6E8A-4147-A177-3AD203B41FA5}">
                      <a16:colId xmlns:a16="http://schemas.microsoft.com/office/drawing/2014/main" xmlns="" val="3478683324"/>
                    </a:ext>
                  </a:extLst>
                </a:gridCol>
                <a:gridCol w="691932">
                  <a:extLst>
                    <a:ext uri="{9D8B030D-6E8A-4147-A177-3AD203B41FA5}">
                      <a16:colId xmlns:a16="http://schemas.microsoft.com/office/drawing/2014/main" xmlns="" val="1277929869"/>
                    </a:ext>
                  </a:extLst>
                </a:gridCol>
                <a:gridCol w="580776">
                  <a:extLst>
                    <a:ext uri="{9D8B030D-6E8A-4147-A177-3AD203B41FA5}">
                      <a16:colId xmlns:a16="http://schemas.microsoft.com/office/drawing/2014/main" xmlns="" val="2005234949"/>
                    </a:ext>
                  </a:extLst>
                </a:gridCol>
                <a:gridCol w="728982">
                  <a:extLst>
                    <a:ext uri="{9D8B030D-6E8A-4147-A177-3AD203B41FA5}">
                      <a16:colId xmlns:a16="http://schemas.microsoft.com/office/drawing/2014/main" xmlns="" val="2047919035"/>
                    </a:ext>
                  </a:extLst>
                </a:gridCol>
                <a:gridCol w="728982">
                  <a:extLst>
                    <a:ext uri="{9D8B030D-6E8A-4147-A177-3AD203B41FA5}">
                      <a16:colId xmlns:a16="http://schemas.microsoft.com/office/drawing/2014/main" xmlns="" val="1147193181"/>
                    </a:ext>
                  </a:extLst>
                </a:gridCol>
                <a:gridCol w="728982">
                  <a:extLst>
                    <a:ext uri="{9D8B030D-6E8A-4147-A177-3AD203B41FA5}">
                      <a16:colId xmlns:a16="http://schemas.microsoft.com/office/drawing/2014/main" xmlns="" val="4037117385"/>
                    </a:ext>
                  </a:extLst>
                </a:gridCol>
              </a:tblGrid>
              <a:tr h="3713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Предмет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Порог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Кол-во </a:t>
                      </a:r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участников ЕГЭ по РТ, чел.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Средний </a:t>
                      </a:r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балл ЕГЭ по </a:t>
                      </a:r>
                      <a:r>
                        <a:rPr lang="ru-RU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РТ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Средний балл ЕГЭ по </a:t>
                      </a:r>
                      <a:r>
                        <a:rPr lang="ru-RU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РФ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b"/>
                </a:tc>
                <a:extLst>
                  <a:ext uri="{0D108BD9-81ED-4DB2-BD59-A6C34878D82A}">
                    <a16:rowId xmlns:a16="http://schemas.microsoft.com/office/drawing/2014/main" xmlns="" val="3937542432"/>
                  </a:ext>
                </a:extLst>
              </a:tr>
              <a:tr h="371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∆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∆ (между РТ и РФ)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9509608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Русский </a:t>
                      </a:r>
                      <a:r>
                        <a:rPr lang="ru-RU" sz="1100" u="none" strike="noStrike" dirty="0">
                          <a:effectLst/>
                        </a:rPr>
                        <a:t>язык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14 792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14 283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72,03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67,31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-4,72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68,43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63,88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3,43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153004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Математика (П)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7 301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7 245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64,05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71,24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7,19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55,62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62,55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8,69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8787790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Физика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2 097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2 094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58,92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68,44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9,52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54,85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63,21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5,23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2037477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Химия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1 815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1 936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66,75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67,57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0,82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56,23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56,55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11,02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3997741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Биология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2 471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2 488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57,38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60,87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3,49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effectLst/>
                        </a:rPr>
                        <a:t>50,87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54,13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6,74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493707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История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1 553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1 428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60,62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62,17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1,55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56,37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57,19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4,98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6807132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География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62,41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62,60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0,19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54,6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56,08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6,52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824955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Английский </a:t>
                      </a:r>
                      <a:r>
                        <a:rPr lang="ru-RU" sz="1100" u="none" strike="noStrike" dirty="0">
                          <a:effectLst/>
                        </a:rPr>
                        <a:t>язык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1 884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1 910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74,14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75,81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1,67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effectLst/>
                        </a:rPr>
                        <a:t>66,31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65,39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10,42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0449337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Немецкий </a:t>
                      </a:r>
                      <a:r>
                        <a:rPr lang="ru-RU" sz="1100" u="none" strike="noStrike" dirty="0">
                          <a:effectLst/>
                        </a:rPr>
                        <a:t>язык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64,64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65,55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0,91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2612707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Французский </a:t>
                      </a:r>
                      <a:r>
                        <a:rPr lang="ru-RU" sz="1100" u="none" strike="noStrike" dirty="0">
                          <a:effectLst/>
                        </a:rPr>
                        <a:t>язык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55,64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77,80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22,16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5955448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Обществознание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5 718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5 194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61,1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60,35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-0,75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55,62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55,05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5,30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4228482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Испанский </a:t>
                      </a:r>
                      <a:r>
                        <a:rPr lang="ru-RU" sz="1100" u="none" strike="noStrike" dirty="0">
                          <a:effectLst/>
                        </a:rPr>
                        <a:t>язык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 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 -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003663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Китайский </a:t>
                      </a:r>
                      <a:r>
                        <a:rPr lang="ru-RU" sz="1100" u="none" strike="noStrike" dirty="0">
                          <a:effectLst/>
                        </a:rPr>
                        <a:t>язык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56,5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79,17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22,67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9197082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Литература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72,52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77,93</a:t>
                      </a:r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5,41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63,97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60,92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17,01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240486"/>
                  </a:ext>
                </a:extLst>
              </a:tr>
              <a:tr h="1897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Математика (Б)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7 494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7 029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4,25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-0,05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нет дан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127022"/>
                          </a:solidFill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2677852"/>
                  </a:ext>
                </a:extLst>
              </a:tr>
              <a:tr h="371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Информатика </a:t>
                      </a:r>
                      <a:r>
                        <a:rPr lang="ru-RU" sz="1100" u="none" strike="noStrike" dirty="0">
                          <a:effectLst/>
                        </a:rPr>
                        <a:t>и ИКТ </a:t>
                      </a:r>
                      <a:r>
                        <a:rPr lang="ru-RU" sz="1100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l" fontAlgn="ctr"/>
                      <a:r>
                        <a:rPr lang="ru-RU" sz="1100" u="none" strike="noStrike" dirty="0" smtClean="0">
                          <a:effectLst/>
                        </a:rPr>
                        <a:t> (КЕГЭ</a:t>
                      </a:r>
                      <a:r>
                        <a:rPr lang="ru-RU" sz="1100" u="none" strike="noStrike" dirty="0">
                          <a:effectLst/>
                        </a:rPr>
                        <a:t>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3 084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3 087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63,95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62,26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-1,69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u="none" strike="noStrike" dirty="0">
                          <a:effectLst/>
                        </a:rPr>
                        <a:t>58,39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54,69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rgbClr val="127022"/>
                          </a:solidFill>
                          <a:effectLst/>
                        </a:rPr>
                        <a:t>7,57</a:t>
                      </a:r>
                      <a:endParaRPr lang="ru-RU" sz="1100" b="1" i="0" u="none" strike="noStrike" dirty="0">
                        <a:solidFill>
                          <a:srgbClr val="12702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3" marR="7583" marT="7583" marB="0" anchor="ctr">
                    <a:solidFill>
                      <a:srgbClr val="E8D6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2457719"/>
                  </a:ext>
                </a:extLst>
              </a:tr>
            </a:tbl>
          </a:graphicData>
        </a:graphic>
      </p:graphicFrame>
      <p:sp>
        <p:nvSpPr>
          <p:cNvPr id="31952" name="TextBox 8"/>
          <p:cNvSpPr txBox="1">
            <a:spLocks noChangeArrowheads="1"/>
          </p:cNvSpPr>
          <p:nvPr/>
        </p:nvSpPr>
        <p:spPr bwMode="auto">
          <a:xfrm>
            <a:off x="757238" y="100013"/>
            <a:ext cx="5953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СРЕДНИЙ БАЛЛ ЕГЭ В 2023 – 2024 гг. (РТ/РФ)</a:t>
            </a:r>
          </a:p>
          <a:p>
            <a:r>
              <a:rPr lang="ru-RU" altLang="ru-RU" b="1">
                <a:solidFill>
                  <a:srgbClr val="BB9C58"/>
                </a:solidFill>
                <a:cs typeface="Times New Roman" panose="02020603050405020304" pitchFamily="18" charset="0"/>
              </a:rPr>
              <a:t>ВЫПУСКНИКИ ТЕКУЩЕГО ГОДА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58838" y="738188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7945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55650" y="77788"/>
            <a:ext cx="4840288" cy="72707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РУССКИЙ ЯЗЫК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4819" name="TextBox 6"/>
          <p:cNvSpPr txBox="1">
            <a:spLocks noChangeArrowheads="1"/>
          </p:cNvSpPr>
          <p:nvPr/>
        </p:nvSpPr>
        <p:spPr bwMode="auto">
          <a:xfrm>
            <a:off x="755650" y="915988"/>
            <a:ext cx="475245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/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67,31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(РФ – 63,88)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341B28E9-0BD5-A847-9443-17FD0A671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23872"/>
              </p:ext>
            </p:extLst>
          </p:nvPr>
        </p:nvGraphicFramePr>
        <p:xfrm>
          <a:off x="882451" y="1347617"/>
          <a:ext cx="7866013" cy="348949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tblPr>
              <a:tblGrid>
                <a:gridCol w="4063932">
                  <a:extLst>
                    <a:ext uri="{9D8B030D-6E8A-4147-A177-3AD203B41FA5}">
                      <a16:colId xmlns:a16="http://schemas.microsoft.com/office/drawing/2014/main" xmlns="" val="3577308396"/>
                    </a:ext>
                  </a:extLst>
                </a:gridCol>
                <a:gridCol w="3802081">
                  <a:extLst>
                    <a:ext uri="{9D8B030D-6E8A-4147-A177-3AD203B41FA5}">
                      <a16:colId xmlns:a16="http://schemas.microsoft.com/office/drawing/2014/main" xmlns="" val="2318367512"/>
                    </a:ext>
                  </a:extLst>
                </a:gridCol>
              </a:tblGrid>
              <a:tr h="30115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8898866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  <a:latin typeface="+mn-lt"/>
                        </a:rPr>
                        <a:t> Атнинский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  <a:latin typeface="+mn-lt"/>
                        </a:rPr>
                        <a:t>31 чел. – 72,83</a:t>
                      </a:r>
                      <a:endParaRPr lang="en-US" sz="1600" b="1" dirty="0" smtClean="0">
                        <a:solidFill>
                          <a:srgbClr val="127022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Ютазинский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74 чел. – 63,36</a:t>
                      </a:r>
                      <a:endParaRPr lang="en-US" sz="16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359422508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  <a:latin typeface="+mn-lt"/>
                        </a:rPr>
                        <a:t> Бугульминский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  <a:latin typeface="+mn-lt"/>
                        </a:rPr>
                        <a:t>401 чел. – 72,43</a:t>
                      </a:r>
                      <a:endParaRPr lang="en-US" sz="1600" b="1" dirty="0">
                        <a:solidFill>
                          <a:srgbClr val="127022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Пестречинский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148 чел. – 63,16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8983687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  <a:latin typeface="+mn-lt"/>
                        </a:rPr>
                        <a:t> Верхнеуслонский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  <a:latin typeface="+mn-lt"/>
                        </a:rPr>
                        <a:t>81 чел. – 71,08</a:t>
                      </a:r>
                      <a:endParaRPr lang="en-US" sz="1600" b="1" dirty="0">
                        <a:solidFill>
                          <a:srgbClr val="127022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Сармановский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144 чел. – 62,61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21832411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  <a:latin typeface="+mn-lt"/>
                        </a:rPr>
                        <a:t> Актанышский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  <a:latin typeface="+mn-lt"/>
                        </a:rPr>
                        <a:t>91 чел. – 70,92</a:t>
                      </a:r>
                      <a:endParaRPr lang="en-US" sz="1600" b="1" dirty="0">
                        <a:solidFill>
                          <a:srgbClr val="127022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Кайбицкий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71 чел. – 62,12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643997678"/>
                  </a:ext>
                </a:extLst>
              </a:tr>
              <a:tr h="38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Вахитовский (Казань)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930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– 70,52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Тюлячинский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46 чел. – 62,1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806405230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  <a:latin typeface="+mn-lt"/>
                        </a:rPr>
                        <a:t> Сабинский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  <a:latin typeface="+mn-lt"/>
                        </a:rPr>
                        <a:t>129 чел. – 70,18</a:t>
                      </a:r>
                      <a:endParaRPr lang="en-US" sz="1600" b="1" dirty="0">
                        <a:solidFill>
                          <a:srgbClr val="127022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Новошешминский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46 чел. – 61,95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747790321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  <a:latin typeface="+mn-lt"/>
                        </a:rPr>
                        <a:t> Набережные Челны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  <a:latin typeface="+mn-lt"/>
                        </a:rPr>
                        <a:t>1 881 чел. – 69,22</a:t>
                      </a:r>
                      <a:endParaRPr lang="en-US" sz="1600" b="1" dirty="0">
                        <a:solidFill>
                          <a:srgbClr val="127022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Дрожжановский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75 чел. – 61,72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5093737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Аксубаевский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82 чел. – 69,09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Спасский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48 чел. – 61,14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323853941"/>
                  </a:ext>
                </a:extLst>
              </a:tr>
              <a:tr h="38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Альметьевский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801 чел. – 69,03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Кировский (Казань)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376 чел. – 60,93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938947309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Кукморский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176 чел. – 68,96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Алькеевский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54 чел. – 60,57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9880878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92175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34822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88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Box 11"/>
          <p:cNvSpPr txBox="1">
            <a:spLocks noChangeArrowheads="1"/>
          </p:cNvSpPr>
          <p:nvPr/>
        </p:nvSpPr>
        <p:spPr bwMode="auto">
          <a:xfrm>
            <a:off x="755650" y="165100"/>
            <a:ext cx="5953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4A452A"/>
                </a:solidFill>
                <a:cs typeface="Times New Roman" panose="02020603050405020304" pitchFamily="18" charset="0"/>
              </a:rPr>
              <a:t>ЕГЭ ПО РУССКОМУ ЯЗЫКУ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01105" y="627534"/>
            <a:ext cx="790575" cy="349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35846" name="Прямоугольник 1"/>
          <p:cNvSpPr>
            <a:spLocks noChangeArrowheads="1"/>
          </p:cNvSpPr>
          <p:nvPr/>
        </p:nvSpPr>
        <p:spPr bwMode="auto">
          <a:xfrm>
            <a:off x="827211" y="699542"/>
            <a:ext cx="8569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400" dirty="0" err="1"/>
              <a:t>Cредний</a:t>
            </a:r>
            <a:r>
              <a:rPr lang="ru-RU" altLang="ru-RU" sz="1400" dirty="0"/>
              <a:t> процент выполнения ЕГЭ по русскому </a:t>
            </a:r>
            <a:r>
              <a:rPr lang="ru-RU" altLang="ru-RU" sz="1400" dirty="0" smtClean="0"/>
              <a:t>языку</a:t>
            </a:r>
          </a:p>
          <a:p>
            <a:r>
              <a:rPr lang="ru-RU" altLang="ru-RU" sz="1400" dirty="0" smtClean="0"/>
              <a:t>в </a:t>
            </a:r>
            <a:r>
              <a:rPr lang="ru-RU" altLang="ru-RU" sz="1400" dirty="0"/>
              <a:t>Республике Татарстан по всем вариантам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650952"/>
              </p:ext>
            </p:extLst>
          </p:nvPr>
        </p:nvGraphicFramePr>
        <p:xfrm>
          <a:off x="898971" y="1354275"/>
          <a:ext cx="7921501" cy="3233698"/>
        </p:xfrm>
        <a:graphic>
          <a:graphicData uri="http://schemas.openxmlformats.org/drawingml/2006/table">
            <a:tbl>
              <a:tblPr/>
              <a:tblGrid>
                <a:gridCol w="642216">
                  <a:extLst>
                    <a:ext uri="{9D8B030D-6E8A-4147-A177-3AD203B41FA5}">
                      <a16:colId xmlns:a16="http://schemas.microsoft.com/office/drawing/2014/main" xmlns="" val="731020160"/>
                    </a:ext>
                  </a:extLst>
                </a:gridCol>
                <a:gridCol w="4614989">
                  <a:extLst>
                    <a:ext uri="{9D8B030D-6E8A-4147-A177-3AD203B41FA5}">
                      <a16:colId xmlns:a16="http://schemas.microsoft.com/office/drawing/2014/main" xmlns="" val="3428754450"/>
                    </a:ext>
                  </a:extLst>
                </a:gridCol>
                <a:gridCol w="1332350">
                  <a:extLst>
                    <a:ext uri="{9D8B030D-6E8A-4147-A177-3AD203B41FA5}">
                      <a16:colId xmlns:a16="http://schemas.microsoft.com/office/drawing/2014/main" xmlns="" val="4085435920"/>
                    </a:ext>
                  </a:extLst>
                </a:gridCol>
                <a:gridCol w="1331946">
                  <a:extLst>
                    <a:ext uri="{9D8B030D-6E8A-4147-A177-3AD203B41FA5}">
                      <a16:colId xmlns:a16="http://schemas.microsoft.com/office/drawing/2014/main" xmlns="" val="1992170142"/>
                    </a:ext>
                  </a:extLst>
                </a:gridCol>
              </a:tblGrid>
              <a:tr h="746238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Проверяемые элементы содержания / умения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Уровень сложности задания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Средний % </a:t>
                      </a: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вып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7826023"/>
                  </a:ext>
                </a:extLst>
              </a:tr>
              <a:tr h="746238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5725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Употребление ъ и ь (в том числе разделительных). Правописание приставок. Буквы ы – и после приставок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59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3408090"/>
                  </a:ext>
                </a:extLst>
              </a:tr>
              <a:tr h="497492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5725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Правописание личных окончаний глаголов и суффиксов причастий, деепричастий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43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5538665"/>
                  </a:ext>
                </a:extLst>
              </a:tr>
              <a:tr h="497492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5725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Знаки препинания в предложениях с однородными членами. Знаки препинания в сложном предложении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53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1433612"/>
                  </a:ext>
                </a:extLst>
              </a:tr>
              <a:tr h="248746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5725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Пунктуационный анализ предложения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02723945"/>
                  </a:ext>
                </a:extLst>
              </a:tr>
              <a:tr h="248746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5725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Информативность текста. Виды информации в тексте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48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46288313"/>
                  </a:ext>
                </a:extLst>
              </a:tr>
              <a:tr h="248746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27K8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85725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Соблюдение пунктуационных норм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53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313" marR="331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7339485"/>
                  </a:ext>
                </a:extLst>
              </a:tr>
            </a:tbl>
          </a:graphicData>
        </a:graphic>
      </p:graphicFrame>
      <p:pic>
        <p:nvPicPr>
          <p:cNvPr id="8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2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22313" y="120650"/>
            <a:ext cx="5218112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МАТЕМАТИКА ПРОФИЛЬНАЯ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891" name="TextBox 14"/>
          <p:cNvSpPr txBox="1">
            <a:spLocks noChangeArrowheads="1"/>
          </p:cNvSpPr>
          <p:nvPr/>
        </p:nvSpPr>
        <p:spPr bwMode="auto">
          <a:xfrm>
            <a:off x="755650" y="906463"/>
            <a:ext cx="54005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71,24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62,55)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955776"/>
              </p:ext>
            </p:extLst>
          </p:nvPr>
        </p:nvGraphicFramePr>
        <p:xfrm>
          <a:off x="858838" y="1311275"/>
          <a:ext cx="8034337" cy="3478215"/>
        </p:xfrm>
        <a:graphic>
          <a:graphicData uri="http://schemas.openxmlformats.org/drawingml/2006/table">
            <a:tbl>
              <a:tblPr firstRow="1" bandRow="1"/>
              <a:tblGrid>
                <a:gridCol w="3713631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4320706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05997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rgbClr val="127022"/>
                          </a:solidFill>
                        </a:rPr>
                        <a:t> Верхнеуслонский           </a:t>
                      </a:r>
                      <a:r>
                        <a:rPr lang="ru-RU" sz="1500" b="1" dirty="0" smtClean="0">
                          <a:solidFill>
                            <a:srgbClr val="127022"/>
                          </a:solidFill>
                        </a:rPr>
                        <a:t>52 чел. – 79,44</a:t>
                      </a:r>
                      <a:endParaRPr lang="en-US" sz="1500" b="1" dirty="0" smtClean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Алексеевский       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34 чел. – 68,52</a:t>
                      </a:r>
                      <a:endParaRPr lang="en-US" sz="15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621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Тюлячинский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</a:rPr>
                        <a:t> чел.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</a:rPr>
                        <a:t> 78,3 </a:t>
                      </a:r>
                      <a:endParaRPr 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Авиастроительный (Казань)     </a:t>
                      </a:r>
                      <a:r>
                        <a:rPr lang="ru-RU" sz="1500" b="1" i="0" dirty="0" smtClean="0">
                          <a:solidFill>
                            <a:schemeClr val="tx1"/>
                          </a:solidFill>
                        </a:rPr>
                        <a:t>225 чел. – 68,47</a:t>
                      </a:r>
                      <a:endParaRPr lang="ru-RU" sz="1500" b="1" i="0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500" b="0" dirty="0" smtClean="0">
                          <a:solidFill>
                            <a:srgbClr val="127022"/>
                          </a:solidFill>
                        </a:rPr>
                        <a:t> Актанышский                 </a:t>
                      </a:r>
                      <a:r>
                        <a:rPr lang="ru-RU" sz="1500" b="1" dirty="0" smtClean="0">
                          <a:solidFill>
                            <a:srgbClr val="127022"/>
                          </a:solidFill>
                        </a:rPr>
                        <a:t>39 чел. – 77,43</a:t>
                      </a:r>
                      <a:endParaRPr lang="en-US" sz="15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Муслюмовский     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24 чел. – 68,41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Атнинский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17 чел. 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</a:rPr>
                        <a:t>– 77,23 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Кировский (Казань)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142 чел. – 66,29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rgbClr val="127022"/>
                          </a:solidFill>
                        </a:rPr>
                        <a:t> Сабинский                      </a:t>
                      </a:r>
                      <a:r>
                        <a:rPr lang="ru-RU" sz="1500" b="1" dirty="0" smtClean="0">
                          <a:solidFill>
                            <a:srgbClr val="127022"/>
                          </a:solidFill>
                        </a:rPr>
                        <a:t>63 чел. – 77,19</a:t>
                      </a:r>
                      <a:endParaRPr lang="ru-RU" sz="15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Агрызский             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41 чел. – 66,0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rgbClr val="127022"/>
                          </a:solidFill>
                        </a:rPr>
                        <a:t> Балтасинский                 </a:t>
                      </a:r>
                      <a:r>
                        <a:rPr lang="ru-RU" sz="1500" b="1" dirty="0" smtClean="0">
                          <a:solidFill>
                            <a:srgbClr val="127022"/>
                          </a:solidFill>
                        </a:rPr>
                        <a:t>60 чел. – 76,91</a:t>
                      </a:r>
                      <a:endParaRPr lang="ru-RU" sz="15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Тукаевский            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</a:rPr>
                        <a:t> чел. – 65,97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Зеленодольский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218 чел. – 75,91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Сармановский      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79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</a:rPr>
                        <a:t> чел. – 65,06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rgbClr val="127022"/>
                          </a:solidFill>
                        </a:rPr>
                        <a:t> Черемшанский               </a:t>
                      </a:r>
                      <a:r>
                        <a:rPr lang="ru-RU" sz="1500" b="1" dirty="0" smtClean="0">
                          <a:solidFill>
                            <a:srgbClr val="127022"/>
                          </a:solidFill>
                        </a:rPr>
                        <a:t>33 чел. – 74,84</a:t>
                      </a:r>
                      <a:endParaRPr lang="ru-RU" sz="15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Тетюшский            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35 чел. – 63,68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621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Вахитовский (Казань)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533 чел. – 74,72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 Алькеевский                          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14 чел. 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</a:rPr>
                        <a:t>– 62,5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05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rgbClr val="127022"/>
                          </a:solidFill>
                        </a:rPr>
                        <a:t> Бугульминский </a:t>
                      </a:r>
                      <a:r>
                        <a:rPr lang="ru-RU" sz="1500" b="0" baseline="0" dirty="0" smtClean="0">
                          <a:solidFill>
                            <a:srgbClr val="127022"/>
                          </a:solidFill>
                        </a:rPr>
                        <a:t>              </a:t>
                      </a:r>
                      <a:r>
                        <a:rPr lang="ru-RU" sz="1500" b="1" dirty="0" smtClean="0">
                          <a:solidFill>
                            <a:srgbClr val="127022"/>
                          </a:solidFill>
                        </a:rPr>
                        <a:t>258 чел. – 74,53 </a:t>
                      </a:r>
                      <a:endParaRPr lang="ru-RU" sz="15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</a:rPr>
                        <a:t>Камско-Устьинский                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</a:rPr>
                        <a:t>30 чел. – 61,66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8838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37931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32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37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22313" y="120650"/>
            <a:ext cx="5218112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ФИЗИКА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915" name="TextBox 14"/>
          <p:cNvSpPr txBox="1">
            <a:spLocks noChangeArrowheads="1"/>
          </p:cNvSpPr>
          <p:nvPr/>
        </p:nvSpPr>
        <p:spPr bwMode="auto">
          <a:xfrm>
            <a:off x="787400" y="842963"/>
            <a:ext cx="52967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68,44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63,21)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710558"/>
              </p:ext>
            </p:extLst>
          </p:nvPr>
        </p:nvGraphicFramePr>
        <p:xfrm>
          <a:off x="858838" y="1276350"/>
          <a:ext cx="7961312" cy="3514720"/>
        </p:xfrm>
        <a:graphic>
          <a:graphicData uri="http://schemas.openxmlformats.org/drawingml/2006/table">
            <a:tbl>
              <a:tblPr firstRow="1" bandRow="1"/>
              <a:tblGrid>
                <a:gridCol w="4361182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3600130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1952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Актанышский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 чел. – 88,0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Агрызский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– 62,71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Тюлячинский   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2 чел. – 87,0</a:t>
                      </a:r>
                      <a:endParaRPr lang="en-US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Заинский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21 чел. – 62,52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Новошешминский                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83,5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Ютазинский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62,5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Верхнеуслонский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12 чел. – 76,91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Буинский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22 чел. – 62,36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Вахитовский (Казань)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140 чел. – 72,81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Арский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20 чел. – 61,7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Елабужский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51 чел. – 71,92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Кировский (Казань)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42 чел. – 58,69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Набережные Челны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267 чел. – 70,99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Менделеевский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58,5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Ново-Савиновский (Казань)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110 чел. – 70,66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Кайбицкий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55,0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Альметьевский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136 чел. – 70,45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Тетюшский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15 чел. – 52,93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19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Лаишевский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20 чел. – 70,3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Камско-Устьинский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8 чел. – 51,1</a:t>
                      </a:r>
                    </a:p>
                  </a:txBody>
                  <a:tcPr marL="7619" marR="7619" marT="76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8838" y="809625"/>
            <a:ext cx="790575" cy="3333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38955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6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71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22313" y="120650"/>
            <a:ext cx="5218112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ХИМИЯ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939" name="TextBox 14"/>
          <p:cNvSpPr txBox="1">
            <a:spLocks noChangeArrowheads="1"/>
          </p:cNvSpPr>
          <p:nvPr/>
        </p:nvSpPr>
        <p:spPr bwMode="auto">
          <a:xfrm>
            <a:off x="755650" y="842963"/>
            <a:ext cx="5400526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67,57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56,55)</a:t>
            </a:r>
            <a:endParaRPr lang="ru-RU" altLang="ru-RU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500631"/>
              </p:ext>
            </p:extLst>
          </p:nvPr>
        </p:nvGraphicFramePr>
        <p:xfrm>
          <a:off x="858838" y="1276350"/>
          <a:ext cx="8034337" cy="3411540"/>
        </p:xfrm>
        <a:graphic>
          <a:graphicData uri="http://schemas.openxmlformats.org/drawingml/2006/table">
            <a:tbl>
              <a:tblPr firstRow="1" bandRow="1"/>
              <a:tblGrid>
                <a:gridCol w="4220078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3814259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101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Алькеевский  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 чел. – 83,5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Дрожжановский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59,4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Мамадышский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16 чел. – 76,5</a:t>
                      </a:r>
                      <a:endParaRPr lang="en-US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Агрызский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59,4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Сабинский      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13 чел. – 75,23</a:t>
                      </a:r>
                      <a:endParaRPr lang="en-US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Заинский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26 чел. – 58,19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Аксубаевский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8 чел. – 74,87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Балтасинский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17 чел.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– 57,64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Муслюмовский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8 чел. – 74,87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Сармановский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15 чел. – 56,53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Менделеевский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17 чел. – 74,11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Кировский (Казань)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36 чел. – 54,05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Вахитовский (Казань)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160 чел. – 73,6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 Тетюшский                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11 чел. – 51,87 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Рыбно-Слободский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7 чел. – 73,28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Бавлинский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14 чел. – 51,57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Мензелинский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73,2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Новошешминский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 чел. – 48,66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10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Арский            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37 чел. – 72,75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 Камско-Устьинский   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3 чел. – 32,33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8838" y="771525"/>
            <a:ext cx="790575" cy="3333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39979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80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32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394807D1-FC20-3D4E-A832-799C82ABCFFD}"/>
              </a:ext>
            </a:extLst>
          </p:cNvPr>
          <p:cNvSpPr txBox="1">
            <a:spLocks/>
          </p:cNvSpPr>
          <p:nvPr/>
        </p:nvSpPr>
        <p:spPr>
          <a:xfrm>
            <a:off x="722313" y="120650"/>
            <a:ext cx="5218112" cy="63658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РЕЗУЛЬТАТЫ ЕГЭ-2024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Times New Roman" panose="02020603050405020304" pitchFamily="18" charset="0"/>
              </a:rPr>
              <a:t>ПРЕДМЕТЫ ПО ВЫБОРУ. </a:t>
            </a:r>
            <a:r>
              <a:rPr lang="ru-RU" sz="1800" dirty="0" smtClean="0">
                <a:solidFill>
                  <a:srgbClr val="BB9C58"/>
                </a:solidFill>
                <a:latin typeface="+mn-lt"/>
                <a:ea typeface="+mn-ea"/>
                <a:cs typeface="Times New Roman" panose="02020603050405020304" pitchFamily="18" charset="0"/>
              </a:rPr>
              <a:t>БИОЛОГИЯ</a:t>
            </a:r>
            <a:endParaRPr lang="ru-RU" sz="1800" dirty="0">
              <a:solidFill>
                <a:srgbClr val="BB9C58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963" name="TextBox 14"/>
          <p:cNvSpPr txBox="1">
            <a:spLocks noChangeArrowheads="1"/>
          </p:cNvSpPr>
          <p:nvPr/>
        </p:nvSpPr>
        <p:spPr bwMode="auto">
          <a:xfrm>
            <a:off x="747712" y="877888"/>
            <a:ext cx="5840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</a:rPr>
              <a:t>Средний балл по РТ – </a:t>
            </a:r>
            <a:r>
              <a:rPr lang="ru-RU" altLang="ru-RU" b="1" dirty="0" smtClean="0">
                <a:solidFill>
                  <a:srgbClr val="BB9C58"/>
                </a:solidFill>
                <a:cs typeface="Arial" panose="020B0604020202020204" pitchFamily="34" charset="0"/>
              </a:rPr>
              <a:t>60,87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(РФ – </a:t>
            </a:r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54,13)</a:t>
            </a:r>
            <a:endParaRPr lang="ru-RU" altLang="ru-RU" b="1" dirty="0">
              <a:solidFill>
                <a:srgbClr val="BB9C58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013169"/>
              </p:ext>
            </p:extLst>
          </p:nvPr>
        </p:nvGraphicFramePr>
        <p:xfrm>
          <a:off x="827088" y="1276350"/>
          <a:ext cx="8066087" cy="3506789"/>
        </p:xfrm>
        <a:graphic>
          <a:graphicData uri="http://schemas.openxmlformats.org/drawingml/2006/table">
            <a:tbl>
              <a:tblPr firstRow="1" bandRow="1"/>
              <a:tblGrid>
                <a:gridCol w="4236756">
                  <a:extLst>
                    <a:ext uri="{9D8B030D-6E8A-4147-A177-3AD203B41FA5}">
                      <a16:colId xmlns:a16="http://schemas.microsoft.com/office/drawing/2014/main" xmlns="" val="3696736137"/>
                    </a:ext>
                  </a:extLst>
                </a:gridCol>
                <a:gridCol w="3829331">
                  <a:extLst>
                    <a:ext uri="{9D8B030D-6E8A-4147-A177-3AD203B41FA5}">
                      <a16:colId xmlns:a16="http://schemas.microsoft.com/office/drawing/2014/main" xmlns="" val="2500091863"/>
                    </a:ext>
                  </a:extLst>
                </a:gridCol>
              </a:tblGrid>
              <a:tr h="31879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лидерства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Территория развития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224265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Менделеевский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72,6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Заинский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30 чел. – 54,8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63581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Муслюмовский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9 чел. – 71,0</a:t>
                      </a:r>
                      <a:endParaRPr lang="en-US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Верхнеуслонский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6 чел. – 54,6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6477107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Черемшанский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9 чел. – 70,0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Спасский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6 чел. – 54,0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6831816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Вахитовский (Казань)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170 чел. – 67,85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Кировский (Казань)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62 чел. – 53,25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69187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Мензелинский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8 чел. – 66,25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Нурлатский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25 чел. – 53,2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184631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Ютазинский  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16 чел. – 66,06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Тетюшский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15 чел. – 53,0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069096338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Мамадышский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17 чел. – 65,76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Бавлинский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16 чел. – 52,12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5739442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127022"/>
                          </a:solidFill>
                        </a:rPr>
                        <a:t> Кукморский                          </a:t>
                      </a:r>
                      <a:r>
                        <a:rPr lang="ru-RU" sz="1600" b="1" dirty="0" smtClean="0">
                          <a:solidFill>
                            <a:srgbClr val="127022"/>
                          </a:solidFill>
                        </a:rPr>
                        <a:t>48 чел. – 65,66</a:t>
                      </a:r>
                      <a:endParaRPr lang="ru-RU" sz="1600" b="1" dirty="0">
                        <a:solidFill>
                          <a:srgbClr val="127022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Аксубаевский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10 чел. – 51,7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92736078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Азнакаевский   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22 чел. – 65,45 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 Камско-Устьинский   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10 чел. – 47,7</a:t>
                      </a: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63725738"/>
                  </a:ext>
                </a:extLst>
              </a:tr>
              <a:tr h="318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Дрожжановский    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9 чел. – 65,33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74000">
                          <a:schemeClr val="accent3">
                            <a:lumMod val="45000"/>
                            <a:lumOff val="55000"/>
                          </a:schemeClr>
                        </a:gs>
                        <a:gs pos="83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Сармановский           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22 чел. – 47,18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7621" marR="7621" marT="76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41555589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8838" y="836613"/>
            <a:ext cx="790575" cy="333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41003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150813"/>
            <a:ext cx="9731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4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44463"/>
            <a:ext cx="118268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72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3261</Words>
  <Application>Microsoft Office PowerPoint</Application>
  <PresentationFormat>Экран (16:9)</PresentationFormat>
  <Paragraphs>932</Paragraphs>
  <Slides>25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2024-09-26T06:32:13Z</dcterms:created>
  <dcterms:modified xsi:type="dcterms:W3CDTF">2024-09-26T06:54:32Z</dcterms:modified>
</cp:coreProperties>
</file>