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5" r:id="rId2"/>
    <p:sldId id="296" r:id="rId3"/>
    <p:sldId id="342" r:id="rId4"/>
    <p:sldId id="343" r:id="rId5"/>
    <p:sldId id="344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297" r:id="rId19"/>
    <p:sldId id="298" r:id="rId20"/>
    <p:sldId id="257" r:id="rId21"/>
    <p:sldId id="258" r:id="rId22"/>
    <p:sldId id="259" r:id="rId23"/>
    <p:sldId id="260" r:id="rId24"/>
    <p:sldId id="299" r:id="rId25"/>
    <p:sldId id="300" r:id="rId26"/>
    <p:sldId id="301" r:id="rId27"/>
    <p:sldId id="302" r:id="rId28"/>
    <p:sldId id="303" r:id="rId29"/>
    <p:sldId id="306" r:id="rId30"/>
    <p:sldId id="316" r:id="rId31"/>
    <p:sldId id="317" r:id="rId32"/>
    <p:sldId id="34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39" r:id="rId43"/>
    <p:sldId id="340" r:id="rId44"/>
    <p:sldId id="341" r:id="rId45"/>
    <p:sldId id="345" r:id="rId46"/>
    <p:sldId id="336" r:id="rId47"/>
    <p:sldId id="337" r:id="rId48"/>
    <p:sldId id="338" r:id="rId49"/>
    <p:sldId id="264" r:id="rId50"/>
    <p:sldId id="265" r:id="rId51"/>
    <p:sldId id="266" r:id="rId52"/>
    <p:sldId id="270" r:id="rId53"/>
    <p:sldId id="271" r:id="rId54"/>
    <p:sldId id="272" r:id="rId55"/>
    <p:sldId id="273" r:id="rId56"/>
    <p:sldId id="274" r:id="rId57"/>
    <p:sldId id="275" r:id="rId58"/>
    <p:sldId id="277" r:id="rId59"/>
    <p:sldId id="278" r:id="rId60"/>
    <p:sldId id="283" r:id="rId61"/>
    <p:sldId id="284" r:id="rId62"/>
    <p:sldId id="285" r:id="rId63"/>
    <p:sldId id="286" r:id="rId64"/>
    <p:sldId id="287" r:id="rId65"/>
    <p:sldId id="288" r:id="rId66"/>
    <p:sldId id="289" r:id="rId67"/>
    <p:sldId id="290" r:id="rId68"/>
    <p:sldId id="291" r:id="rId69"/>
    <p:sldId id="292" r:id="rId70"/>
    <p:sldId id="293" r:id="rId71"/>
    <p:sldId id="294" r:id="rId72"/>
    <p:sldId id="318" r:id="rId73"/>
    <p:sldId id="319" r:id="rId74"/>
    <p:sldId id="320" r:id="rId75"/>
    <p:sldId id="321" r:id="rId76"/>
    <p:sldId id="322" r:id="rId77"/>
    <p:sldId id="323" r:id="rId7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19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8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185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75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5337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650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17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99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11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3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0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434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3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91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47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1C940-12A7-4738-8BF9-B431A9B87337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57CBC17-06AE-46D3-B571-4CAEF0E1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56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02642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Impact" panose="020B0806030902050204" pitchFamily="34" charset="0"/>
              </a:rPr>
              <a:t>ФГОС-21: </a:t>
            </a: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>особенности </a:t>
            </a:r>
            <a:r>
              <a:rPr lang="ru-RU" dirty="0">
                <a:latin typeface="Impact" panose="020B0806030902050204" pitchFamily="34" charset="0"/>
              </a:rPr>
              <a:t>организации </a:t>
            </a:r>
            <a:r>
              <a:rPr lang="ru-RU" dirty="0" smtClean="0">
                <a:latin typeface="Impact" panose="020B0806030902050204" pitchFamily="34" charset="0"/>
              </a:rPr>
              <a:t>подготовки к введению обновленных ФГОС</a:t>
            </a:r>
            <a:endParaRPr lang="ru-RU" dirty="0"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0480" y="2743200"/>
            <a:ext cx="1571105" cy="137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1" y="2809702"/>
            <a:ext cx="6068291" cy="346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63783"/>
            <a:ext cx="8596668" cy="487758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sz="2400" dirty="0" smtClean="0"/>
              <a:t>Ещё </a:t>
            </a:r>
            <a:r>
              <a:rPr lang="ru-RU" sz="2400" dirty="0"/>
              <a:t>один способ сделать процесс обучения более интенсивным — обращение к электронным образовательным площадкам. </a:t>
            </a:r>
            <a:endParaRPr lang="ru-RU" sz="2400" dirty="0" smtClean="0"/>
          </a:p>
          <a:p>
            <a:pPr algn="just"/>
            <a:r>
              <a:rPr lang="ru-RU" sz="2400" dirty="0" smtClean="0"/>
              <a:t>В </a:t>
            </a:r>
            <a:r>
              <a:rPr lang="ru-RU" sz="2400" dirty="0"/>
              <a:t>графе «Ресурсы» должны быть обозначены ЭОР: мультимедийные программы, </a:t>
            </a:r>
            <a:endParaRPr lang="ru-RU" sz="2400" dirty="0" smtClean="0"/>
          </a:p>
          <a:p>
            <a:pPr algn="just"/>
            <a:r>
              <a:rPr lang="ru-RU" sz="2400" dirty="0" smtClean="0"/>
              <a:t>виртуальные </a:t>
            </a:r>
            <a:r>
              <a:rPr lang="ru-RU" sz="2400" dirty="0"/>
              <a:t>лаборатории, </a:t>
            </a:r>
            <a:endParaRPr lang="ru-RU" sz="2400" dirty="0" smtClean="0"/>
          </a:p>
          <a:p>
            <a:pPr algn="just"/>
            <a:r>
              <a:rPr lang="ru-RU" sz="2400" dirty="0" smtClean="0"/>
              <a:t>электронные </a:t>
            </a:r>
            <a:r>
              <a:rPr lang="ru-RU" sz="2400" dirty="0"/>
              <a:t>учебники и задачники, </a:t>
            </a:r>
            <a:endParaRPr lang="ru-RU" sz="2400" dirty="0" smtClean="0"/>
          </a:p>
          <a:p>
            <a:pPr algn="just"/>
            <a:r>
              <a:rPr lang="ru-RU" sz="2400" dirty="0" smtClean="0"/>
              <a:t>коллекции </a:t>
            </a:r>
            <a:r>
              <a:rPr lang="ru-RU" sz="2400" dirty="0"/>
              <a:t>цифровых образовательных ресурсов, содержание которых соответствует законодательству об образовании. </a:t>
            </a:r>
            <a:endParaRPr lang="ru-RU" sz="2400" dirty="0" smtClean="0"/>
          </a:p>
          <a:p>
            <a:pPr algn="just"/>
            <a:r>
              <a:rPr lang="ru-RU" sz="2400" dirty="0" smtClean="0"/>
              <a:t>При </a:t>
            </a:r>
            <a:r>
              <a:rPr lang="ru-RU" sz="2400" dirty="0"/>
              <a:t>этом безусловным подспорьем в поиске заданий для тысяч педагогов России является «</a:t>
            </a:r>
            <a:r>
              <a:rPr lang="ru-RU" sz="2400" dirty="0" err="1"/>
              <a:t>ЯКласс</a:t>
            </a:r>
            <a:r>
              <a:rPr lang="ru-RU" sz="2400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72369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85000" lnSpcReduction="10000"/>
          </a:bodyPr>
          <a:lstStyle/>
          <a:p>
            <a:r>
              <a:rPr lang="ru-RU" i="1" u="sng" dirty="0"/>
              <a:t>«Педагог процесса» — «педагог результата»: </a:t>
            </a:r>
            <a:r>
              <a:rPr lang="ru-RU" dirty="0"/>
              <a:t>как перестроиться Составители новых стандартов призывают современных педагогов перестать ориентироваться только на перечень тем учебного плана. Перед </a:t>
            </a:r>
            <a:r>
              <a:rPr lang="ru-RU" dirty="0" smtClean="0"/>
              <a:t>учителями  </a:t>
            </a:r>
            <a:r>
              <a:rPr lang="ru-RU" dirty="0"/>
              <a:t>больше не стоит задача изучить весь учебник от корки до корки. </a:t>
            </a:r>
            <a:endParaRPr lang="ru-RU" dirty="0" smtClean="0"/>
          </a:p>
          <a:p>
            <a:r>
              <a:rPr lang="ru-RU" dirty="0" smtClean="0"/>
              <a:t>Ориентиром </a:t>
            </a:r>
            <a:r>
              <a:rPr lang="ru-RU" dirty="0"/>
              <a:t>должен служить перечень учебных тем и примерные образцы программ, прописанных на сайте </a:t>
            </a:r>
            <a:r>
              <a:rPr lang="ru-RU" dirty="0" err="1"/>
              <a:t>Росреестра</a:t>
            </a:r>
            <a:r>
              <a:rPr lang="ru-RU" dirty="0"/>
              <a:t>, </a:t>
            </a:r>
            <a:r>
              <a:rPr lang="ru-RU" b="1" dirty="0"/>
              <a:t>но не выбранный учителем учебник. </a:t>
            </a:r>
            <a:endParaRPr lang="ru-RU" b="1" dirty="0" smtClean="0"/>
          </a:p>
          <a:p>
            <a:r>
              <a:rPr lang="ru-RU" dirty="0" smtClean="0"/>
              <a:t>Если </a:t>
            </a:r>
            <a:r>
              <a:rPr lang="ru-RU" dirty="0"/>
              <a:t>для </a:t>
            </a:r>
            <a:r>
              <a:rPr lang="ru-RU" b="1" dirty="0"/>
              <a:t>полного освоения </a:t>
            </a:r>
            <a:r>
              <a:rPr lang="ru-RU" dirty="0"/>
              <a:t>материала необходимо отступить от учебника, </a:t>
            </a:r>
            <a:r>
              <a:rPr lang="ru-RU" b="1" dirty="0"/>
              <a:t>допускается самостоятельно добавить дополнительную тему</a:t>
            </a:r>
            <a:r>
              <a:rPr lang="ru-RU" dirty="0"/>
              <a:t>, разработать авторский курс. </a:t>
            </a:r>
            <a:endParaRPr lang="ru-RU" dirty="0" smtClean="0"/>
          </a:p>
          <a:p>
            <a:r>
              <a:rPr lang="ru-RU" dirty="0" smtClean="0"/>
              <a:t>Важно </a:t>
            </a:r>
            <a:r>
              <a:rPr lang="ru-RU" dirty="0"/>
              <a:t>дать знания и умения, </a:t>
            </a:r>
            <a:r>
              <a:rPr lang="ru-RU" b="1" dirty="0"/>
              <a:t>обеспечивающие практический результат, </a:t>
            </a:r>
            <a:r>
              <a:rPr lang="ru-RU" dirty="0"/>
              <a:t>а не просто озвучить в классе некоторое количество учебной информации. </a:t>
            </a:r>
            <a:endParaRPr lang="ru-RU" dirty="0" smtClean="0"/>
          </a:p>
          <a:p>
            <a:r>
              <a:rPr lang="ru-RU" dirty="0" smtClean="0"/>
              <a:t>Каждый </a:t>
            </a:r>
            <a:r>
              <a:rPr lang="ru-RU" dirty="0"/>
              <a:t>учитель сталкивается с подготовкой к Всероссийским проверочным работам и видит, насколько отличается материал учебника от требований составителей тестов. Ответственность педагога — устранить пробелы в формировании необходимых навыков, дополнив необходимым материалом свою рабочую программу. </a:t>
            </a:r>
          </a:p>
        </p:txBody>
      </p:sp>
    </p:spTree>
    <p:extLst>
      <p:ext uri="{BB962C8B-B14F-4D97-AF65-F5344CB8AC3E}">
        <p14:creationId xmlns:p14="http://schemas.microsoft.com/office/powerpoint/2010/main" val="100924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4975"/>
            <a:ext cx="8596668" cy="468638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err="1"/>
              <a:t>Деятельностная</a:t>
            </a:r>
            <a:r>
              <a:rPr lang="ru-RU" b="1" dirty="0"/>
              <a:t> форма: </a:t>
            </a:r>
            <a:endParaRPr lang="ru-RU" b="1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технологии</a:t>
            </a:r>
            <a:r>
              <a:rPr lang="ru-RU" dirty="0"/>
              <a:t>, ориентированные на практику Педагогов готовят к формированию гибких навыков у учащихся.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Школьники </a:t>
            </a:r>
            <a:r>
              <a:rPr lang="ru-RU" dirty="0"/>
              <a:t>должны ориентироваться в ситуациях, где нет понятийного аппарата, но присутствуют конкретные жизненные задачи.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Например</a:t>
            </a:r>
            <a:r>
              <a:rPr lang="ru-RU" dirty="0"/>
              <a:t>, без проговаривания понятий «площадь» и «периметр» нужно подсчитать количество плитки, необходимой для облицовочных работ, или вычислить длину забора для загородного участка.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Необходимо </a:t>
            </a:r>
            <a:r>
              <a:rPr lang="ru-RU" dirty="0"/>
              <a:t>учитывать эту установку при заполнении графы программы «Предметные результаты».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К </a:t>
            </a:r>
            <a:r>
              <a:rPr lang="ru-RU" dirty="0"/>
              <a:t>личностными результатами обучения в первую очередь относится </a:t>
            </a:r>
            <a:r>
              <a:rPr lang="ru-RU" b="1" i="1" u="sng" dirty="0"/>
              <a:t>формирование </a:t>
            </a:r>
            <a:r>
              <a:rPr lang="ru-RU" b="1" i="1" u="sng" dirty="0" smtClean="0"/>
              <a:t>гражданско-патриотических </a:t>
            </a:r>
            <a:r>
              <a:rPr lang="ru-RU" b="1" i="1" u="sng" dirty="0"/>
              <a:t>ценностей. </a:t>
            </a:r>
            <a:endParaRPr lang="ru-RU" b="1" i="1" u="sng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Рекомендуется </a:t>
            </a:r>
            <a:r>
              <a:rPr lang="ru-RU" dirty="0"/>
              <a:t>различать формы подачи информации (прямое и непрямое воздействие) в разных возрастных группах.</a:t>
            </a:r>
          </a:p>
        </p:txBody>
      </p:sp>
    </p:spTree>
    <p:extLst>
      <p:ext uri="{BB962C8B-B14F-4D97-AF65-F5344CB8AC3E}">
        <p14:creationId xmlns:p14="http://schemas.microsoft.com/office/powerpoint/2010/main" val="300942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i="1" u="sng" dirty="0" err="1"/>
              <a:t>Здоровьесберегающие</a:t>
            </a:r>
            <a:r>
              <a:rPr lang="ru-RU" b="1" i="1" u="sng" dirty="0"/>
              <a:t> технологии </a:t>
            </a:r>
            <a:endParaRPr lang="ru-RU" b="1" i="1" u="sng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Новый </a:t>
            </a:r>
            <a:r>
              <a:rPr lang="ru-RU" dirty="0"/>
              <a:t>стандарт не устанавливает ограничений на число уроков физкультуры в неделю. Если недавно </a:t>
            </a:r>
            <a:r>
              <a:rPr lang="ru-RU" dirty="0" err="1"/>
              <a:t>выпустившиеся</a:t>
            </a:r>
            <a:r>
              <a:rPr lang="ru-RU" dirty="0"/>
              <a:t> 11-классники занимались спортом 2 раза в неделю, современным старшеклассникам по решению администрации школы могут добавить ещё час занятий.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Кроме </a:t>
            </a:r>
            <a:r>
              <a:rPr lang="ru-RU" dirty="0"/>
              <a:t>того, в стандартах прописано соотношение видов деятельности, позволяющее ограничить пребывание детей за компьютером в процессе дистанционного обучения.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Отдельный </a:t>
            </a:r>
            <a:r>
              <a:rPr lang="ru-RU" dirty="0"/>
              <a:t>пункт нового стандарта — особенности обучения учащихся с ОВЗ. Для них предусмотрены индивидуальные виды учебной деятельности, прописаны критерии сдачи аттестационных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294058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Модульное обучение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Важным нововведением ФГОС является установка на модульное обучение. </a:t>
            </a:r>
          </a:p>
          <a:p>
            <a:r>
              <a:rPr lang="ru-RU" dirty="0"/>
              <a:t>уже апробируются инвариантные модули предмета «Технология». Они могут быть следующими:</a:t>
            </a:r>
          </a:p>
          <a:p>
            <a:r>
              <a:rPr lang="ru-RU" dirty="0"/>
              <a:t>производство и технологии;</a:t>
            </a:r>
          </a:p>
          <a:p>
            <a:r>
              <a:rPr lang="ru-RU" dirty="0"/>
              <a:t>технологии обработки материалов, пищевых продуктов;</a:t>
            </a:r>
          </a:p>
          <a:p>
            <a:r>
              <a:rPr lang="ru-RU" dirty="0"/>
              <a:t>робототехника;</a:t>
            </a:r>
          </a:p>
          <a:p>
            <a:r>
              <a:rPr lang="ru-RU" dirty="0"/>
              <a:t>автоматизированные системы;</a:t>
            </a:r>
          </a:p>
          <a:p>
            <a:r>
              <a:rPr lang="ru-RU" dirty="0"/>
              <a:t>3D-моделирование.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61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05099"/>
            <a:ext cx="8596668" cy="473626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реализации модульных направлений могут помочь центры «Точка Роста» и подобные структуры в регионах. </a:t>
            </a:r>
            <a:endParaRPr lang="ru-RU" dirty="0" smtClean="0"/>
          </a:p>
          <a:p>
            <a:r>
              <a:rPr lang="ru-RU" dirty="0" smtClean="0"/>
              <a:t>Понятия </a:t>
            </a:r>
            <a:r>
              <a:rPr lang="ru-RU" dirty="0"/>
              <a:t>«учебный предмет», «учебный курс» и «учебный модуль» не тождественны. </a:t>
            </a:r>
            <a:endParaRPr lang="ru-RU" dirty="0" smtClean="0"/>
          </a:p>
          <a:p>
            <a:r>
              <a:rPr lang="ru-RU" dirty="0" smtClean="0"/>
              <a:t>Программы </a:t>
            </a:r>
            <a:r>
              <a:rPr lang="ru-RU" dirty="0"/>
              <a:t>учебного курса составляются совместно преподавателями всех модулей. </a:t>
            </a:r>
            <a:endParaRPr lang="ru-RU" dirty="0" smtClean="0"/>
          </a:p>
          <a:p>
            <a:r>
              <a:rPr lang="ru-RU" dirty="0" smtClean="0"/>
              <a:t>Также </a:t>
            </a:r>
            <a:r>
              <a:rPr lang="ru-RU" dirty="0"/>
              <a:t>новым стандартом приветствуется деление учащихся на подгруппы (по любому принципу). </a:t>
            </a:r>
            <a:endParaRPr lang="ru-RU" dirty="0" smtClean="0"/>
          </a:p>
          <a:p>
            <a:r>
              <a:rPr lang="ru-RU" dirty="0" smtClean="0"/>
              <a:t>Работа </a:t>
            </a:r>
            <a:r>
              <a:rPr lang="ru-RU" dirty="0"/>
              <a:t>в подгруппах усложняет тарификацию труда учителя, но выход есть: например, можно объединить в рамках урока учебные подгруппы двух классов одной учебной параллели. </a:t>
            </a:r>
            <a:endParaRPr lang="ru-RU" dirty="0" smtClean="0"/>
          </a:p>
          <a:p>
            <a:r>
              <a:rPr lang="ru-RU" dirty="0" smtClean="0"/>
              <a:t>Приоритетом </a:t>
            </a:r>
            <a:r>
              <a:rPr lang="ru-RU" dirty="0"/>
              <a:t>нового стандарта становится свобода преподавателя в выборе и использовании педагогически обоснованных форм, средств, методов обучения и воспитания.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этом эксперты просят обратить внимание на культуру поведения учителя, фактор стрессоустойчивости как важный элемент воспитания собственным примером.</a:t>
            </a:r>
          </a:p>
        </p:txBody>
      </p:sp>
    </p:spTree>
    <p:extLst>
      <p:ext uri="{BB962C8B-B14F-4D97-AF65-F5344CB8AC3E}">
        <p14:creationId xmlns:p14="http://schemas.microsoft.com/office/powerpoint/2010/main" val="150205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Изменения в учебном плане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30285"/>
            <a:ext cx="8596668" cy="4811078"/>
          </a:xfrm>
        </p:spPr>
        <p:txBody>
          <a:bodyPr/>
          <a:lstStyle/>
          <a:p>
            <a:r>
              <a:rPr lang="ru-RU" dirty="0"/>
              <a:t>Среди обязательных предметов по-прежнему остаются дисциплины родной язык, родная литература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Даже если весь класс планирует изучать русскую литературу и русский язык, школа обязана получить от родителей официальное согласие в форме заявлений. </a:t>
            </a:r>
            <a:endParaRPr lang="ru-RU" dirty="0" smtClean="0"/>
          </a:p>
          <a:p>
            <a:r>
              <a:rPr lang="ru-RU" dirty="0" smtClean="0"/>
              <a:t>Такое </a:t>
            </a:r>
            <a:r>
              <a:rPr lang="ru-RU" dirty="0"/>
              <a:t>же согласие (или отказ) требуется при введении в образовательном заведении второго иностранного языка. </a:t>
            </a:r>
            <a:endParaRPr lang="ru-RU" dirty="0" smtClean="0"/>
          </a:p>
          <a:p>
            <a:r>
              <a:rPr lang="ru-RU" dirty="0" smtClean="0"/>
              <a:t>Изменения </a:t>
            </a:r>
            <a:r>
              <a:rPr lang="ru-RU" dirty="0"/>
              <a:t>касаются такого предмета, как математика. Теперь он будет иметь такое название на всём протяжении обучения с 5-го по 9-й класс, без формального деления на алгебру и геометрию.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программе эти составляющие должны быть прописаны отдельными тематическими блоками. </a:t>
            </a:r>
            <a:endParaRPr lang="ru-RU" dirty="0" smtClean="0"/>
          </a:p>
          <a:p>
            <a:r>
              <a:rPr lang="ru-RU" dirty="0" smtClean="0"/>
              <a:t>Обязательным </a:t>
            </a:r>
            <a:r>
              <a:rPr lang="ru-RU" dirty="0"/>
              <a:t>остаётся предмет «Основы духовно-нравственной культуры народов России». Отметка по нему идёт в аттестат. </a:t>
            </a:r>
          </a:p>
        </p:txBody>
      </p:sp>
    </p:spTree>
    <p:extLst>
      <p:ext uri="{BB962C8B-B14F-4D97-AF65-F5344CB8AC3E}">
        <p14:creationId xmlns:p14="http://schemas.microsoft.com/office/powerpoint/2010/main" val="326866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Отдельным предметом школьной программы может стать «Функциональная грамотность учащихся».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Эта </a:t>
            </a:r>
            <a:r>
              <a:rPr lang="ru-RU" dirty="0"/>
              <a:t>дисциплина обеспечит перевод школьных знаний и навыков в условия реальной жизни.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Практиковать </a:t>
            </a:r>
            <a:r>
              <a:rPr lang="ru-RU" dirty="0"/>
              <a:t>функциональный подход необходимо уже сейчас, в рамках каждой учебной дисциплины.</a:t>
            </a:r>
          </a:p>
        </p:txBody>
      </p:sp>
    </p:spTree>
    <p:extLst>
      <p:ext uri="{BB962C8B-B14F-4D97-AF65-F5344CB8AC3E}">
        <p14:creationId xmlns:p14="http://schemas.microsoft.com/office/powerpoint/2010/main" val="68973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</p:spPr>
        <p:txBody>
          <a:bodyPr/>
          <a:lstStyle/>
          <a:p>
            <a:pPr algn="ctr"/>
            <a:r>
              <a:rPr lang="ru-RU" b="1" dirty="0"/>
              <a:t>Вариативность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стандарты НОО и ООО требуют, чтобы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 НОО и ООО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вариативным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значит, что школы все больше должны ориентироваться на потребности учеников и предлагать им различные варианты программ в рамках одного уровня 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дает школе возможность выбирать,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именно формировать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Учителя смогут обучать учеников в соответствии с их способностями и запросами и так, как считают нужным.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этом, однако, нужно учитывать и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предметным результатам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23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6298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88473"/>
            <a:ext cx="8596668" cy="4752890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может обеспечить вариативность ООП тремя способами.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структуре программ НОО и ООО школа может предусмотреть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предметы, учебные курсы и учебные модули.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школа может разрабатывать и реализовывать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углубленного изучения отдельных предметов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этого на уровне ООО добавили предметные результаты на углубленном уровне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математики, информатики, физики, химии и биологии.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– школа может разрабатывать 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индивидуальные учебные планы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образовательными потребностями и интересами учеников</a:t>
            </a:r>
          </a:p>
        </p:txBody>
      </p:sp>
    </p:spTree>
    <p:extLst>
      <p:ext uri="{BB962C8B-B14F-4D97-AF65-F5344CB8AC3E}">
        <p14:creationId xmlns:p14="http://schemas.microsoft.com/office/powerpoint/2010/main" val="40024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новых ФГОС НОО и ООО Утвердили новые ФГОС начального и основного общего образования (приказы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31.05.2021 № 286 и № 287). В новые ФГОС НОО и ООО внесли много изменений по сравнению со старыми стандартами.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57201"/>
            <a:ext cx="8596668" cy="55841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16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148310" cy="13208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Impact" panose="020B0806030902050204" pitchFamily="34" charset="0"/>
              </a:rPr>
              <a:t>Основные изменения в обновленных ФГОС</a:t>
            </a:r>
            <a:endParaRPr lang="ru-RU" sz="2800" dirty="0">
              <a:latin typeface="Impact" panose="020B080603090205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54234"/>
            <a:ext cx="9564290" cy="520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2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850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Impact" panose="020B0806030902050204" pitchFamily="34" charset="0"/>
              </a:rPr>
              <a:t>Как перейти на обновленные ФГОС</a:t>
            </a:r>
            <a:endParaRPr lang="ru-RU" sz="3200" dirty="0">
              <a:latin typeface="Impact" panose="020B080603090205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172094"/>
            <a:ext cx="9784080" cy="56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Impact" panose="020B0806030902050204" pitchFamily="34" charset="0"/>
              </a:rPr>
              <a:t>Как перейти на обновленные ФГОС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3781"/>
            <a:ext cx="9867207" cy="569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1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0C226"/>
                </a:solidFill>
                <a:latin typeface="Impact" panose="020B0806030902050204" pitchFamily="34" charset="0"/>
              </a:rPr>
              <a:t>Как перейти на обновленные ФГОС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05098"/>
            <a:ext cx="9880783" cy="555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004" y="689956"/>
            <a:ext cx="9385069" cy="535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91193"/>
            <a:ext cx="10037242" cy="569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136" y="199505"/>
            <a:ext cx="10124900" cy="628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069" y="266007"/>
            <a:ext cx="10881359" cy="634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" y="609599"/>
            <a:ext cx="10224655" cy="604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0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Пошаговая инструкция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переходу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ФГОС‑2021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8128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Шаг 1. Сформировать рабочую группу по переходу на новые ФГОС </a:t>
            </a:r>
            <a:endParaRPr lang="ru-RU" dirty="0"/>
          </a:p>
          <a:p>
            <a:r>
              <a:rPr lang="ru-RU" b="1" dirty="0"/>
              <a:t>Шаг 2. Провести педсовет о новых ФГОС </a:t>
            </a:r>
            <a:endParaRPr lang="ru-RU" dirty="0"/>
          </a:p>
          <a:p>
            <a:r>
              <a:rPr lang="ru-RU" b="1" dirty="0" smtClean="0"/>
              <a:t>Шаг 3. Решить вопрос с родным и вторым иностранным языками 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Обратите внимание: необходимо ли брать с родителей согласие о переходе на новые ФГОС</a:t>
            </a:r>
          </a:p>
          <a:p>
            <a:r>
              <a:rPr lang="ru-RU" dirty="0"/>
              <a:t>Учеников 1-х, 5-х классов с 1 сентября 2022 года школы обязаны обучать по новым ФГОС – на это согласие у родителей брать </a:t>
            </a:r>
            <a:r>
              <a:rPr lang="ru-RU" b="1" dirty="0"/>
              <a:t>не нужно</a:t>
            </a:r>
            <a:r>
              <a:rPr lang="ru-RU" dirty="0"/>
              <a:t>. Нынешних первоклассников и пятиклассников в следующем учебном году </a:t>
            </a:r>
            <a:r>
              <a:rPr lang="ru-RU" b="1" dirty="0"/>
              <a:t>можно</a:t>
            </a:r>
            <a:r>
              <a:rPr lang="ru-RU" dirty="0"/>
              <a:t> также обучать по новым ФГОС без согласия родителей. Ведь детей вы зачислили с 1 сентября 2021 года – после даты, когда ФГОС вступили в силу. </a:t>
            </a:r>
          </a:p>
          <a:p>
            <a:r>
              <a:rPr lang="ru-RU" dirty="0"/>
              <a:t>Если захотите обучать нынешних второклассников и шестиклассников по новым ФГОС в 2022-2023 учебном году, </a:t>
            </a:r>
            <a:r>
              <a:rPr lang="ru-RU" b="1" dirty="0"/>
              <a:t>понадобится запросить</a:t>
            </a:r>
            <a:r>
              <a:rPr lang="ru-RU" dirty="0"/>
              <a:t> согласия (образец в приложении 6). Возможно, </a:t>
            </a:r>
            <a:r>
              <a:rPr lang="ru-RU" dirty="0" err="1"/>
              <a:t>Минпросвещения</a:t>
            </a:r>
            <a:r>
              <a:rPr lang="ru-RU" dirty="0"/>
              <a:t> выпустит дополнительные разъяснения на этот счет. </a:t>
            </a:r>
          </a:p>
        </p:txBody>
      </p:sp>
    </p:spTree>
    <p:extLst>
      <p:ext uri="{BB962C8B-B14F-4D97-AF65-F5344CB8AC3E}">
        <p14:creationId xmlns:p14="http://schemas.microsoft.com/office/powerpoint/2010/main" val="179050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" y="83128"/>
            <a:ext cx="10424160" cy="677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23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4567"/>
            <a:ext cx="8666171" cy="651717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« 01»10.2021 г. №_209-о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рабочей группе по введению федеральных государственных образовательных стандартов начального общего и основного общего образования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Общие положения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Положение о рабочей группе по введению федеральных государственных образовательных стандартов начального общего и основного общего образования, утвержденных приказами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31.05.2021 № 286 и 287, (далее – рабочая группа) регламентирует деятельность рабочей группы при поэтапном введении в ГАОУ 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Адымнар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–Казань » (далее – школа) федеральных государственных образовательных стандартов начального общего и основного общего образования, утвержденных приказами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31.05.2021 № 286 и 287 (далее – ФГОС-2021).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Деятельность рабочей группы осуществляется в соответствии с действующим законодательством Российской Федерации и настоящим положением.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Цели и задачи рабочей группы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Основная цель рабочей группы – обеспечить системный подход к введению ФГОС-2021 на уровнях начального и основного общего образования с учетом имеющихся в школе ресурсов.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52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2.2. Основными задачами рабочей группы являются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Апробация рабочих программ в 1-х классах (</a:t>
            </a:r>
            <a:r>
              <a:rPr lang="ru-RU" dirty="0" err="1" smtClean="0"/>
              <a:t>б,в</a:t>
            </a:r>
            <a:r>
              <a:rPr lang="ru-RU" dirty="0" smtClean="0"/>
              <a:t>) , 5- классах (</a:t>
            </a:r>
            <a:r>
              <a:rPr lang="ru-RU" dirty="0" err="1" smtClean="0"/>
              <a:t>а,е</a:t>
            </a:r>
            <a:r>
              <a:rPr lang="ru-RU" dirty="0" smtClean="0"/>
              <a:t>)</a:t>
            </a:r>
            <a:endParaRPr lang="ru-RU" dirty="0"/>
          </a:p>
          <a:p>
            <a:pPr lvl="0"/>
            <a:r>
              <a:rPr lang="ru-RU" dirty="0"/>
              <a:t>разработка основных образовательных программ НОО и ООО в соответствии со ФГОС-2021;</a:t>
            </a:r>
          </a:p>
          <a:p>
            <a:pPr lvl="0"/>
            <a:r>
              <a:rPr lang="ru-RU" dirty="0"/>
              <a:t>определение условий для реализации ООП НОО и ООП ООО в соответствии со ФГОС-2021;</a:t>
            </a:r>
          </a:p>
          <a:p>
            <a:pPr lvl="0"/>
            <a:r>
              <a:rPr lang="ru-RU" dirty="0"/>
              <a:t>создание нормативной и организационно-правовой базы, регламентирующей деятельность школы по введению </a:t>
            </a:r>
            <a:r>
              <a:rPr lang="en-US" dirty="0"/>
              <a:t>ФГОС-2021;</a:t>
            </a:r>
            <a:endParaRPr lang="ru-RU" dirty="0"/>
          </a:p>
          <a:p>
            <a:pPr lvl="0"/>
            <a:r>
              <a:rPr lang="ru-RU" dirty="0"/>
              <a:t>мониторинг качества обучения в период поэтапного введения ФГОС-2021 посредством анализа образовательно-воспитательной деятельности педагогов;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02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Педсовет </a:t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>ФГОС -2021 : подготовка к введению обновленных ФГОС</a:t>
            </a:r>
            <a:br>
              <a:rPr lang="ru-RU" dirty="0" smtClean="0">
                <a:latin typeface="Impact" panose="020B0806030902050204" pitchFamily="34" charset="0"/>
              </a:rPr>
            </a:br>
            <a:endParaRPr lang="ru-RU" dirty="0"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52255"/>
            <a:ext cx="8596668" cy="3589107"/>
          </a:xfrm>
        </p:spPr>
        <p:txBody>
          <a:bodyPr/>
          <a:lstStyle/>
          <a:p>
            <a:r>
              <a:rPr lang="ru-RU" dirty="0" smtClean="0"/>
              <a:t>Повестка дня:</a:t>
            </a:r>
          </a:p>
          <a:p>
            <a:r>
              <a:rPr lang="ru-RU" dirty="0" smtClean="0"/>
              <a:t>1. Что нового предусматривает ФГОС -2021</a:t>
            </a:r>
          </a:p>
          <a:p>
            <a:r>
              <a:rPr lang="ru-RU" dirty="0" smtClean="0"/>
              <a:t>2. Анализ апробации рабочих программ в 1-х и 5-х классах.</a:t>
            </a:r>
          </a:p>
          <a:p>
            <a:r>
              <a:rPr lang="ru-RU" dirty="0" smtClean="0"/>
              <a:t>Работа по группам: составление рабочих программ</a:t>
            </a:r>
          </a:p>
          <a:p>
            <a:r>
              <a:rPr lang="ru-RU" dirty="0" smtClean="0"/>
              <a:t>- конструктор рабочих программ</a:t>
            </a:r>
          </a:p>
          <a:p>
            <a:r>
              <a:rPr lang="ru-RU" dirty="0" smtClean="0"/>
              <a:t>3. Дорожная карта ФГОС -2021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                                                           28 марта 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801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Шаг 4. Подготовить проекты новых ООП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Поручить </a:t>
            </a:r>
            <a:r>
              <a:rPr lang="ru-RU" dirty="0"/>
              <a:t>рабочей группе до конца 2021 года оформить проекты новых образовательных программ НОО и ООО по требованиям ФГОС. Есть четыре главных нововведения, о которых вам нужно </a:t>
            </a:r>
            <a:r>
              <a:rPr lang="ru-RU" dirty="0" smtClean="0"/>
              <a:t>помнить.</a:t>
            </a:r>
          </a:p>
          <a:p>
            <a:pPr marL="0" indent="0">
              <a:buNone/>
            </a:pPr>
            <a:r>
              <a:rPr lang="ru-RU" b="1" dirty="0" smtClean="0"/>
              <a:t>Изменение </a:t>
            </a:r>
            <a:r>
              <a:rPr lang="ru-RU" b="1" dirty="0"/>
              <a:t>1. О пояснительной записке</a:t>
            </a:r>
            <a:r>
              <a:rPr lang="ru-RU" dirty="0" smtClean="0"/>
              <a:t>.</a:t>
            </a:r>
          </a:p>
          <a:p>
            <a:r>
              <a:rPr lang="ru-RU" cap="all" dirty="0"/>
              <a:t>Вопрос. </a:t>
            </a:r>
            <a:r>
              <a:rPr lang="ru-RU" dirty="0"/>
              <a:t>Что должно быть в пояснительной записке по новым ФГОС?</a:t>
            </a:r>
          </a:p>
          <a:p>
            <a:r>
              <a:rPr lang="ru-RU" dirty="0"/>
              <a:t>Пояснительная записка должна содержать:</a:t>
            </a:r>
          </a:p>
          <a:p>
            <a:r>
              <a:rPr lang="ru-RU" dirty="0"/>
              <a:t>- цели реализации программы, которые конкретизировали в соответствии с требованиями ФГОС к результатам освоения учениками программы; </a:t>
            </a:r>
          </a:p>
          <a:p>
            <a:r>
              <a:rPr lang="ru-RU" dirty="0"/>
              <a:t>- принципы формирования и механизмы реализации программы, в том числе посредством реализации индивидуальных учебных планов; </a:t>
            </a:r>
          </a:p>
          <a:p>
            <a:r>
              <a:rPr lang="ru-RU" dirty="0"/>
              <a:t>- общую характеристику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6539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Изменение 2. О результатах освоения программы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новых ФГОС подробнее описали результаты освоения программы – личностные, </a:t>
            </a:r>
            <a:r>
              <a:rPr lang="ru-RU" dirty="0" err="1"/>
              <a:t>метапредметные</a:t>
            </a:r>
            <a:r>
              <a:rPr lang="ru-RU" dirty="0"/>
              <a:t>, предметные, в том числе по каждому модулю ОРКСЭ.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уровне ООО установили требования к предметным результатам при углубленном изучении некоторых дисциплин.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В</a:t>
            </a:r>
            <a:r>
              <a:rPr lang="ru-RU" dirty="0" smtClean="0"/>
              <a:t>нести </a:t>
            </a:r>
            <a:r>
              <a:rPr lang="ru-RU" dirty="0"/>
              <a:t>в целевой раздел программ планируемые результаты освоения ООП по новым требованиям.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2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Изменение 3. О структуре содержательного раздела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Скорректированы </a:t>
            </a:r>
            <a:r>
              <a:rPr lang="ru-RU" dirty="0"/>
              <a:t>требования и к структуре содержательного раздела программ.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уровне НОО убрали программу коррекционной работы и программу формирования экологической культуры, здорового и безопасного образа жизни.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уровне ООО вместо программы развития УУД указали программу формирования УУД. </a:t>
            </a:r>
          </a:p>
          <a:p>
            <a:r>
              <a:rPr lang="ru-RU" dirty="0" smtClean="0"/>
              <a:t> </a:t>
            </a:r>
            <a:r>
              <a:rPr lang="ru-RU" dirty="0"/>
              <a:t>Д</a:t>
            </a:r>
            <a:r>
              <a:rPr lang="ru-RU" dirty="0" smtClean="0"/>
              <a:t>ополнили </a:t>
            </a:r>
            <a:r>
              <a:rPr lang="ru-RU" dirty="0"/>
              <a:t>содержательный раздел НОО и ООО рабочими программами учебных модулей.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947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Изменение 4. О наборе обязательных предметов в предметных областях. </a:t>
            </a:r>
            <a:endParaRPr lang="ru-RU" dirty="0"/>
          </a:p>
          <a:p>
            <a:r>
              <a:rPr lang="ru-RU" dirty="0"/>
              <a:t>В новых ФГОС закрепили набор обязательных предметных областей, предметов, модулей. Это позволит избежать путаницы, когда школы будут выставлять итоговые отметки в аттестат. </a:t>
            </a:r>
          </a:p>
          <a:p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области «Математика и информатика» остались только математика и информатика.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рамках математики надо </a:t>
            </a:r>
            <a:r>
              <a:rPr lang="ru-RU" dirty="0" smtClean="0"/>
              <a:t>предусмотрены </a:t>
            </a:r>
            <a:r>
              <a:rPr lang="ru-RU" dirty="0"/>
              <a:t>учебные курсы «Алгебра», «Геометрия», «Вероятность и статистика».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История России» и «Всеобщая история» также стали учебными курсами в рамках предмета «История». </a:t>
            </a:r>
            <a:endParaRPr lang="ru-RU" dirty="0" smtClean="0"/>
          </a:p>
          <a:p>
            <a:r>
              <a:rPr lang="ru-RU" dirty="0" smtClean="0"/>
              <a:t>Предметная </a:t>
            </a:r>
            <a:r>
              <a:rPr lang="ru-RU" dirty="0"/>
              <a:t>область ОДНКНР должна включать учебные курсы или модули, перечень которых школа определяет </a:t>
            </a:r>
            <a:r>
              <a:rPr lang="ru-RU" b="1" dirty="0"/>
              <a:t>самостоятельно</a:t>
            </a:r>
            <a:r>
              <a:rPr lang="ru-RU" dirty="0"/>
              <a:t>, а родители </a:t>
            </a:r>
            <a:r>
              <a:rPr lang="ru-RU" b="1" dirty="0"/>
              <a:t>выбирают из этого перечня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3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cap="all" dirty="0" smtClean="0"/>
              <a:t> </a:t>
            </a:r>
            <a:r>
              <a:rPr lang="ru-RU" dirty="0"/>
              <a:t>Как скорректировать ООП из-за нового набора обязательных предметов?</a:t>
            </a:r>
          </a:p>
          <a:p>
            <a:r>
              <a:rPr lang="ru-RU" dirty="0"/>
              <a:t>Чтобы учесть требования к новому набору предметов, понадобится проверить все разделы ООП.</a:t>
            </a:r>
          </a:p>
          <a:p>
            <a:r>
              <a:rPr lang="ru-RU" dirty="0" smtClean="0"/>
              <a:t> </a:t>
            </a:r>
            <a:r>
              <a:rPr lang="ru-RU" dirty="0"/>
              <a:t>С</a:t>
            </a:r>
            <a:r>
              <a:rPr lang="ru-RU" dirty="0" smtClean="0"/>
              <a:t>корректировать </a:t>
            </a:r>
            <a:r>
              <a:rPr lang="ru-RU" dirty="0"/>
              <a:t>названия учебных предметов, курсов, модулей и областей: </a:t>
            </a:r>
          </a:p>
          <a:p>
            <a:r>
              <a:rPr lang="ru-RU" dirty="0"/>
              <a:t>- в планируемых результатах освоения ООП – в целевом разделе;</a:t>
            </a:r>
          </a:p>
          <a:p>
            <a:r>
              <a:rPr lang="ru-RU" dirty="0"/>
              <a:t>- рабочих программах учебных предметов, курсов, модулей – в содержательном разделе;</a:t>
            </a:r>
          </a:p>
          <a:p>
            <a:r>
              <a:rPr lang="ru-RU" dirty="0"/>
              <a:t>- учебном плане, календарном учебном графике – в организационном разделе.</a:t>
            </a:r>
          </a:p>
        </p:txBody>
      </p:sp>
    </p:spTree>
    <p:extLst>
      <p:ext uri="{BB962C8B-B14F-4D97-AF65-F5344CB8AC3E}">
        <p14:creationId xmlns:p14="http://schemas.microsoft.com/office/powerpoint/2010/main" val="48328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1527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Шаг 5. Подготовить проекты новых рабочих программ </a:t>
            </a:r>
            <a:endParaRPr lang="ru-RU" dirty="0"/>
          </a:p>
          <a:p>
            <a:r>
              <a:rPr lang="ru-RU" dirty="0"/>
              <a:t>Заместителю директора по УВР вместе с педагогами понадобится пересмотреть рабочие программы по новым требованиям. </a:t>
            </a:r>
            <a:endParaRPr lang="ru-RU" dirty="0" smtClean="0"/>
          </a:p>
          <a:p>
            <a:r>
              <a:rPr lang="ru-RU" u="sng" dirty="0" smtClean="0"/>
              <a:t>Первое</a:t>
            </a:r>
            <a:r>
              <a:rPr lang="ru-RU" dirty="0" smtClean="0"/>
              <a:t> </a:t>
            </a:r>
            <a:r>
              <a:rPr lang="ru-RU" dirty="0"/>
              <a:t>– рабочие программы учебных предметов, курсов, модулей, а также курсов внеурочной деятельности надо составить с учетом рабочей программы воспитания. </a:t>
            </a:r>
            <a:endParaRPr lang="ru-RU" dirty="0" smtClean="0"/>
          </a:p>
          <a:p>
            <a:r>
              <a:rPr lang="ru-RU" u="sng" dirty="0" smtClean="0"/>
              <a:t>Второе</a:t>
            </a:r>
            <a:r>
              <a:rPr lang="ru-RU" dirty="0" smtClean="0"/>
              <a:t> </a:t>
            </a:r>
            <a:r>
              <a:rPr lang="ru-RU" dirty="0"/>
              <a:t>– в тематическое планирование рабочих программ педагоги должны включить возможность использовать электронные и цифровые образовательные ресурсы по каждой теме. 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 </a:t>
            </a:r>
            <a:r>
              <a:rPr lang="ru-RU" dirty="0"/>
              <a:t>рабочих программах внеурочной деятельности надо указать формы проведения занятий. </a:t>
            </a:r>
          </a:p>
          <a:p>
            <a:r>
              <a:rPr lang="ru-RU" dirty="0" smtClean="0"/>
              <a:t> Рабочей группе обсудить </a:t>
            </a:r>
            <a:r>
              <a:rPr lang="ru-RU" dirty="0"/>
              <a:t>с руководителями </a:t>
            </a:r>
            <a:r>
              <a:rPr lang="ru-RU" dirty="0" err="1"/>
              <a:t>методобъединений</a:t>
            </a:r>
            <a:r>
              <a:rPr lang="ru-RU" dirty="0"/>
              <a:t> и педагогами изменения в рабочих программах .</a:t>
            </a:r>
            <a:r>
              <a:rPr lang="ru-RU" dirty="0" smtClean="0"/>
              <a:t> </a:t>
            </a:r>
          </a:p>
          <a:p>
            <a:r>
              <a:rPr lang="ru-RU" dirty="0" smtClean="0"/>
              <a:t>(Желательно) : к концу мая </a:t>
            </a:r>
            <a:r>
              <a:rPr lang="ru-RU" dirty="0"/>
              <a:t>2022 года </a:t>
            </a:r>
            <a:r>
              <a:rPr lang="ru-RU" dirty="0" smtClean="0"/>
              <a:t>педагогам </a:t>
            </a:r>
            <a:r>
              <a:rPr lang="ru-RU" dirty="0"/>
              <a:t>уже </a:t>
            </a:r>
            <a:r>
              <a:rPr lang="ru-RU" dirty="0" smtClean="0"/>
              <a:t>подготовить </a:t>
            </a:r>
            <a:r>
              <a:rPr lang="ru-RU" dirty="0"/>
              <a:t>проекты новых рабочих программ, </a:t>
            </a:r>
            <a:r>
              <a:rPr lang="ru-RU" dirty="0" smtClean="0"/>
              <a:t> чтобы  успеть </a:t>
            </a:r>
            <a:r>
              <a:rPr lang="ru-RU" dirty="0"/>
              <a:t>их проверить и включить в содержательный раздел ООП.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0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Шаг 6. Составить учебные планы, календарные учебные графики, планы </a:t>
            </a:r>
            <a:r>
              <a:rPr lang="ru-RU" b="1" dirty="0" err="1"/>
              <a:t>внеурочки</a:t>
            </a:r>
            <a:r>
              <a:rPr lang="ru-RU" b="1" dirty="0"/>
              <a:t> 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С</a:t>
            </a:r>
            <a:r>
              <a:rPr lang="ru-RU" dirty="0" smtClean="0"/>
              <a:t>корректировать </a:t>
            </a:r>
            <a:r>
              <a:rPr lang="ru-RU" dirty="0"/>
              <a:t>учебные планы, календарные учебные графики и планы </a:t>
            </a:r>
            <a:r>
              <a:rPr lang="ru-RU" dirty="0" smtClean="0"/>
              <a:t>внеурочной </a:t>
            </a:r>
            <a:r>
              <a:rPr lang="ru-RU" dirty="0"/>
              <a:t>деятельности. </a:t>
            </a:r>
            <a:endParaRPr lang="ru-RU" dirty="0" smtClean="0"/>
          </a:p>
          <a:p>
            <a:r>
              <a:rPr lang="ru-RU" b="1" dirty="0"/>
              <a:t>Шаг 7. Разработать проект новой программы воспитания и календарного плана воспитательной работы </a:t>
            </a:r>
            <a:endParaRPr lang="ru-RU" dirty="0"/>
          </a:p>
          <a:p>
            <a:r>
              <a:rPr lang="ru-RU" dirty="0"/>
              <a:t>С</a:t>
            </a:r>
            <a:r>
              <a:rPr lang="ru-RU" dirty="0" smtClean="0"/>
              <a:t>оставить </a:t>
            </a:r>
            <a:r>
              <a:rPr lang="ru-RU" dirty="0"/>
              <a:t>программу воспитания по новым ФГОС и включить ее в содержательный раздел ООП до конца мая 2022 года</a:t>
            </a:r>
          </a:p>
        </p:txBody>
      </p:sp>
    </p:spTree>
    <p:extLst>
      <p:ext uri="{BB962C8B-B14F-4D97-AF65-F5344CB8AC3E}">
        <p14:creationId xmlns:p14="http://schemas.microsoft.com/office/powerpoint/2010/main" val="19122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0740044" cy="674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36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133005"/>
            <a:ext cx="8596668" cy="21446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изменения надо учесть в документе: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стандартах конкретизировали содержание календарного плана воспитательной работы. Он должен включать перечень событий и мероприятий воспитательной направленности, которые организует и проводит школа или в которых она принимает участие</a:t>
            </a:r>
            <a:r>
              <a:rPr lang="ru-RU" sz="1800" b="1" dirty="0"/>
              <a:t>. </a:t>
            </a:r>
            <a:br>
              <a:rPr lang="ru-RU" sz="1800" b="1" dirty="0"/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9864586"/>
              </p:ext>
            </p:extLst>
          </p:nvPr>
        </p:nvGraphicFramePr>
        <p:xfrm>
          <a:off x="677863" y="1629297"/>
          <a:ext cx="9422100" cy="4355869"/>
        </p:xfrm>
        <a:graphic>
          <a:graphicData uri="http://schemas.openxmlformats.org/drawingml/2006/table">
            <a:tbl>
              <a:tblPr firstRow="1" firstCol="1" bandRow="1"/>
              <a:tblGrid>
                <a:gridCol w="2190028">
                  <a:extLst>
                    <a:ext uri="{9D8B030D-6E8A-4147-A177-3AD203B41FA5}">
                      <a16:colId xmlns:a16="http://schemas.microsoft.com/office/drawing/2014/main" val="2306284894"/>
                    </a:ext>
                  </a:extLst>
                </a:gridCol>
                <a:gridCol w="4091148">
                  <a:extLst>
                    <a:ext uri="{9D8B030D-6E8A-4147-A177-3AD203B41FA5}">
                      <a16:colId xmlns:a16="http://schemas.microsoft.com/office/drawing/2014/main" val="3421400739"/>
                    </a:ext>
                  </a:extLst>
                </a:gridCol>
                <a:gridCol w="3140924">
                  <a:extLst>
                    <a:ext uri="{9D8B030D-6E8A-4147-A177-3AD203B41FA5}">
                      <a16:colId xmlns:a16="http://schemas.microsoft.com/office/drawing/2014/main" val="152380126"/>
                    </a:ext>
                  </a:extLst>
                </a:gridCol>
              </a:tblGrid>
              <a:tr h="354879"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Название раздела рабочей программы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177049"/>
                  </a:ext>
                </a:extLst>
              </a:tr>
              <a:tr h="354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Было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Стало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511879"/>
                  </a:ext>
                </a:extLst>
              </a:tr>
              <a:tr h="68845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Описание особенностей воспитательного процесса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Анализ воспитательного процесса в школе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643985"/>
                  </a:ext>
                </a:extLst>
              </a:tr>
              <a:tr h="35487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Цель и задачи воспитания обучающихся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Без изменений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948470"/>
                  </a:ext>
                </a:extLst>
              </a:tr>
              <a:tr h="149068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Виды, формы и содержание совместной деятельности педагогических работников, обучающихся и социальны партнеров школы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Виды, формы и содержание воспитательной деятельности с учетом специфики школы, интересов субъекта воспитания, тематики учебных модулей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409640"/>
                  </a:ext>
                </a:extLst>
              </a:tr>
              <a:tr h="111208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Основные направления самоанализа воспитательной работы в школе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Система поощрения социальной успешности и проявлений активной жизненной позиции обучающихся</a:t>
                      </a:r>
                    </a:p>
                  </a:txBody>
                  <a:tcPr marL="66158" marR="6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188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91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Шаг 8. Скорректировать график повышения квалификации </a:t>
            </a:r>
            <a:endParaRPr lang="ru-RU" dirty="0"/>
          </a:p>
          <a:p>
            <a:r>
              <a:rPr lang="ru-RU" dirty="0"/>
              <a:t>Чтобы педагоги были готовы реализовывать ООП по новым ФГОС, их понадобится направить на курсы повышения квалификации. </a:t>
            </a:r>
          </a:p>
          <a:p>
            <a:r>
              <a:rPr lang="ru-RU" dirty="0" smtClean="0"/>
              <a:t>Составить перспективный  </a:t>
            </a:r>
            <a:r>
              <a:rPr lang="ru-RU" dirty="0"/>
              <a:t>план-график повышения квалификации </a:t>
            </a:r>
            <a:r>
              <a:rPr lang="ru-RU" dirty="0" smtClean="0"/>
              <a:t>педагогов</a:t>
            </a:r>
            <a:r>
              <a:rPr lang="ru-RU" dirty="0"/>
              <a:t> </a:t>
            </a:r>
            <a:r>
              <a:rPr lang="ru-RU" dirty="0" smtClean="0"/>
              <a:t>по обновленным ФГОС</a:t>
            </a:r>
          </a:p>
          <a:p>
            <a:endParaRPr lang="ru-RU" dirty="0"/>
          </a:p>
          <a:p>
            <a:r>
              <a:rPr lang="ru-RU" dirty="0"/>
              <a:t>Повышение квалификации педагогов </a:t>
            </a:r>
            <a:r>
              <a:rPr lang="ru-RU" b="1" dirty="0"/>
              <a:t>Старые ФГОС четко определяли</a:t>
            </a:r>
            <a:r>
              <a:rPr lang="ru-RU" dirty="0"/>
              <a:t>, что повышать квалификацию педагоги </a:t>
            </a:r>
            <a:r>
              <a:rPr lang="ru-RU" i="1" u="sng" dirty="0"/>
              <a:t>должны не реже чем раз в три года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u="sng" dirty="0"/>
              <a:t>Новые ФГОС эту норму исключили. </a:t>
            </a:r>
            <a:endParaRPr lang="ru-RU" u="sng" dirty="0" smtClean="0"/>
          </a:p>
          <a:p>
            <a:r>
              <a:rPr lang="ru-RU" dirty="0" smtClean="0"/>
              <a:t>В </a:t>
            </a:r>
            <a:r>
              <a:rPr lang="ru-RU" dirty="0"/>
              <a:t>Законе об образовании по-прежнему закреплено, что педагог может проходить дополнительное профессиональное образование раз в три года и обязан систематически повышать квалификацию. Но указания, как часто он должен это делать, теперь нет</a:t>
            </a:r>
          </a:p>
        </p:txBody>
      </p:sp>
    </p:spTree>
    <p:extLst>
      <p:ext uri="{BB962C8B-B14F-4D97-AF65-F5344CB8AC3E}">
        <p14:creationId xmlns:p14="http://schemas.microsoft.com/office/powerpoint/2010/main" val="359639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13905"/>
            <a:ext cx="8596668" cy="4927457"/>
          </a:xfrm>
        </p:spPr>
        <p:txBody>
          <a:bodyPr/>
          <a:lstStyle/>
          <a:p>
            <a:r>
              <a:rPr lang="ru-RU" dirty="0"/>
              <a:t>В ст. 2 Федерального закона от 29.12.2012 года №273-ФЗ «Об образовании в Российской Федерации» (далее – Закон об образовании) дано следующее определение: «</a:t>
            </a:r>
            <a:r>
              <a:rPr lang="ru-RU" i="1" dirty="0"/>
              <a:t>Повышение квалификации – это обновление теоретических и практических знаний, совершенствование навыков специалистов в связи с постоянно повышающимися требованиями к их квалификации</a:t>
            </a:r>
            <a:r>
              <a:rPr lang="ru-RU" dirty="0" smtClean="0"/>
              <a:t>».</a:t>
            </a:r>
          </a:p>
          <a:p>
            <a:r>
              <a:rPr lang="ru-RU" dirty="0"/>
              <a:t>Примечание. По определению   ТК РФ  (ст. 195.1)  «</a:t>
            </a:r>
            <a:r>
              <a:rPr lang="ru-RU" i="1" dirty="0"/>
              <a:t>Квалификация — это уровень знаний, умений, навыков и компетенции, характеризующий подготовленность к выполнению определенного вида профессиональной деятельности</a:t>
            </a:r>
            <a:r>
              <a:rPr lang="ru-RU" dirty="0"/>
              <a:t>».</a:t>
            </a:r>
            <a:r>
              <a:rPr lang="ru-RU" b="1" dirty="0"/>
              <a:t> </a:t>
            </a:r>
            <a:endParaRPr lang="ru-RU" b="1" dirty="0" smtClean="0"/>
          </a:p>
          <a:p>
            <a:r>
              <a:rPr lang="ru-RU" dirty="0"/>
              <a:t>Программа </a:t>
            </a:r>
            <a:r>
              <a:rPr lang="ru-RU" b="1" dirty="0"/>
              <a:t>повышения квалификации</a:t>
            </a:r>
            <a:r>
              <a:rPr lang="ru-RU" dirty="0"/>
              <a:t> направлена на совершенствование и (или) получение новой компетенции, необходимой для профессиональной деятельности, и (или) повышение профессионального уровня в рамках имеющейся квалификации. Это могут быть и  краткосрочные программы, но  объемом  не менее 16 часов.</a:t>
            </a:r>
          </a:p>
        </p:txBody>
      </p:sp>
    </p:spTree>
    <p:extLst>
      <p:ext uri="{BB962C8B-B14F-4D97-AF65-F5344CB8AC3E}">
        <p14:creationId xmlns:p14="http://schemas.microsoft.com/office/powerpoint/2010/main" val="3406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Повышение квалификации </a:t>
            </a:r>
            <a:r>
              <a:rPr lang="ru-RU" b="1" u="sng" dirty="0"/>
              <a:t>как обязанность </a:t>
            </a:r>
            <a:r>
              <a:rPr lang="ru-RU" b="1" dirty="0"/>
              <a:t>педагогического работника</a:t>
            </a:r>
            <a:endParaRPr lang="ru-RU" dirty="0"/>
          </a:p>
          <a:p>
            <a:r>
              <a:rPr lang="ru-RU" dirty="0"/>
              <a:t>Профессия учителя требует постоянного совершенствования,  регулярного обновления  знаний, использования современных наиболее результативных технологий и обучающих методов. Все это возможно лишь при непрерывном обучении, повышении квалификации. Поэтому неслучайно, что в число обязанностей педагогических работников, определенных ч. 1 ст. 48 Закона об образовании, входит   обязанность «систематически повышать свой профессиональный уровень». Данное требование распространяется на всех педагогических работников, независимо от того, работают они по ФГОС или не работают.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работники согласно п. 2 части 5 ст. 47 Федерального закона «Об образовании в Российской Федерации»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правом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повышение квалификации или профессиональную переподготовку не реже чем один раз в три года. Распространяется ли это право на руководящих работников образовательных организаций?</a:t>
            </a:r>
          </a:p>
        </p:txBody>
      </p:sp>
    </p:spTree>
    <p:extLst>
      <p:ext uri="{BB962C8B-B14F-4D97-AF65-F5344CB8AC3E}">
        <p14:creationId xmlns:p14="http://schemas.microsoft.com/office/powerpoint/2010/main" val="11753510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1604566" cy="679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903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Какие учебники использовать в переходный период?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3189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настоящее время федеральный перечень учебников (Приказ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20 мая 2020 года № 254) не содержит учебников, прошедших экспертизу на соответствие требованиям обновленных ФГОС 2021</a:t>
            </a:r>
            <a:r>
              <a:rPr lang="ru-RU" dirty="0" smtClean="0"/>
              <a:t>.</a:t>
            </a:r>
          </a:p>
          <a:p>
            <a:r>
              <a:rPr lang="ru-RU" dirty="0"/>
              <a:t>В период перехода на обновленные ФГОС 2021*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могут быть использованы любые </a:t>
            </a:r>
            <a:r>
              <a:rPr lang="ru-RU" dirty="0" smtClean="0"/>
              <a:t>учебно-методические </a:t>
            </a:r>
            <a:r>
              <a:rPr lang="ru-RU" dirty="0"/>
              <a:t>комплекты, включенные в федеральный перечень учебников.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особое внимание должно быть уделено изменению методики преподавания учебных предметов при одновременном использовании дополнительных учебных, дидактических материалов, ориентированных на формирование предметных, </a:t>
            </a:r>
            <a:r>
              <a:rPr lang="ru-RU" dirty="0" err="1"/>
              <a:t>метапредметных</a:t>
            </a:r>
            <a:r>
              <a:rPr lang="ru-RU" dirty="0"/>
              <a:t> и личностных </a:t>
            </a:r>
            <a:r>
              <a:rPr lang="ru-RU" dirty="0" smtClean="0"/>
              <a:t>результатов</a:t>
            </a:r>
          </a:p>
          <a:p>
            <a:r>
              <a:rPr lang="ru-RU" i="1" u="sng" dirty="0"/>
              <a:t>* Письмо </a:t>
            </a:r>
            <a:r>
              <a:rPr lang="ru-RU" i="1" u="sng" dirty="0" err="1"/>
              <a:t>Минпросвещения</a:t>
            </a:r>
            <a:r>
              <a:rPr lang="ru-RU" i="1" u="sng" dirty="0"/>
              <a:t> России от 11.11.2021 № 03-1899 «Об обеспечении учебными изданиями (учебниками и учебными пособиями) обучающихся в 2022/23 учебном год</a:t>
            </a:r>
          </a:p>
        </p:txBody>
      </p:sp>
    </p:spTree>
    <p:extLst>
      <p:ext uri="{BB962C8B-B14F-4D97-AF65-F5344CB8AC3E}">
        <p14:creationId xmlns:p14="http://schemas.microsoft.com/office/powerpoint/2010/main" val="387092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Интернет 16 -ресурс поддержки педагогов в период перехода на ФГОС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19" y="1930400"/>
            <a:ext cx="9957347" cy="481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4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https://uchitel.club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Портал, на котором собраны нормативные документы и методические материалы в помощь учителям для организации обучения в период перехода на ФГОС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Онлайн консультации для педагогов по разработке рабочих программ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Онлайн мероприятия и конференции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Горячая линия поддержки 24/7 vopros@prosv.ru</a:t>
            </a:r>
          </a:p>
        </p:txBody>
      </p:sp>
    </p:spTree>
    <p:extLst>
      <p:ext uri="{BB962C8B-B14F-4D97-AF65-F5344CB8AC3E}">
        <p14:creationId xmlns:p14="http://schemas.microsoft.com/office/powerpoint/2010/main" val="300810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0257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6502"/>
            <a:ext cx="11089178" cy="679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062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274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041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4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798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548851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9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050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424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440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8188"/>
            <a:ext cx="10498975" cy="691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0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773295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9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424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Вопросы, требующие ответа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68880"/>
            <a:ext cx="8596668" cy="357248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Изменения уже приняты, остаётся на практике осознать принципиальные различия между ФГОС 2-го и 3-го поколения. </a:t>
            </a:r>
            <a:endParaRPr lang="en-US" b="1" dirty="0" smtClean="0"/>
          </a:p>
          <a:p>
            <a:r>
              <a:rPr lang="ru-RU" dirty="0" smtClean="0"/>
              <a:t>На </a:t>
            </a:r>
            <a:r>
              <a:rPr lang="ru-RU" dirty="0"/>
              <a:t>что обратить внимание при составлении программ по новому стандарту? </a:t>
            </a:r>
            <a:endParaRPr lang="en-US" dirty="0" smtClean="0"/>
          </a:p>
          <a:p>
            <a:r>
              <a:rPr lang="ru-RU" dirty="0" smtClean="0"/>
              <a:t>Как </a:t>
            </a:r>
            <a:r>
              <a:rPr lang="ru-RU" dirty="0"/>
              <a:t>детализировать учебные компетенции и критерии оценивания? </a:t>
            </a:r>
            <a:endParaRPr lang="en-US" dirty="0" smtClean="0"/>
          </a:p>
          <a:p>
            <a:r>
              <a:rPr lang="ru-RU" dirty="0" smtClean="0"/>
              <a:t>На </a:t>
            </a:r>
            <a:r>
              <a:rPr lang="ru-RU" dirty="0"/>
              <a:t>какие образовательные ресурсы и правовые документы при этом опираться?</a:t>
            </a:r>
          </a:p>
        </p:txBody>
      </p:sp>
    </p:spTree>
    <p:extLst>
      <p:ext uri="{BB962C8B-B14F-4D97-AF65-F5344CB8AC3E}">
        <p14:creationId xmlns:p14="http://schemas.microsoft.com/office/powerpoint/2010/main" val="421902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0407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0374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089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798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8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6502"/>
            <a:ext cx="11055927" cy="679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6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975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224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4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548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6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640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6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382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39833"/>
            <a:ext cx="8596668" cy="5926974"/>
          </a:xfrm>
        </p:spPr>
        <p:txBody>
          <a:bodyPr>
            <a:normAutofit/>
          </a:bodyPr>
          <a:lstStyle/>
          <a:p>
            <a:r>
              <a:rPr lang="ru-RU" dirty="0"/>
              <a:t>Новые вызовы ФГОС НОО и ФГОС ООО в школе с учётом государственной политики в сфере общего образования Государство заинтересовано в повышении результативности обучения российских школьников.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связи с этим новый образовательный стандарт предлагает несколько принципиально новых установок: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ориентацию </a:t>
            </a:r>
            <a:r>
              <a:rPr lang="ru-RU" dirty="0"/>
              <a:t>на формирование единого образовательного пространства на всей территории Российской Федерации;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введение </a:t>
            </a:r>
            <a:r>
              <a:rPr lang="ru-RU" dirty="0"/>
              <a:t>чёткой системы оценивания результатов обучения; повышение качества образовательного процесса за счёт внеурочных форм деятельности и внедрения новых технологий в образовательный процесс;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формирование </a:t>
            </a:r>
            <a:r>
              <a:rPr lang="ru-RU" dirty="0"/>
              <a:t>личностных и предметных навыков, позволяющих применять школьные знания в реальных жизненных ситуациях;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учёт </a:t>
            </a:r>
            <a:r>
              <a:rPr lang="ru-RU" dirty="0" err="1"/>
              <a:t>здоровьесберегающих</a:t>
            </a:r>
            <a:r>
              <a:rPr lang="ru-RU" dirty="0"/>
              <a:t> факторов в процессе обучения.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 </a:t>
            </a:r>
            <a:r>
              <a:rPr lang="ru-RU" dirty="0"/>
              <a:t>напрямую </a:t>
            </a:r>
            <a:r>
              <a:rPr lang="ru-RU" dirty="0" smtClean="0"/>
              <a:t>отражается  </a:t>
            </a:r>
            <a:r>
              <a:rPr lang="ru-RU" dirty="0"/>
              <a:t>на деятельности учителей-предметников уже на этапе составления рабочих программ. </a:t>
            </a:r>
          </a:p>
        </p:txBody>
      </p:sp>
    </p:spTree>
    <p:extLst>
      <p:ext uri="{BB962C8B-B14F-4D97-AF65-F5344CB8AC3E}">
        <p14:creationId xmlns:p14="http://schemas.microsoft.com/office/powerpoint/2010/main" val="222641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615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8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рабочих программ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ПРП по русскому языку апробировалась в 5А и 5Е классах школы «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Адымнар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Учителя: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Галямова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О.Е.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Лисина Е.П.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ходе апробации  были выявлены следующие аспекты:</a:t>
            </a:r>
          </a:p>
          <a:p>
            <a:pPr lvl="0"/>
            <a:r>
              <a:rPr lang="ru-RU" dirty="0"/>
              <a:t>Сохранена традиция преподавания курса. Тематические блоки программы  также  традиционные.</a:t>
            </a:r>
          </a:p>
          <a:p>
            <a:pPr lvl="0"/>
            <a:r>
              <a:rPr lang="ru-RU" dirty="0"/>
              <a:t>Есть преемственность с начальной школой и последующими годами.</a:t>
            </a:r>
          </a:p>
          <a:p>
            <a:pPr lvl="0"/>
            <a:r>
              <a:rPr lang="ru-RU" dirty="0"/>
              <a:t>Программа рассчитана на изучение русского языка 6 часов в неделю, поэтому учителям пришлось адаптировать тематическое планирование под  количество  4 часов в неделю (по учебному плану школы).</a:t>
            </a:r>
          </a:p>
          <a:p>
            <a:pPr lvl="0"/>
            <a:r>
              <a:rPr lang="ru-RU" dirty="0"/>
              <a:t>Содержание программы незначительно отличается от прежней, за исключением введения нескольких мелких тем из более старших классов. Либо 2-3 темы перенесены из 6 в 5 класс (Например, тема  «Слитное и раздельное написание не с именами прилагательными»).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0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Раздел «Текст» представляет собой единое целое, что считаем нецелесообразным, так как изучение текста – непрерывный процесс на уроках русского языка и необходим в каждом разделе языкознания. Однако само по себе содержание раздела расширено, что более эффективно для  достижения </a:t>
            </a:r>
            <a:r>
              <a:rPr lang="ru-RU" dirty="0" err="1"/>
              <a:t>метапредметных</a:t>
            </a:r>
            <a:r>
              <a:rPr lang="ru-RU" dirty="0"/>
              <a:t> и предметных результатов.</a:t>
            </a:r>
          </a:p>
          <a:p>
            <a:pPr lvl="0"/>
            <a:r>
              <a:rPr lang="ru-RU" dirty="0"/>
              <a:t>Испытали сложности в закреплении </a:t>
            </a:r>
            <a:r>
              <a:rPr lang="ru-RU" dirty="0" err="1"/>
              <a:t>метапредметных</a:t>
            </a:r>
            <a:r>
              <a:rPr lang="ru-RU" dirty="0"/>
              <a:t> результатов. </a:t>
            </a:r>
          </a:p>
          <a:p>
            <a:pPr lvl="0"/>
            <a:r>
              <a:rPr lang="ru-RU" dirty="0"/>
              <a:t>Требования программы  не соответствуют   учебнику, утвержденному  в настоящее время. Он морально устарел.</a:t>
            </a:r>
          </a:p>
          <a:p>
            <a:pPr lvl="0"/>
            <a:r>
              <a:rPr lang="ru-RU" dirty="0"/>
              <a:t>Данную ПРП оцениваем оптимально, трудностей для учеников в плане достижения предметных умений не заметили.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09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89215"/>
            <a:ext cx="8596668" cy="5403272"/>
          </a:xfrm>
        </p:spPr>
        <p:txBody>
          <a:bodyPr>
            <a:normAutofit/>
          </a:bodyPr>
          <a:lstStyle/>
          <a:p>
            <a:r>
              <a:rPr lang="ru-RU" i="1" dirty="0"/>
              <a:t>Примерная рабочая программа основного общего образования по русскому языку: что меняется в содержании </a:t>
            </a:r>
            <a:endParaRPr lang="ru-RU" dirty="0"/>
          </a:p>
          <a:p>
            <a:r>
              <a:rPr lang="ru-RU" dirty="0"/>
              <a:t>• есть новые элементы содержания учебного предмета </a:t>
            </a:r>
          </a:p>
          <a:p>
            <a:r>
              <a:rPr lang="ru-RU" dirty="0"/>
              <a:t>• распределение содержания учебного предмета по классам </a:t>
            </a:r>
          </a:p>
          <a:p>
            <a:r>
              <a:rPr lang="ru-RU" dirty="0"/>
              <a:t>• новое в разделе «Планируемые результаты освоения рабочей программы»: личностные и </a:t>
            </a:r>
            <a:r>
              <a:rPr lang="ru-RU" dirty="0" err="1"/>
              <a:t>метапредметные</a:t>
            </a:r>
            <a:r>
              <a:rPr lang="ru-RU" dirty="0"/>
              <a:t> результаты (раскрываются на основе обновленного ФГОС ООО с учетом специфики учебного предмета), предметные результаты раскрываются по годам обучения </a:t>
            </a:r>
          </a:p>
          <a:p>
            <a:r>
              <a:rPr lang="ru-RU" dirty="0"/>
              <a:t>• новые тематические блоки, новые темы внутри тематических блоков </a:t>
            </a:r>
          </a:p>
          <a:p>
            <a:r>
              <a:rPr lang="ru-RU" dirty="0"/>
              <a:t>• дополненное содержание внутри тематических блоков и тем </a:t>
            </a:r>
          </a:p>
          <a:p>
            <a:r>
              <a:rPr lang="ru-RU" dirty="0"/>
              <a:t>• перенос материала из 6 класса в 5 (материал перераспределен) </a:t>
            </a:r>
            <a:endParaRPr lang="ru-RU" dirty="0" smtClean="0"/>
          </a:p>
          <a:p>
            <a:r>
              <a:rPr lang="ru-RU" dirty="0"/>
              <a:t>• тематическое планирование по классам с рекомендуемым количеством часов на изучение тем, повторение, контрольные работы: тематические блоки, темы; основное содержание; основные виды деятельности учащихся перечислены при изучении каждой темы и направлены на достижение планируемых результатов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45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09600"/>
            <a:ext cx="9056870" cy="6132021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по апробации примерной рабочей программы по истории учителя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Галямова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Э.Т.</a:t>
            </a:r>
          </a:p>
          <a:p>
            <a:pPr algn="ctr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Данная программа апробируется в 5А и 5Е классах ГАОУ «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Адымнар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ходе апробации были выявлены следующие моменты:</a:t>
            </a:r>
          </a:p>
          <a:p>
            <a:pPr lvl="0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 образовательного пространства в РФ достигается тем, что нормативные документы взаимодействуют друг с другом, например Федеральный государственный образовательный стандарт и концептуальность исторического образования в РФ.</a:t>
            </a:r>
          </a:p>
          <a:p>
            <a:pPr lvl="0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новой программы незначительно отличается от прежней программы, в частности отличия есть по темам Древняя Греция и Древний Рим. Данная программа не совпадает с учебником, утвержденном в настоящее время, что усложняет работу учителя.</a:t>
            </a:r>
          </a:p>
          <a:p>
            <a:pPr lvl="0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новой рабочей программы выделяется компонент «культурное пространство». Это позволяет сосредоточиться не только на социально-экономическом развитии стран, но и позволяет видеть и культурные особенности этих стран, что делает предмет еще более интересным.</a:t>
            </a:r>
          </a:p>
          <a:p>
            <a:pPr lvl="0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важен момент соотнесения курса с личностными результатами, с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метапредметными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результатами, с выстраиванием предметных результатов.</a:t>
            </a:r>
          </a:p>
          <a:p>
            <a:pPr lvl="0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хорошо, что сохраняется преемственность предмета история с 5 по 9 класс.</a:t>
            </a:r>
          </a:p>
          <a:p>
            <a:pPr lvl="0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программа формирует социально-гуманитарные знания для дальнейшего получения образования в школе.</a:t>
            </a:r>
          </a:p>
          <a:p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Учитель истории                              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Галямов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Э.Т.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1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02" y="374650"/>
            <a:ext cx="10274531" cy="634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56480"/>
            <a:ext cx="8596668" cy="5994196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pPr algn="ctr"/>
            <a:r>
              <a:rPr lang="ru-RU" b="1" dirty="0" smtClean="0"/>
              <a:t>Апробации </a:t>
            </a:r>
            <a:r>
              <a:rPr lang="ru-RU" b="1" dirty="0"/>
              <a:t>примерной рабочей программы по математике 5 классов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 </a:t>
            </a:r>
          </a:p>
          <a:p>
            <a:pPr marL="0" indent="0" algn="ctr">
              <a:buNone/>
            </a:pPr>
            <a:r>
              <a:rPr lang="ru-RU" b="1" dirty="0" smtClean="0"/>
              <a:t>Плюсы</a:t>
            </a:r>
            <a:r>
              <a:rPr lang="ru-RU" b="1" dirty="0"/>
              <a:t>:</a:t>
            </a:r>
            <a:endParaRPr lang="ru-RU" dirty="0"/>
          </a:p>
          <a:p>
            <a:pPr marL="0" indent="0">
              <a:buNone/>
            </a:pPr>
            <a:endParaRPr lang="ru-RU" b="1" dirty="0" smtClean="0"/>
          </a:p>
          <a:p>
            <a:endParaRPr lang="ru-RU" dirty="0"/>
          </a:p>
          <a:p>
            <a:pPr lvl="0"/>
            <a:r>
              <a:rPr lang="tt-RU" dirty="0"/>
              <a:t>В отличии от прежней программы настоящая программа предусматривает параллельное освоение геометрической и арифметической линий курса в тесном контакте и взаимодействии друг с другом. </a:t>
            </a:r>
            <a:endParaRPr lang="ru-RU" dirty="0"/>
          </a:p>
          <a:p>
            <a:pPr lvl="0"/>
            <a:r>
              <a:rPr lang="ru-RU" dirty="0"/>
              <a:t>В структуре новой рабочей программы большая роль отводится практической деятельности, опыту, эксперименту, моделированию, а также формированию функциональной математической грамотности.</a:t>
            </a:r>
          </a:p>
          <a:p>
            <a:pPr lvl="0"/>
            <a:r>
              <a:rPr lang="ru-RU" dirty="0"/>
              <a:t>Примечательно, что освоение двух линий (геометрической и арифметической) одновременно, продолжается в дальнейшем курсе математики. </a:t>
            </a:r>
          </a:p>
          <a:p>
            <a:pPr lvl="0"/>
            <a:r>
              <a:rPr lang="ru-RU" dirty="0"/>
              <a:t>Отличительной чертой настоящей программы базового уровня является то, что в курсе 5 класса предусмотрено изучение таких тем, как: «Делители и кратные числа», «Разложение на множители», «Простые и составные числа», «Признаки делимости на 2, 5, 10, 3, 9», «Основное свойство дроби. Сокращение дробей», «Приведение дроби к новому знаменателю», «Умножение и деление дробей», «Взаимно-обратные дроби», тогда как в прежней программе эти темы изучаются лишь в 6 классе.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67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Минусы: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lvl="0"/>
            <a:r>
              <a:rPr lang="ru-RU" dirty="0"/>
              <a:t>Данная программа не совпадает с содержанием учебника, утвержденным в настоящее время, что значительно затрудняет работу учителя и не дает возможности детям самостоятельно изучить материал в случае длительного отсутствия, например, по болезни.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9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62051"/>
            <a:ext cx="8596668" cy="41793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u="sng" dirty="0"/>
              <a:t>Повышение качества образовательного процесса: за счёт чего? </a:t>
            </a:r>
            <a:endParaRPr lang="ru-RU" i="1" u="sng" dirty="0" smtClean="0"/>
          </a:p>
          <a:p>
            <a:r>
              <a:rPr lang="ru-RU" dirty="0" smtClean="0"/>
              <a:t>Новый </a:t>
            </a:r>
            <a:r>
              <a:rPr lang="ru-RU" dirty="0"/>
              <a:t>стандарт не регламентирует увеличение количества часов на преподавание каждой из 26 школьных дисциплин.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улучшения качества образования предлагается сделать акцент на внеурочной деятельности и использовании инновационных технологий. Государство обозначило пять приоритетных учебных дисциплин, изучаемых в средней школе: </a:t>
            </a:r>
            <a:endParaRPr lang="ru-RU" dirty="0" smtClean="0"/>
          </a:p>
          <a:p>
            <a:r>
              <a:rPr lang="ru-RU" dirty="0" smtClean="0"/>
              <a:t>математика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физика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информатика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химия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биология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5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вектор работы учителя совпадает с этими направлениями или соответствует общему направлению учебного заведения, педагог-предметник готов предложить инновационный подход в преподавании предмета и обосновать его значимость для обучающихся, он вправе говорить с администрацией школы об увеличении рабочей нагрузки.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Это </a:t>
            </a:r>
            <a:r>
              <a:rPr lang="ru-RU" dirty="0"/>
              <a:t>можно сделать за счёт часов внеурочной деятельности.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Например</a:t>
            </a:r>
            <a:r>
              <a:rPr lang="ru-RU" dirty="0"/>
              <a:t>, в биотехнологическом лицее уместно проводить дополнительные занятия в лаборатории с учениками 3–4 классов.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Такие </a:t>
            </a:r>
            <a:r>
              <a:rPr lang="ru-RU" dirty="0"/>
              <a:t>встречи с педагогом за рамками расписания увлекают детей, развивают интерес к предмету, дарят учителю возможность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7489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420</TotalTime>
  <Words>2949</Words>
  <Application>Microsoft Office PowerPoint</Application>
  <PresentationFormat>Широкоэкранный</PresentationFormat>
  <Paragraphs>250</Paragraphs>
  <Slides>77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84" baseType="lpstr">
      <vt:lpstr>Arial</vt:lpstr>
      <vt:lpstr>Impact</vt:lpstr>
      <vt:lpstr>Times New Roman</vt:lpstr>
      <vt:lpstr>Trebuchet MS</vt:lpstr>
      <vt:lpstr>Wingdings</vt:lpstr>
      <vt:lpstr>Wingdings 3</vt:lpstr>
      <vt:lpstr>Аспект</vt:lpstr>
      <vt:lpstr>ФГОС-21:  особенности организации подготовки к введению обновленных ФГОС</vt:lpstr>
      <vt:lpstr>Изменения в новых ФГОС НОО и ООО Утвердили новые ФГОС начального и основного общего образования (приказы Минпросвещения от 31.05.2021 № 286 и № 287). В новые ФГОС НОО и ООО внесли много изменений по сравнению со старыми стандартами.</vt:lpstr>
      <vt:lpstr>Презентация PowerPoint</vt:lpstr>
      <vt:lpstr>Презентация PowerPoint</vt:lpstr>
      <vt:lpstr>Презентация PowerPoint</vt:lpstr>
      <vt:lpstr>Вопросы, требующие ответа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Модульное обучение</vt:lpstr>
      <vt:lpstr>Презентация PowerPoint</vt:lpstr>
      <vt:lpstr>Изменения в учебном плане</vt:lpstr>
      <vt:lpstr>Презентация PowerPoint</vt:lpstr>
      <vt:lpstr>Вариативность</vt:lpstr>
      <vt:lpstr>   </vt:lpstr>
      <vt:lpstr>Основные изменения в обновленных ФГОС</vt:lpstr>
      <vt:lpstr>Как перейти на обновленные ФГОС</vt:lpstr>
      <vt:lpstr>Как перейти на обновленные ФГОС</vt:lpstr>
      <vt:lpstr>Как перейти на обновленные ФГОС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Пошаговая инструкция по переходу  на ФГОС‑2021 </vt:lpstr>
      <vt:lpstr>Презентация PowerPoint</vt:lpstr>
      <vt:lpstr>Презентация PowerPoint</vt:lpstr>
      <vt:lpstr>Педсовет  ФГОС -2021 : подготовка к введению обновленных ФГОС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изменения надо учесть в документе:  В новых стандартах конкретизировали содержание календарного плана воспитательной работы. Он должен включать перечень событий и мероприятий воспитательной направленности, которые организует и проводит школа или в которых она принимает участие.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учебники использовать в переходный период?</vt:lpstr>
      <vt:lpstr>Интернет 16 -ресурс поддержки педагогов в период перехода на ФГОС</vt:lpstr>
      <vt:lpstr>https://uchitel.club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Апробация рабочих программ Данная ПРП по русскому языку апробировалась в 5А и 5Е классах школы «Адымнар». Учителя: Галямова О.Е. Лисина Е.П.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Минусы: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315-1</dc:creator>
  <cp:lastModifiedBy>315-1</cp:lastModifiedBy>
  <cp:revision>34</cp:revision>
  <dcterms:created xsi:type="dcterms:W3CDTF">2022-04-14T13:22:04Z</dcterms:created>
  <dcterms:modified xsi:type="dcterms:W3CDTF">2022-04-27T11:10:16Z</dcterms:modified>
</cp:coreProperties>
</file>