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5" r:id="rId1"/>
  </p:sldMasterIdLst>
  <p:notesMasterIdLst>
    <p:notesMasterId r:id="rId7"/>
  </p:notesMasterIdLst>
  <p:handoutMasterIdLst>
    <p:handoutMasterId r:id="rId8"/>
  </p:handoutMasterIdLst>
  <p:sldIdLst>
    <p:sldId id="696" r:id="rId2"/>
    <p:sldId id="697" r:id="rId3"/>
    <p:sldId id="700" r:id="rId4"/>
    <p:sldId id="699" r:id="rId5"/>
    <p:sldId id="698" r:id="rId6"/>
  </p:sldIdLst>
  <p:sldSz cx="9144000" cy="5143500" type="screen16x9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C9FD"/>
    <a:srgbClr val="C5E9BD"/>
    <a:srgbClr val="339933"/>
    <a:srgbClr val="CDF5B1"/>
    <a:srgbClr val="D8F39B"/>
    <a:srgbClr val="608DC4"/>
    <a:srgbClr val="81E4FF"/>
    <a:srgbClr val="A3BDDD"/>
    <a:srgbClr val="82A5D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1" autoAdjust="0"/>
    <p:restoredTop sz="97495" autoAdjust="0"/>
  </p:normalViewPr>
  <p:slideViewPr>
    <p:cSldViewPr>
      <p:cViewPr varScale="1">
        <p:scale>
          <a:sx n="86" d="100"/>
          <a:sy n="86" d="100"/>
        </p:scale>
        <p:origin x="75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29837" cy="497126"/>
          </a:xfrm>
          <a:prstGeom prst="rect">
            <a:avLst/>
          </a:prstGeom>
        </p:spPr>
        <p:txBody>
          <a:bodyPr vert="horz" lIns="91318" tIns="45659" rIns="91318" bIns="45659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3" y="0"/>
            <a:ext cx="2929837" cy="497126"/>
          </a:xfrm>
          <a:prstGeom prst="rect">
            <a:avLst/>
          </a:prstGeom>
        </p:spPr>
        <p:txBody>
          <a:bodyPr vert="horz" lIns="91318" tIns="45659" rIns="91318" bIns="45659" rtlCol="0"/>
          <a:lstStyle>
            <a:lvl1pPr algn="r">
              <a:defRPr sz="1200"/>
            </a:lvl1pPr>
          </a:lstStyle>
          <a:p>
            <a:fld id="{12F74D1B-3CFF-4482-99F8-9709C2C38EAF}" type="datetimeFigureOut">
              <a:rPr lang="ru-RU" smtClean="0"/>
              <a:pPr/>
              <a:t>13.02.2020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3" y="9443663"/>
            <a:ext cx="2929837" cy="497126"/>
          </a:xfrm>
          <a:prstGeom prst="rect">
            <a:avLst/>
          </a:prstGeom>
        </p:spPr>
        <p:txBody>
          <a:bodyPr vert="horz" lIns="91318" tIns="45659" rIns="91318" bIns="45659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3" y="9443663"/>
            <a:ext cx="2929837" cy="497126"/>
          </a:xfrm>
          <a:prstGeom prst="rect">
            <a:avLst/>
          </a:prstGeom>
        </p:spPr>
        <p:txBody>
          <a:bodyPr vert="horz" lIns="91318" tIns="45659" rIns="91318" bIns="45659" rtlCol="0" anchor="b"/>
          <a:lstStyle>
            <a:lvl1pPr algn="r">
              <a:defRPr sz="1200"/>
            </a:lvl1pPr>
          </a:lstStyle>
          <a:p>
            <a:fld id="{ABDB697B-FF42-4E88-9FBF-A835C2443E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6384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29837" cy="497126"/>
          </a:xfrm>
          <a:prstGeom prst="rect">
            <a:avLst/>
          </a:prstGeom>
        </p:spPr>
        <p:txBody>
          <a:bodyPr vert="horz" lIns="91318" tIns="45659" rIns="91318" bIns="45659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3" y="0"/>
            <a:ext cx="2929837" cy="497126"/>
          </a:xfrm>
          <a:prstGeom prst="rect">
            <a:avLst/>
          </a:prstGeom>
        </p:spPr>
        <p:txBody>
          <a:bodyPr vert="horz" lIns="91318" tIns="45659" rIns="91318" bIns="45659" rtlCol="0"/>
          <a:lstStyle>
            <a:lvl1pPr algn="r">
              <a:defRPr sz="1200"/>
            </a:lvl1pPr>
          </a:lstStyle>
          <a:p>
            <a:fld id="{92676808-348A-47D3-828E-DED7220E1162}" type="datetimeFigureOut">
              <a:rPr lang="ru-RU" smtClean="0"/>
              <a:pPr/>
              <a:t>13.02.2020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675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8" tIns="45659" rIns="91318" bIns="4565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7"/>
            <a:ext cx="5408930" cy="4474131"/>
          </a:xfrm>
          <a:prstGeom prst="rect">
            <a:avLst/>
          </a:prstGeom>
        </p:spPr>
        <p:txBody>
          <a:bodyPr vert="horz" lIns="91318" tIns="45659" rIns="91318" bIns="4565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43663"/>
            <a:ext cx="2929837" cy="497126"/>
          </a:xfrm>
          <a:prstGeom prst="rect">
            <a:avLst/>
          </a:prstGeom>
        </p:spPr>
        <p:txBody>
          <a:bodyPr vert="horz" lIns="91318" tIns="45659" rIns="91318" bIns="45659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3" y="9443663"/>
            <a:ext cx="2929837" cy="497126"/>
          </a:xfrm>
          <a:prstGeom prst="rect">
            <a:avLst/>
          </a:prstGeom>
        </p:spPr>
        <p:txBody>
          <a:bodyPr vert="horz" lIns="91318" tIns="45659" rIns="91318" bIns="45659" rtlCol="0" anchor="b"/>
          <a:lstStyle>
            <a:lvl1pPr algn="r">
              <a:defRPr sz="1200"/>
            </a:lvl1pPr>
          </a:lstStyle>
          <a:p>
            <a:fld id="{BEEA0147-705E-4FA6-A998-E8FDB292E5F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6776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263" y="747713"/>
            <a:ext cx="6645275" cy="37385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формирование в средствах массовой информации нового имиджа дополнительного образования, соответствующего ценностному статусу дополнительного образования в современном информационном гражданском обществе.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5716">
              <a:defRPr/>
            </a:pPr>
            <a:fld id="{6BF5C053-BE77-49FB-81A8-12447C8F5DEA}" type="slidenum">
              <a:rPr lang="ru-RU">
                <a:solidFill>
                  <a:srgbClr val="000000"/>
                </a:solidFill>
              </a:rPr>
              <a:pPr defTabSz="915716">
                <a:defRPr/>
              </a:pPr>
              <a:t>1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615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263" y="747713"/>
            <a:ext cx="6645275" cy="37385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формирование в средствах массовой информации нового имиджа дополнительного образования, соответствующего ценностному статусу дополнительного образования в современном информационном гражданском обществе.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5716">
              <a:defRPr/>
            </a:pPr>
            <a:fld id="{6BF5C053-BE77-49FB-81A8-12447C8F5DEA}" type="slidenum">
              <a:rPr lang="ru-RU">
                <a:solidFill>
                  <a:srgbClr val="000000"/>
                </a:solidFill>
              </a:rPr>
              <a:pPr defTabSz="915716">
                <a:defRPr/>
              </a:pPr>
              <a:t>2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308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263" y="747713"/>
            <a:ext cx="6645275" cy="37385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формирование в средствах массовой информации нового имиджа дополнительного образования, соответствующего ценностному статусу дополнительного образования в современном информационном гражданском обществе.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5716">
              <a:defRPr/>
            </a:pPr>
            <a:fld id="{6BF5C053-BE77-49FB-81A8-12447C8F5DEA}" type="slidenum">
              <a:rPr lang="ru-RU">
                <a:solidFill>
                  <a:srgbClr val="000000"/>
                </a:solidFill>
              </a:rPr>
              <a:pPr defTabSz="915716">
                <a:defRPr/>
              </a:pPr>
              <a:t>3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273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263" y="747713"/>
            <a:ext cx="6645275" cy="37385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формирование в средствах массовой информации нового имиджа дополнительного образования, соответствующего ценностному статусу дополнительного образования в современном информационном гражданском обществе.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5716">
              <a:defRPr/>
            </a:pPr>
            <a:fld id="{6BF5C053-BE77-49FB-81A8-12447C8F5DEA}" type="slidenum">
              <a:rPr lang="ru-RU">
                <a:solidFill>
                  <a:srgbClr val="000000"/>
                </a:solidFill>
              </a:rPr>
              <a:pPr defTabSz="915716">
                <a:defRPr/>
              </a:pPr>
              <a:t>4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880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263" y="747713"/>
            <a:ext cx="6645275" cy="37385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формирование в средствах массовой информации нового имиджа дополнительного образования, соответствующего ценностному статусу дополнительного образования в современном информационном гражданском обществе.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5716">
              <a:defRPr/>
            </a:pPr>
            <a:fld id="{6BF5C053-BE77-49FB-81A8-12447C8F5DEA}" type="slidenum">
              <a:rPr lang="ru-RU">
                <a:solidFill>
                  <a:srgbClr val="000000"/>
                </a:solidFill>
              </a:rPr>
              <a:pPr defTabSz="915716">
                <a:defRPr/>
              </a:pPr>
              <a:t>5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215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146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551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455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339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494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5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080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48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89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751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282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580AD-ECE6-4AE7-BA39-00ED0E4A3EB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BB726-2303-4FB9-8C03-01B1EAEB6B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516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496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3"/>
          <p:cNvSpPr/>
          <p:nvPr/>
        </p:nvSpPr>
        <p:spPr>
          <a:xfrm>
            <a:off x="5598114" y="2883775"/>
            <a:ext cx="1674186" cy="3900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2917219"/>
            <a:ext cx="918102" cy="3231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15616" y="1308709"/>
            <a:ext cx="69847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647" y="44594"/>
            <a:ext cx="1166579" cy="64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3" y="283744"/>
            <a:ext cx="68407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 по организации родительского контроля за качеством питания обучающихся  </a:t>
            </a:r>
          </a:p>
          <a:p>
            <a:pPr algn="ctr"/>
            <a:r>
              <a:rPr lang="ru-RU" sz="16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№9115/19 от 24.08.2019</a:t>
            </a:r>
            <a:endParaRPr lang="ru-RU" sz="1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1121073"/>
            <a:ext cx="799288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 smtClean="0"/>
              <a:t>Включение </a:t>
            </a:r>
            <a:r>
              <a:rPr lang="ru-RU" dirty="0"/>
              <a:t>родительской общественности в процесс организации и контроля качества питания школьников</a:t>
            </a:r>
            <a:r>
              <a:rPr lang="ru-RU" dirty="0" smtClean="0"/>
              <a:t>.</a:t>
            </a:r>
          </a:p>
          <a:p>
            <a:pPr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 smtClean="0"/>
              <a:t>Выработка </a:t>
            </a:r>
            <a:r>
              <a:rPr lang="ru-RU" dirty="0"/>
              <a:t>единого регионального подхода в формировании механизма родительского контроля. </a:t>
            </a:r>
            <a:endParaRPr lang="ru-RU" dirty="0" smtClean="0"/>
          </a:p>
          <a:p>
            <a:pPr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/>
              <a:t>Содействие улучшению условий и форм организации питания обучающихся общеобразовательных организаций</a:t>
            </a:r>
            <a:r>
              <a:rPr lang="ru-RU" dirty="0" smtClean="0"/>
              <a:t>.</a:t>
            </a:r>
          </a:p>
          <a:p>
            <a:pPr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/>
              <a:t>Увеличение охвата обучающихся горячим питанием, </a:t>
            </a:r>
            <a:endParaRPr lang="ru-RU" dirty="0" smtClean="0"/>
          </a:p>
          <a:p>
            <a:pPr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 smtClean="0"/>
              <a:t>Формирование культуры </a:t>
            </a:r>
            <a:r>
              <a:rPr lang="ru-RU" dirty="0"/>
              <a:t>питания.</a:t>
            </a:r>
          </a:p>
          <a:p>
            <a:pPr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dirty="0" smtClean="0"/>
              <a:t>Повышение </a:t>
            </a:r>
            <a:r>
              <a:rPr lang="ru-RU" dirty="0"/>
              <a:t>уровня удовлетворенности родителей (законных представителей) и детей продукцией школьных столовых.</a:t>
            </a:r>
          </a:p>
        </p:txBody>
      </p:sp>
    </p:spTree>
    <p:extLst>
      <p:ext uri="{BB962C8B-B14F-4D97-AF65-F5344CB8AC3E}">
        <p14:creationId xmlns:p14="http://schemas.microsoft.com/office/powerpoint/2010/main" val="600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496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3"/>
          <p:cNvSpPr/>
          <p:nvPr/>
        </p:nvSpPr>
        <p:spPr>
          <a:xfrm>
            <a:off x="5598114" y="2883775"/>
            <a:ext cx="1674186" cy="3900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2917219"/>
            <a:ext cx="918102" cy="3231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15616" y="1308709"/>
            <a:ext cx="69847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647" y="44594"/>
            <a:ext cx="1166579" cy="64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3" y="283744"/>
            <a:ext cx="6840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 организации родительского контроля </a:t>
            </a:r>
            <a:endParaRPr lang="ru-RU" sz="16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качества </a:t>
            </a:r>
            <a:r>
              <a:rPr lang="ru-RU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1121073"/>
            <a:ext cx="799288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сформировать </a:t>
            </a:r>
            <a:r>
              <a:rPr lang="ru-RU" sz="2400" b="1" dirty="0"/>
              <a:t>Комиссию по изучению вопросов организации питания в общеобразовательных организациях </a:t>
            </a:r>
            <a:r>
              <a:rPr lang="ru-RU" sz="2400" dirty="0"/>
              <a:t>с включением в ее состав </a:t>
            </a:r>
            <a:r>
              <a:rPr lang="ru-RU" sz="2400" b="1" dirty="0"/>
              <a:t>родителей (законных представителей)</a:t>
            </a:r>
            <a:r>
              <a:rPr lang="ru-RU" sz="2400" dirty="0"/>
              <a:t> </a:t>
            </a:r>
            <a:r>
              <a:rPr lang="ru-RU" sz="2400" dirty="0" smtClean="0"/>
              <a:t>обучающихся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организовать </a:t>
            </a:r>
            <a:r>
              <a:rPr lang="ru-RU" sz="2400" b="1" dirty="0"/>
              <a:t>правовое обучение </a:t>
            </a:r>
            <a:r>
              <a:rPr lang="ru-RU" sz="2400" b="1" dirty="0" smtClean="0"/>
              <a:t>членов Комиссии </a:t>
            </a:r>
            <a:r>
              <a:rPr lang="ru-RU" sz="2400" dirty="0" smtClean="0"/>
              <a:t>в </a:t>
            </a:r>
            <a:r>
              <a:rPr lang="ru-RU" sz="2400" dirty="0"/>
              <a:t>части документов, регламентирующих процесс </a:t>
            </a:r>
            <a:r>
              <a:rPr lang="ru-RU" sz="2400" dirty="0" smtClean="0"/>
              <a:t>организации школьного питания (</a:t>
            </a:r>
            <a:r>
              <a:rPr lang="ru-RU" sz="2400" dirty="0" err="1" smtClean="0"/>
              <a:t>СанПин</a:t>
            </a:r>
            <a:r>
              <a:rPr lang="ru-RU" sz="2400" dirty="0" smtClean="0"/>
              <a:t> , постановления и распоряжения исполкомов, локальные акты ОО)</a:t>
            </a:r>
            <a:endParaRPr lang="ru-RU" sz="2400" dirty="0" smtClean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234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496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3"/>
          <p:cNvSpPr/>
          <p:nvPr/>
        </p:nvSpPr>
        <p:spPr>
          <a:xfrm>
            <a:off x="5598114" y="2883775"/>
            <a:ext cx="1674186" cy="3900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2917219"/>
            <a:ext cx="918102" cy="3231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15616" y="1308709"/>
            <a:ext cx="69847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647" y="44594"/>
            <a:ext cx="1166579" cy="64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3" y="283744"/>
            <a:ext cx="6840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 организации родительского контроля </a:t>
            </a:r>
            <a:endParaRPr lang="ru-RU" sz="16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качества </a:t>
            </a:r>
            <a:r>
              <a:rPr lang="ru-RU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1121073"/>
            <a:ext cx="799288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 smtClean="0"/>
              <a:t>обеспечить реализацию принципа добровольности </a:t>
            </a:r>
            <a:r>
              <a:rPr lang="ru-RU" sz="2000" dirty="0"/>
              <a:t>участия в ее работе, коллегиальности принятия решений, </a:t>
            </a:r>
            <a:r>
              <a:rPr lang="ru-RU" sz="2000" dirty="0" smtClean="0"/>
              <a:t>гласности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 smtClean="0"/>
              <a:t>включить в </a:t>
            </a:r>
            <a:r>
              <a:rPr lang="ru-RU" sz="2000" dirty="0"/>
              <a:t>состав Комиссии </a:t>
            </a:r>
            <a:r>
              <a:rPr lang="ru-RU" sz="2000" dirty="0" smtClean="0"/>
              <a:t>представителей </a:t>
            </a:r>
            <a:r>
              <a:rPr lang="ru-RU" sz="2000" dirty="0"/>
              <a:t>администрации школы, педагогического коллектива, </a:t>
            </a:r>
            <a:r>
              <a:rPr lang="ru-RU" sz="2000" dirty="0" smtClean="0"/>
              <a:t>родителей (законных представителей) </a:t>
            </a:r>
            <a:r>
              <a:rPr lang="ru-RU" sz="2000" dirty="0"/>
              <a:t>обучающихся (не менее 3-х человек), лицо, назначенное ответственным за организацию питания в общеобразовательной организации. </a:t>
            </a:r>
            <a:r>
              <a:rPr lang="ru-RU" sz="2000" dirty="0" smtClean="0"/>
              <a:t>Утвердить состав </a:t>
            </a:r>
            <a:r>
              <a:rPr lang="ru-RU" sz="2000" dirty="0"/>
              <a:t>Комиссии </a:t>
            </a:r>
            <a:r>
              <a:rPr lang="ru-RU" sz="2000" dirty="0" smtClean="0"/>
              <a:t>приказом </a:t>
            </a:r>
            <a:r>
              <a:rPr lang="ru-RU" sz="2000" dirty="0"/>
              <a:t>директора общеобразовательной организации на </a:t>
            </a:r>
            <a:r>
              <a:rPr lang="ru-RU" sz="2000" dirty="0" smtClean="0"/>
              <a:t>учебный </a:t>
            </a:r>
            <a:r>
              <a:rPr lang="ru-RU" sz="2000" dirty="0"/>
              <a:t>год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6896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496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3"/>
          <p:cNvSpPr/>
          <p:nvPr/>
        </p:nvSpPr>
        <p:spPr>
          <a:xfrm>
            <a:off x="5598114" y="2883775"/>
            <a:ext cx="1674186" cy="3900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2917219"/>
            <a:ext cx="918102" cy="3231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15616" y="1308709"/>
            <a:ext cx="69847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647" y="44594"/>
            <a:ext cx="1166579" cy="64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84429" y="521954"/>
            <a:ext cx="6840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 </a:t>
            </a:r>
            <a:r>
              <a:rPr lang="ru-RU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контроля Комиссии по изучению вопросов организации питания в общеобразовательных </a:t>
            </a:r>
            <a:r>
              <a:rPr lang="ru-RU" sz="16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организациях: </a:t>
            </a:r>
            <a:endParaRPr lang="ru-RU" sz="1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1304226"/>
            <a:ext cx="828092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dirty="0" smtClean="0"/>
              <a:t>соответствие </a:t>
            </a:r>
            <a:r>
              <a:rPr lang="ru-RU" dirty="0"/>
              <a:t>ежедневного меню (меню-раскладки) примерному меню по набору блюд, требованиям СанПиН по составу и выходу блюд, соответствием веса порций меню, вкусовым качествам предлагаемых </a:t>
            </a:r>
            <a:r>
              <a:rPr lang="ru-RU" dirty="0" smtClean="0"/>
              <a:t>блюд</a:t>
            </a:r>
            <a:endParaRPr lang="ru-RU" dirty="0"/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dirty="0" smtClean="0"/>
              <a:t>отсутствие </a:t>
            </a:r>
            <a:r>
              <a:rPr lang="ru-RU" dirty="0"/>
              <a:t>в дополнительном меню запрещенных к реализации детских организациях </a:t>
            </a:r>
            <a:r>
              <a:rPr lang="ru-RU" dirty="0" smtClean="0"/>
              <a:t>продуктов</a:t>
            </a:r>
            <a:endParaRPr lang="ru-RU" dirty="0"/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dirty="0" smtClean="0"/>
              <a:t>соблюдение </a:t>
            </a:r>
            <a:r>
              <a:rPr lang="ru-RU" dirty="0"/>
              <a:t>культуры обслуживания </a:t>
            </a:r>
            <a:r>
              <a:rPr lang="ru-RU" dirty="0" smtClean="0"/>
              <a:t>обучающихся</a:t>
            </a:r>
            <a:endParaRPr lang="ru-RU" dirty="0"/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dirty="0" smtClean="0"/>
              <a:t>санитарное состояние </a:t>
            </a:r>
            <a:r>
              <a:rPr lang="ru-RU" dirty="0"/>
              <a:t>обеденного зала и </a:t>
            </a:r>
            <a:r>
              <a:rPr lang="ru-RU" dirty="0" smtClean="0"/>
              <a:t>пищеблока</a:t>
            </a:r>
            <a:endParaRPr lang="ru-RU" dirty="0"/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dirty="0" smtClean="0"/>
              <a:t>своевременность </a:t>
            </a:r>
            <a:r>
              <a:rPr lang="ru-RU" dirty="0"/>
              <a:t>проведения лабораторных и инструментальных исследований в соответствии с рекомендациями, в соответствии с приложением N 12 к СанПиН 2.4.5.2409-08 и договором с юридическим лицом или индивидуальным </a:t>
            </a:r>
            <a:r>
              <a:rPr lang="ru-RU" dirty="0" smtClean="0"/>
              <a:t>предпринимателем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932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4965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3"/>
          <p:cNvSpPr/>
          <p:nvPr/>
        </p:nvSpPr>
        <p:spPr>
          <a:xfrm>
            <a:off x="5598114" y="2883775"/>
            <a:ext cx="1674186" cy="39005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2917219"/>
            <a:ext cx="918102" cy="3231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15616" y="1308709"/>
            <a:ext cx="69847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647" y="44594"/>
            <a:ext cx="1166579" cy="64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2706" y="769450"/>
            <a:ext cx="68407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Важно!</a:t>
            </a:r>
            <a:endParaRPr lang="ru-RU" sz="16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3567" y="1678041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Комиссия </a:t>
            </a:r>
            <a:r>
              <a:rPr lang="ru-RU" b="1" dirty="0"/>
              <a:t>по изучению вопросов организации питания в общеобразовательных организациях </a:t>
            </a:r>
            <a:r>
              <a:rPr lang="ru-RU" b="1" u="sng" dirty="0"/>
              <a:t>не идентична </a:t>
            </a:r>
            <a:r>
              <a:rPr lang="ru-RU" dirty="0"/>
              <a:t>по своим целям и задачам </a:t>
            </a:r>
            <a:r>
              <a:rPr lang="ru-RU" dirty="0" smtClean="0"/>
              <a:t> </a:t>
            </a:r>
            <a:r>
              <a:rPr lang="ru-RU" b="1" dirty="0"/>
              <a:t>бракеражной </a:t>
            </a:r>
            <a:r>
              <a:rPr lang="ru-RU" b="1" dirty="0" smtClean="0"/>
              <a:t>комиссии</a:t>
            </a:r>
            <a:r>
              <a:rPr lang="ru-RU" dirty="0" smtClean="0"/>
              <a:t>, </a:t>
            </a:r>
            <a:r>
              <a:rPr lang="ru-RU" dirty="0"/>
              <a:t>не дублирует ее функций и не уполномочена ее заменять</a:t>
            </a:r>
            <a:r>
              <a:rPr lang="ru-RU" dirty="0" smtClean="0"/>
              <a:t>.</a:t>
            </a:r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Приоритетное  </a:t>
            </a:r>
            <a:r>
              <a:rPr lang="ru-RU" dirty="0" smtClean="0"/>
              <a:t>условие включения родителей (законных представителей) в состав Комиссии – </a:t>
            </a:r>
            <a:r>
              <a:rPr lang="ru-RU" b="1" dirty="0" smtClean="0"/>
              <a:t>наличие медицинской книжки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281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13410</TotalTime>
  <Words>435</Words>
  <Application>Microsoft Office PowerPoint</Application>
  <PresentationFormat>Экран (16:9)</PresentationFormat>
  <Paragraphs>58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 New Roman</vt:lpstr>
      <vt:lpstr>Wingdings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Windows User</cp:lastModifiedBy>
  <cp:revision>689</cp:revision>
  <cp:lastPrinted>2020-02-13T18:57:17Z</cp:lastPrinted>
  <dcterms:created xsi:type="dcterms:W3CDTF">2011-01-19T10:29:57Z</dcterms:created>
  <dcterms:modified xsi:type="dcterms:W3CDTF">2020-02-13T18:57:26Z</dcterms:modified>
</cp:coreProperties>
</file>