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6.xml" ContentType="application/vnd.openxmlformats-officedocument.presentationml.notesSlid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7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8.xml" ContentType="application/vnd.openxmlformats-officedocument.presentationml.notesSlid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9.xml" ContentType="application/vnd.openxmlformats-officedocument.presentationml.notesSlid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0.xml" ContentType="application/vnd.openxmlformats-officedocument.presentationml.notesSlid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1.xml" ContentType="application/vnd.openxmlformats-officedocument.presentationml.notesSlide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8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92" r:id="rId2"/>
    <p:sldId id="288" r:id="rId3"/>
    <p:sldId id="294" r:id="rId4"/>
    <p:sldId id="295" r:id="rId5"/>
    <p:sldId id="308" r:id="rId6"/>
    <p:sldId id="296" r:id="rId7"/>
    <p:sldId id="298" r:id="rId8"/>
    <p:sldId id="297" r:id="rId9"/>
    <p:sldId id="299" r:id="rId10"/>
    <p:sldId id="306" r:id="rId11"/>
    <p:sldId id="300" r:id="rId12"/>
    <p:sldId id="301" r:id="rId13"/>
    <p:sldId id="307" r:id="rId14"/>
    <p:sldId id="30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783"/>
    <a:srgbClr val="BF3429"/>
    <a:srgbClr val="99BA75"/>
    <a:srgbClr val="97ADC5"/>
    <a:srgbClr val="512717"/>
    <a:srgbClr val="B86E32"/>
    <a:srgbClr val="A44625"/>
    <a:srgbClr val="B67A35"/>
    <a:srgbClr val="E98125"/>
    <a:srgbClr val="D6B9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501" autoAdjust="0"/>
    <p:restoredTop sz="86477" autoAdjust="0"/>
  </p:normalViewPr>
  <p:slideViewPr>
    <p:cSldViewPr>
      <p:cViewPr>
        <p:scale>
          <a:sx n="53" d="100"/>
          <a:sy n="53" d="100"/>
        </p:scale>
        <p:origin x="726" y="12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56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notesMaster" Target="notesMasters/notesMaster1.xml" /><Relationship Id="rId20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 /><Relationship Id="rId2" Type="http://schemas.microsoft.com/office/2011/relationships/chartColorStyle" Target="colors1.xml" /><Relationship Id="rId1" Type="http://schemas.microsoft.com/office/2011/relationships/chartStyle" Target="style1.xml" 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6;&#1072;&#1079;&#1080;&#1083;&#1103;\Desktop\&#1050;&#1085;&#1080;&#1075;&#1072;1.xlsx" TargetMode="External" 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6;&#1072;&#1079;&#1080;&#1083;&#1103;\Desktop\&#1050;&#1085;&#1080;&#1075;&#1072;1.xlsx" TargetMode="External" /><Relationship Id="rId2" Type="http://schemas.microsoft.com/office/2011/relationships/chartColorStyle" Target="colors8.xml" /><Relationship Id="rId1" Type="http://schemas.microsoft.com/office/2011/relationships/chartStyle" Target="style8.xml" 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6;&#1072;&#1079;&#1080;&#1083;&#1103;\Desktop\&#1050;&#1085;&#1080;&#1075;&#1072;1.xlsx" TargetMode="External" 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6;&#1072;&#1079;&#1080;&#1083;&#1103;\Desktop\&#1050;&#1085;&#1080;&#1075;&#1072;1.xlsx" TargetMode="External" /><Relationship Id="rId2" Type="http://schemas.microsoft.com/office/2011/relationships/chartColorStyle" Target="colors9.xml" /><Relationship Id="rId1" Type="http://schemas.microsoft.com/office/2011/relationships/chartStyle" Target="style9.xml" 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6;&#1072;&#1079;&#1080;&#1083;&#1103;\Desktop\&#1050;&#1085;&#1080;&#1075;&#1072;1.xlsx" TargetMode="External" 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6;&#1072;&#1079;&#1080;&#1083;&#1103;\Desktop\&#1050;&#1085;&#1080;&#1075;&#1072;1.xlsx" TargetMode="External" /><Relationship Id="rId2" Type="http://schemas.microsoft.com/office/2011/relationships/chartColorStyle" Target="colors10.xml" /><Relationship Id="rId1" Type="http://schemas.microsoft.com/office/2011/relationships/chartStyle" Target="style10.xml" 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6;&#1072;&#1079;&#1080;&#1083;&#1103;\Desktop\&#1050;&#1085;&#1080;&#1075;&#1072;1.xlsx" TargetMode="External" 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6;&#1072;&#1079;&#1080;&#1083;&#1103;\Desktop\&#1050;&#1085;&#1080;&#1075;&#1072;1.xlsx" TargetMode="External" /><Relationship Id="rId2" Type="http://schemas.microsoft.com/office/2011/relationships/chartColorStyle" Target="colors11.xml" /><Relationship Id="rId1" Type="http://schemas.microsoft.com/office/2011/relationships/chartStyle" Target="style11.xml" 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 /><Relationship Id="rId1" Type="http://schemas.openxmlformats.org/officeDocument/2006/relationships/oleObject" Target="file:///C:\Users\&#1056;&#1072;&#1079;&#1080;&#1083;&#1103;\Desktop\&#1050;&#1085;&#1080;&#1075;&#1072;1.xlsx" TargetMode="External" 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 /><Relationship Id="rId2" Type="http://schemas.microsoft.com/office/2011/relationships/chartColorStyle" Target="colors2.xml" /><Relationship Id="rId1" Type="http://schemas.microsoft.com/office/2011/relationships/chartStyle" Target="style2.xml" 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6;&#1072;&#1079;&#1080;&#1083;&#1103;\Desktop\&#1050;&#1085;&#1080;&#1075;&#1072;1.xlsx" TargetMode="External" /><Relationship Id="rId2" Type="http://schemas.microsoft.com/office/2011/relationships/chartColorStyle" Target="colors3.xml" /><Relationship Id="rId1" Type="http://schemas.microsoft.com/office/2011/relationships/chartStyle" Target="style3.xml" 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6;&#1072;&#1079;&#1080;&#1083;&#1103;\Desktop\&#1050;&#1085;&#1080;&#1075;&#1072;1.xlsx" TargetMode="External" 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6;&#1072;&#1079;&#1080;&#1083;&#1103;\Desktop\&#1050;&#1085;&#1080;&#1075;&#1072;1.xlsx" TargetMode="External" /><Relationship Id="rId2" Type="http://schemas.microsoft.com/office/2011/relationships/chartColorStyle" Target="colors4.xml" /><Relationship Id="rId1" Type="http://schemas.microsoft.com/office/2011/relationships/chartStyle" Target="style4.xml" 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6;&#1072;&#1079;&#1080;&#1083;&#1103;\Desktop\&#1050;&#1085;&#1080;&#1075;&#1072;1.xlsx" TargetMode="External" /><Relationship Id="rId2" Type="http://schemas.microsoft.com/office/2011/relationships/chartColorStyle" Target="colors5.xml" /><Relationship Id="rId1" Type="http://schemas.microsoft.com/office/2011/relationships/chartStyle" Target="style5.xml" 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6;&#1072;&#1079;&#1080;&#1083;&#1103;\Desktop\&#1050;&#1085;&#1080;&#1075;&#1072;1.xlsx" TargetMode="External" /><Relationship Id="rId2" Type="http://schemas.microsoft.com/office/2011/relationships/chartColorStyle" Target="colors6.xml" /><Relationship Id="rId1" Type="http://schemas.microsoft.com/office/2011/relationships/chartStyle" Target="style6.xml" 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6;&#1072;&#1079;&#1080;&#1083;&#1103;\Desktop\&#1050;&#1085;&#1080;&#1075;&#1072;1.xlsx" TargetMode="External" 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6;&#1072;&#1079;&#1080;&#1083;&#1103;\Desktop\&#1050;&#1085;&#1080;&#1075;&#1072;1.xlsx" TargetMode="External" /><Relationship Id="rId2" Type="http://schemas.microsoft.com/office/2011/relationships/chartColorStyle" Target="colors7.xml" /><Relationship Id="rId1" Type="http://schemas.microsoft.com/office/2011/relationships/chartStyle" Target="style7.xml" 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0"/>
    <c:view3D>
      <c:rotX val="30"/>
      <c:rotY val="2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2647549940553866E-2"/>
          <c:y val="5.9212788178362459E-2"/>
          <c:w val="0.92234486383768299"/>
          <c:h val="0.49300251203310891"/>
        </c:manualLayout>
      </c:layout>
      <c:pie3DChart>
        <c:varyColors val="1"/>
        <c:ser>
          <c:idx val="0"/>
          <c:order val="0"/>
          <c:explosion val="4"/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shade val="47000"/>
                      <a:shade val="51000"/>
                      <a:satMod val="130000"/>
                    </a:schemeClr>
                  </a:gs>
                  <a:gs pos="80000">
                    <a:schemeClr val="accent6">
                      <a:shade val="47000"/>
                      <a:shade val="93000"/>
                      <a:satMod val="130000"/>
                    </a:schemeClr>
                  </a:gs>
                  <a:gs pos="100000">
                    <a:schemeClr val="accent6">
                      <a:shade val="47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DB7B-4370-964D-8D5020FC8D29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6">
                      <a:shade val="65000"/>
                      <a:shade val="51000"/>
                      <a:satMod val="130000"/>
                    </a:schemeClr>
                  </a:gs>
                  <a:gs pos="80000">
                    <a:schemeClr val="accent6">
                      <a:shade val="65000"/>
                      <a:shade val="93000"/>
                      <a:satMod val="130000"/>
                    </a:schemeClr>
                  </a:gs>
                  <a:gs pos="100000">
                    <a:schemeClr val="accent6">
                      <a:shade val="65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DB7B-4370-964D-8D5020FC8D29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6">
                      <a:shade val="82000"/>
                      <a:shade val="51000"/>
                      <a:satMod val="130000"/>
                    </a:schemeClr>
                  </a:gs>
                  <a:gs pos="80000">
                    <a:schemeClr val="accent6">
                      <a:shade val="82000"/>
                      <a:shade val="93000"/>
                      <a:satMod val="130000"/>
                    </a:schemeClr>
                  </a:gs>
                  <a:gs pos="100000">
                    <a:schemeClr val="accent6">
                      <a:shade val="82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DB7B-4370-964D-8D5020FC8D29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DB7B-4370-964D-8D5020FC8D29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6">
                      <a:tint val="83000"/>
                      <a:shade val="51000"/>
                      <a:satMod val="130000"/>
                    </a:schemeClr>
                  </a:gs>
                  <a:gs pos="80000">
                    <a:schemeClr val="accent6">
                      <a:tint val="83000"/>
                      <a:shade val="93000"/>
                      <a:satMod val="130000"/>
                    </a:schemeClr>
                  </a:gs>
                  <a:gs pos="100000">
                    <a:schemeClr val="accent6">
                      <a:tint val="83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550C-4B19-BBE8-7D4CA8C02392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tint val="65000"/>
                      <a:shade val="51000"/>
                      <a:satMod val="130000"/>
                    </a:schemeClr>
                  </a:gs>
                  <a:gs pos="80000">
                    <a:schemeClr val="accent6">
                      <a:tint val="65000"/>
                      <a:shade val="93000"/>
                      <a:satMod val="130000"/>
                    </a:schemeClr>
                  </a:gs>
                  <a:gs pos="100000">
                    <a:schemeClr val="accent6">
                      <a:tint val="65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B-DB7B-4370-964D-8D5020FC8D29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6">
                      <a:tint val="48000"/>
                      <a:shade val="51000"/>
                      <a:satMod val="130000"/>
                    </a:schemeClr>
                  </a:gs>
                  <a:gs pos="80000">
                    <a:schemeClr val="accent6">
                      <a:tint val="48000"/>
                      <a:shade val="93000"/>
                      <a:satMod val="130000"/>
                    </a:schemeClr>
                  </a:gs>
                  <a:gs pos="100000">
                    <a:schemeClr val="accent6">
                      <a:tint val="48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D-DB7B-4370-964D-8D5020FC8D29}"/>
              </c:ext>
            </c:extLst>
          </c:dPt>
          <c:cat>
            <c:strRef>
              <c:f>Лист1!$B$4:$B$10</c:f>
              <c:strCache>
                <c:ptCount val="7"/>
                <c:pt idx="0">
                  <c:v>подготовить учеников к продолжению образования;</c:v>
                </c:pt>
                <c:pt idx="1">
                  <c:v>подготовить к производственной деятельности;</c:v>
                </c:pt>
                <c:pt idx="2">
                  <c:v>воспитать патриотов, законопослушных граждан;</c:v>
                </c:pt>
                <c:pt idx="3">
                  <c:v>подготовить учеников к самостоятельной жизни в семье, коллективе;</c:v>
                </c:pt>
                <c:pt idx="4">
                  <c:v>воспитать высоконравственных людей;</c:v>
                </c:pt>
                <c:pt idx="5">
                  <c:v> занять время детей, оградить от улицы, от вредного влияния окружа­ющей их среды;</c:v>
                </c:pt>
                <c:pt idx="6">
                  <c:v>развить индивидуальные способности детей;</c:v>
                </c:pt>
              </c:strCache>
            </c:strRef>
          </c:cat>
          <c:val>
            <c:numRef>
              <c:f>Лист1!$C$4:$C$10</c:f>
              <c:numCache>
                <c:formatCode>General</c:formatCode>
                <c:ptCount val="7"/>
                <c:pt idx="0">
                  <c:v>19</c:v>
                </c:pt>
                <c:pt idx="1">
                  <c:v>2</c:v>
                </c:pt>
                <c:pt idx="2">
                  <c:v>4</c:v>
                </c:pt>
                <c:pt idx="3">
                  <c:v>10</c:v>
                </c:pt>
                <c:pt idx="4">
                  <c:v>2</c:v>
                </c:pt>
                <c:pt idx="5">
                  <c:v>2</c:v>
                </c:pt>
                <c:pt idx="6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9F-4A28-94F6-1467C8E2AB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9931388220545981E-2"/>
          <c:y val="0.57538552167256973"/>
          <c:w val="0.89699050851729578"/>
          <c:h val="0.40916766402003141"/>
        </c:manualLayout>
      </c:layout>
      <c:overlay val="0"/>
      <c:spPr>
        <a:gradFill>
          <a:gsLst>
            <a:gs pos="0">
              <a:srgbClr val="E98125"/>
            </a:gs>
            <a:gs pos="100000">
              <a:srgbClr val="FFE783"/>
            </a:gs>
          </a:gsLst>
          <a:lin ang="5400000" scaled="1"/>
        </a:gra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62197445805385676"/>
          <c:y val="0.14080473039660291"/>
          <c:w val="0.36876628268688638"/>
          <c:h val="0.71839031825934063"/>
        </c:manualLayout>
      </c:layout>
      <c:overlay val="0"/>
      <c:txPr>
        <a:bodyPr/>
        <a:lstStyle/>
        <a:p>
          <a:pPr>
            <a:defRPr sz="2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616530990554323"/>
          <c:y val="0.10989257150360364"/>
          <c:w val="0.77638893297570111"/>
          <c:h val="0.64017567833963973"/>
        </c:manualLayout>
      </c:layout>
      <c:pie3DChart>
        <c:varyColors val="1"/>
        <c:ser>
          <c:idx val="0"/>
          <c:order val="0"/>
          <c:explosion val="4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3000"/>
                      <a:shade val="51000"/>
                      <a:satMod val="130000"/>
                    </a:schemeClr>
                  </a:gs>
                  <a:gs pos="80000">
                    <a:schemeClr val="accent1">
                      <a:shade val="53000"/>
                      <a:shade val="93000"/>
                      <a:satMod val="130000"/>
                    </a:schemeClr>
                  </a:gs>
                  <a:gs pos="100000">
                    <a:schemeClr val="accent1">
                      <a:shade val="53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1">
                      <a:shade val="76000"/>
                      <a:shade val="51000"/>
                      <a:satMod val="130000"/>
                    </a:schemeClr>
                  </a:gs>
                  <a:gs pos="80000">
                    <a:schemeClr val="accent1">
                      <a:shade val="76000"/>
                      <a:shade val="93000"/>
                      <a:satMod val="130000"/>
                    </a:schemeClr>
                  </a:gs>
                  <a:gs pos="100000">
                    <a:schemeClr val="accent1">
                      <a:shade val="76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1">
                      <a:tint val="77000"/>
                      <a:shade val="51000"/>
                      <a:satMod val="130000"/>
                    </a:schemeClr>
                  </a:gs>
                  <a:gs pos="80000">
                    <a:schemeClr val="accent1">
                      <a:tint val="77000"/>
                      <a:shade val="93000"/>
                      <a:satMod val="130000"/>
                    </a:schemeClr>
                  </a:gs>
                  <a:gs pos="100000">
                    <a:schemeClr val="accent1">
                      <a:tint val="77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1">
                      <a:tint val="54000"/>
                      <a:shade val="51000"/>
                      <a:satMod val="130000"/>
                    </a:schemeClr>
                  </a:gs>
                  <a:gs pos="80000">
                    <a:schemeClr val="accent1">
                      <a:tint val="54000"/>
                      <a:shade val="93000"/>
                      <a:satMod val="130000"/>
                    </a:schemeClr>
                  </a:gs>
                  <a:gs pos="100000">
                    <a:schemeClr val="accent1">
                      <a:tint val="54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</c:dPt>
          <c:cat>
            <c:strRef>
              <c:f>Лист1!$B$95:$B$99</c:f>
              <c:strCache>
                <c:ptCount val="5"/>
                <c:pt idx="0">
                  <c:v>могу помочь школе конкретно</c:v>
                </c:pt>
                <c:pt idx="1">
                  <c:v>хотел бы помочь, но не знаю чем</c:v>
                </c:pt>
                <c:pt idx="2">
                  <c:v>мне безразличны дела школы</c:v>
                </c:pt>
                <c:pt idx="3">
                  <c:v>воспитывать должна школа</c:v>
                </c:pt>
                <c:pt idx="4">
                  <c:v>затрудняюсь ответить</c:v>
                </c:pt>
              </c:strCache>
            </c:strRef>
          </c:cat>
          <c:val>
            <c:numRef>
              <c:f>Лист1!$C$95:$C$99</c:f>
              <c:numCache>
                <c:formatCode>General</c:formatCode>
                <c:ptCount val="5"/>
                <c:pt idx="0">
                  <c:v>28</c:v>
                </c:pt>
                <c:pt idx="1">
                  <c:v>60</c:v>
                </c:pt>
                <c:pt idx="2">
                  <c:v>3</c:v>
                </c:pt>
                <c:pt idx="3">
                  <c:v>1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C8-4DBD-8446-A0AD778E7E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2405479636993353"/>
          <c:w val="1"/>
          <c:h val="0.2577151164847064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alpha val="25000"/>
      </a:schemeClr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6219744580538572"/>
          <c:y val="0.14080473039660291"/>
          <c:w val="0.36876628268688638"/>
          <c:h val="0.71839031825934063"/>
        </c:manualLayout>
      </c:layout>
      <c:overlay val="0"/>
      <c:txPr>
        <a:bodyPr/>
        <a:lstStyle/>
        <a:p>
          <a:pPr>
            <a:defRPr sz="2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6576069600005897"/>
          <c:y val="4.4146369131141366E-2"/>
          <c:w val="0.47059332692394118"/>
          <c:h val="0.61805307239378993"/>
        </c:manualLayout>
      </c:layout>
      <c:pie3DChart>
        <c:varyColors val="1"/>
        <c:ser>
          <c:idx val="0"/>
          <c:order val="0"/>
          <c:explosion val="4"/>
          <c:dPt>
            <c:idx val="0"/>
            <c:bubble3D val="0"/>
            <c:spPr>
              <a:gradFill rotWithShape="1">
                <a:gsLst>
                  <a:gs pos="0">
                    <a:schemeClr val="accent3">
                      <a:shade val="45000"/>
                      <a:shade val="51000"/>
                      <a:satMod val="130000"/>
                    </a:schemeClr>
                  </a:gs>
                  <a:gs pos="80000">
                    <a:schemeClr val="accent3">
                      <a:shade val="45000"/>
                      <a:shade val="93000"/>
                      <a:satMod val="130000"/>
                    </a:schemeClr>
                  </a:gs>
                  <a:gs pos="100000">
                    <a:schemeClr val="accent3">
                      <a:shade val="45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3">
                      <a:shade val="61000"/>
                      <a:shade val="51000"/>
                      <a:satMod val="130000"/>
                    </a:schemeClr>
                  </a:gs>
                  <a:gs pos="80000">
                    <a:schemeClr val="accent3">
                      <a:shade val="61000"/>
                      <a:shade val="93000"/>
                      <a:satMod val="130000"/>
                    </a:schemeClr>
                  </a:gs>
                  <a:gs pos="100000">
                    <a:schemeClr val="accent3">
                      <a:shade val="61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76000"/>
                      <a:shade val="51000"/>
                      <a:satMod val="130000"/>
                    </a:schemeClr>
                  </a:gs>
                  <a:gs pos="80000">
                    <a:schemeClr val="accent3">
                      <a:shade val="76000"/>
                      <a:shade val="93000"/>
                      <a:satMod val="130000"/>
                    </a:schemeClr>
                  </a:gs>
                  <a:gs pos="100000">
                    <a:schemeClr val="accent3">
                      <a:shade val="76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3">
                      <a:shade val="92000"/>
                      <a:shade val="51000"/>
                      <a:satMod val="130000"/>
                    </a:schemeClr>
                  </a:gs>
                  <a:gs pos="80000">
                    <a:schemeClr val="accent3">
                      <a:shade val="92000"/>
                      <a:shade val="93000"/>
                      <a:satMod val="130000"/>
                    </a:schemeClr>
                  </a:gs>
                  <a:gs pos="100000">
                    <a:schemeClr val="accent3">
                      <a:shade val="92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3">
                      <a:tint val="93000"/>
                      <a:shade val="51000"/>
                      <a:satMod val="130000"/>
                    </a:schemeClr>
                  </a:gs>
                  <a:gs pos="80000">
                    <a:schemeClr val="accent3">
                      <a:tint val="93000"/>
                      <a:shade val="93000"/>
                      <a:satMod val="130000"/>
                    </a:schemeClr>
                  </a:gs>
                  <a:gs pos="100000">
                    <a:schemeClr val="accent3">
                      <a:tint val="93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</c:dPt>
          <c:dPt>
            <c:idx val="5"/>
            <c:bubble3D val="0"/>
            <c:spPr>
              <a:gradFill rotWithShape="1">
                <a:gsLst>
                  <a:gs pos="0">
                    <a:schemeClr val="accent3">
                      <a:tint val="77000"/>
                      <a:shade val="51000"/>
                      <a:satMod val="130000"/>
                    </a:schemeClr>
                  </a:gs>
                  <a:gs pos="80000">
                    <a:schemeClr val="accent3">
                      <a:tint val="77000"/>
                      <a:shade val="93000"/>
                      <a:satMod val="130000"/>
                    </a:schemeClr>
                  </a:gs>
                  <a:gs pos="100000">
                    <a:schemeClr val="accent3">
                      <a:tint val="77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</c:dPt>
          <c:dPt>
            <c:idx val="6"/>
            <c:bubble3D val="0"/>
            <c:spPr>
              <a:gradFill rotWithShape="1">
                <a:gsLst>
                  <a:gs pos="0">
                    <a:schemeClr val="accent3">
                      <a:tint val="62000"/>
                      <a:shade val="51000"/>
                      <a:satMod val="130000"/>
                    </a:schemeClr>
                  </a:gs>
                  <a:gs pos="80000">
                    <a:schemeClr val="accent3">
                      <a:tint val="62000"/>
                      <a:shade val="93000"/>
                      <a:satMod val="130000"/>
                    </a:schemeClr>
                  </a:gs>
                  <a:gs pos="100000">
                    <a:schemeClr val="accent3">
                      <a:tint val="62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</c:dPt>
          <c:dPt>
            <c:idx val="7"/>
            <c:bubble3D val="0"/>
            <c:spPr>
              <a:gradFill rotWithShape="1">
                <a:gsLst>
                  <a:gs pos="0">
                    <a:schemeClr val="accent3">
                      <a:tint val="46000"/>
                      <a:shade val="51000"/>
                      <a:satMod val="130000"/>
                    </a:schemeClr>
                  </a:gs>
                  <a:gs pos="80000">
                    <a:schemeClr val="accent3">
                      <a:tint val="46000"/>
                      <a:shade val="93000"/>
                      <a:satMod val="130000"/>
                    </a:schemeClr>
                  </a:gs>
                  <a:gs pos="100000">
                    <a:schemeClr val="accent3">
                      <a:tint val="46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</c:dPt>
          <c:cat>
            <c:strRef>
              <c:f>Лист1!$B$126:$B$133</c:f>
              <c:strCache>
                <c:ptCount val="8"/>
                <c:pt idx="0">
                  <c:v>лучше оборудовать кабинеты наглядными пособиями, техническими средствами</c:v>
                </c:pt>
                <c:pt idx="2">
                  <c:v>больше учить тому, что пригодится в жизни;-</c:v>
                </c:pt>
                <c:pt idx="4">
                  <c:v>изменить и разнообразить формы проведения учебных занятий</c:v>
                </c:pt>
                <c:pt idx="5">
                  <c:v>материально заинтересовать учителей в качестве обучения</c:v>
                </c:pt>
                <c:pt idx="7">
                  <c:v>больше внимания уделять воспитанию учеников</c:v>
                </c:pt>
              </c:strCache>
            </c:strRef>
          </c:cat>
          <c:val>
            <c:numRef>
              <c:f>Лист1!$C$126:$C$133</c:f>
              <c:numCache>
                <c:formatCode>General</c:formatCode>
                <c:ptCount val="8"/>
                <c:pt idx="0">
                  <c:v>22</c:v>
                </c:pt>
                <c:pt idx="2">
                  <c:v>28</c:v>
                </c:pt>
                <c:pt idx="4">
                  <c:v>16</c:v>
                </c:pt>
                <c:pt idx="5">
                  <c:v>17</c:v>
                </c:pt>
                <c:pt idx="7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B1-4946-898C-D6C2F44982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-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delete val="1"/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-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3"/>
        <c:delete val="1"/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-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5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-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6"/>
        <c:delete val="1"/>
      </c:legendEntry>
      <c:legendEntry>
        <c:idx val="7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-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"/>
          <c:y val="0.66640485579029474"/>
          <c:w val="0.97838304496221074"/>
          <c:h val="0.3179358123576377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-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alpha val="15000"/>
      </a:schemeClr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6219744580538572"/>
          <c:y val="0.14080473039660291"/>
          <c:w val="0.36876628268688638"/>
          <c:h val="0.71839031825934063"/>
        </c:manualLayout>
      </c:layout>
      <c:overlay val="0"/>
      <c:txPr>
        <a:bodyPr/>
        <a:lstStyle/>
        <a:p>
          <a:pPr>
            <a:defRPr sz="2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3397282780545752"/>
          <c:y val="0.12702822849522116"/>
          <c:w val="0.70322474853221439"/>
          <c:h val="0.62889708824183155"/>
        </c:manualLayout>
      </c:layout>
      <c:pie3DChart>
        <c:varyColors val="1"/>
        <c:ser>
          <c:idx val="0"/>
          <c:order val="0"/>
          <c:explosion val="4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65000"/>
                      <a:shade val="51000"/>
                      <a:satMod val="130000"/>
                    </a:schemeClr>
                  </a:gs>
                  <a:gs pos="80000">
                    <a:schemeClr val="accent1">
                      <a:shade val="65000"/>
                      <a:shade val="93000"/>
                      <a:satMod val="130000"/>
                    </a:schemeClr>
                  </a:gs>
                  <a:gs pos="100000">
                    <a:schemeClr val="accent1">
                      <a:shade val="65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1">
                      <a:tint val="65000"/>
                      <a:shade val="51000"/>
                      <a:satMod val="130000"/>
                    </a:schemeClr>
                  </a:gs>
                  <a:gs pos="80000">
                    <a:schemeClr val="accent1">
                      <a:tint val="65000"/>
                      <a:shade val="93000"/>
                      <a:satMod val="130000"/>
                    </a:schemeClr>
                  </a:gs>
                  <a:gs pos="100000">
                    <a:schemeClr val="accent1">
                      <a:tint val="65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</c:dPt>
          <c:cat>
            <c:strRef>
              <c:f>Лист1!$G$106:$G$108</c:f>
              <c:strCache>
                <c:ptCount val="3"/>
                <c:pt idx="0">
                  <c:v>на 5</c:v>
                </c:pt>
                <c:pt idx="1">
                  <c:v>на 4</c:v>
                </c:pt>
                <c:pt idx="2">
                  <c:v>на 3 </c:v>
                </c:pt>
              </c:strCache>
            </c:strRef>
          </c:cat>
          <c:val>
            <c:numRef>
              <c:f>Лист1!$H$106:$H$108</c:f>
              <c:numCache>
                <c:formatCode>General</c:formatCode>
                <c:ptCount val="3"/>
                <c:pt idx="0">
                  <c:v>57</c:v>
                </c:pt>
                <c:pt idx="1">
                  <c:v>30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A8-483D-80A2-44E3E11418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7510837471050222E-2"/>
          <c:y val="0.84907935096688159"/>
          <c:w val="0.91719950454223031"/>
          <c:h val="0.133983551900422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5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alpha val="40000"/>
      </a:schemeClr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62197445805385765"/>
          <c:y val="0.14080473039660291"/>
          <c:w val="0.36876628268688638"/>
          <c:h val="0.71839031825934063"/>
        </c:manualLayout>
      </c:layout>
      <c:overlay val="0"/>
      <c:txPr>
        <a:bodyPr/>
        <a:lstStyle/>
        <a:p>
          <a:pPr>
            <a:defRPr sz="2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552409091682507"/>
          <c:y val="6.2724604414005902E-2"/>
          <c:w val="0.73465160527709128"/>
          <c:h val="0.65213550584206659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2">
                      <a:tint val="65000"/>
                      <a:shade val="51000"/>
                      <a:satMod val="130000"/>
                    </a:schemeClr>
                  </a:gs>
                  <a:gs pos="80000">
                    <a:schemeClr val="accent2">
                      <a:tint val="65000"/>
                      <a:shade val="93000"/>
                      <a:satMod val="130000"/>
                    </a:schemeClr>
                  </a:gs>
                  <a:gs pos="100000">
                    <a:schemeClr val="accent2">
                      <a:tint val="65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2">
                      <a:shade val="65000"/>
                      <a:shade val="51000"/>
                      <a:satMod val="130000"/>
                    </a:schemeClr>
                  </a:gs>
                  <a:gs pos="80000">
                    <a:schemeClr val="accent2">
                      <a:shade val="65000"/>
                      <a:shade val="93000"/>
                      <a:satMod val="130000"/>
                    </a:schemeClr>
                  </a:gs>
                  <a:gs pos="100000">
                    <a:schemeClr val="accent2">
                      <a:shade val="65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</c:dPt>
          <c:cat>
            <c:strRef>
              <c:f>Лист1!$B$152:$B$154</c:f>
              <c:strCache>
                <c:ptCount val="3"/>
                <c:pt idx="0">
                  <c:v>на 5</c:v>
                </c:pt>
                <c:pt idx="1">
                  <c:v>на 4</c:v>
                </c:pt>
                <c:pt idx="2">
                  <c:v>на 3 </c:v>
                </c:pt>
              </c:strCache>
            </c:strRef>
          </c:cat>
          <c:val>
            <c:numRef>
              <c:f>Лист1!$C$152:$C$154</c:f>
              <c:numCache>
                <c:formatCode>General</c:formatCode>
                <c:ptCount val="3"/>
                <c:pt idx="0">
                  <c:v>47</c:v>
                </c:pt>
                <c:pt idx="1">
                  <c:v>50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DF-41AF-8E43-0DDEA5C3A9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662579533205019E-2"/>
          <c:y val="0.71187322433159606"/>
          <c:w val="0.93721480896517018"/>
          <c:h val="0.27020546012154512"/>
        </c:manualLayout>
      </c:layout>
      <c:overlay val="0"/>
      <c:spPr>
        <a:solidFill>
          <a:schemeClr val="bg1">
            <a:alpha val="36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7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62197445805385798"/>
          <c:y val="0.14080473039660291"/>
          <c:w val="0.36876628268688638"/>
          <c:h val="0.71839031825934063"/>
        </c:manualLayout>
      </c:layout>
      <c:overlay val="0"/>
      <c:txPr>
        <a:bodyPr/>
        <a:lstStyle/>
        <a:p>
          <a:pPr>
            <a:defRPr sz="2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3105010767934301E-2"/>
          <c:y val="1.8565188663247943E-2"/>
          <c:w val="0.80982115387922715"/>
          <c:h val="0.71288670254868514"/>
        </c:manualLayout>
      </c:layout>
      <c:pie3DChart>
        <c:varyColors val="1"/>
        <c:ser>
          <c:idx val="0"/>
          <c:order val="0"/>
          <c:explosion val="5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tint val="54000"/>
                      <a:shade val="51000"/>
                      <a:satMod val="130000"/>
                    </a:schemeClr>
                  </a:gs>
                  <a:gs pos="80000">
                    <a:schemeClr val="accent1">
                      <a:tint val="54000"/>
                      <a:shade val="93000"/>
                      <a:satMod val="130000"/>
                    </a:schemeClr>
                  </a:gs>
                  <a:gs pos="100000">
                    <a:schemeClr val="accent1">
                      <a:tint val="54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79D5-470F-B8AC-483A8595B207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1">
                      <a:tint val="77000"/>
                      <a:shade val="51000"/>
                      <a:satMod val="130000"/>
                    </a:schemeClr>
                  </a:gs>
                  <a:gs pos="80000">
                    <a:schemeClr val="accent1">
                      <a:tint val="77000"/>
                      <a:shade val="93000"/>
                      <a:satMod val="130000"/>
                    </a:schemeClr>
                  </a:gs>
                  <a:gs pos="100000">
                    <a:schemeClr val="accent1">
                      <a:tint val="77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79D5-470F-B8AC-483A8595B207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solidFill>
                  <a:schemeClr val="tx1"/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073B-4B5B-82F9-C5C79D66E4B1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1">
                      <a:shade val="76000"/>
                      <a:shade val="51000"/>
                      <a:satMod val="130000"/>
                    </a:schemeClr>
                  </a:gs>
                  <a:gs pos="80000">
                    <a:schemeClr val="accent1">
                      <a:shade val="76000"/>
                      <a:shade val="93000"/>
                      <a:satMod val="130000"/>
                    </a:schemeClr>
                  </a:gs>
                  <a:gs pos="100000">
                    <a:schemeClr val="accent1">
                      <a:shade val="76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79D5-470F-B8AC-483A8595B207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1">
                      <a:shade val="53000"/>
                      <a:shade val="51000"/>
                      <a:satMod val="130000"/>
                    </a:schemeClr>
                  </a:gs>
                  <a:gs pos="80000">
                    <a:schemeClr val="accent1">
                      <a:shade val="53000"/>
                      <a:shade val="93000"/>
                      <a:satMod val="130000"/>
                    </a:schemeClr>
                  </a:gs>
                  <a:gs pos="100000">
                    <a:schemeClr val="accent1">
                      <a:shade val="53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9-79D5-470F-B8AC-483A8595B207}"/>
              </c:ext>
            </c:extLst>
          </c:dPt>
          <c:cat>
            <c:strRef>
              <c:f>Лист1!$B$21:$B$25</c:f>
              <c:strCache>
                <c:ptCount val="5"/>
                <c:pt idx="0">
                  <c:v>полностью согласен</c:v>
                </c:pt>
                <c:pt idx="1">
                  <c:v>в целом согласен</c:v>
                </c:pt>
                <c:pt idx="2">
                  <c:v>трудно определить</c:v>
                </c:pt>
                <c:pt idx="3">
                  <c:v>не согласен</c:v>
                </c:pt>
                <c:pt idx="4">
                  <c:v>полностью не согласен</c:v>
                </c:pt>
              </c:strCache>
            </c:strRef>
          </c:cat>
          <c:val>
            <c:numRef>
              <c:f>Лист1!$C$21:$C$25</c:f>
              <c:numCache>
                <c:formatCode>General</c:formatCode>
                <c:ptCount val="5"/>
                <c:pt idx="0">
                  <c:v>3</c:v>
                </c:pt>
                <c:pt idx="1">
                  <c:v>8</c:v>
                </c:pt>
                <c:pt idx="2">
                  <c:v>8</c:v>
                </c:pt>
                <c:pt idx="3">
                  <c:v>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28-4183-B06E-27BBCFEAD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"/>
          <c:y val="0.79289743925503642"/>
          <c:w val="0.93838975418066917"/>
          <c:h val="0.18638943149265216"/>
        </c:manualLayout>
      </c:layout>
      <c:overlay val="0"/>
      <c:spPr>
        <a:solidFill>
          <a:schemeClr val="tx1">
            <a:alpha val="1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6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1901032406377328"/>
          <c:y val="3.1156662442340676E-2"/>
          <c:w val="0.48229221347331586"/>
          <c:h val="0.9342351791420539"/>
        </c:manualLayout>
      </c:layout>
      <c:pie3DChart>
        <c:varyColors val="1"/>
        <c:ser>
          <c:idx val="0"/>
          <c:order val="0"/>
          <c:explosion val="6"/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tint val="54000"/>
                      <a:shade val="51000"/>
                      <a:satMod val="130000"/>
                    </a:schemeClr>
                  </a:gs>
                  <a:gs pos="80000">
                    <a:schemeClr val="accent6">
                      <a:tint val="54000"/>
                      <a:shade val="93000"/>
                      <a:satMod val="130000"/>
                    </a:schemeClr>
                  </a:gs>
                  <a:gs pos="100000">
                    <a:schemeClr val="accent6">
                      <a:tint val="54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4184-4FC5-BAFC-22DA500A5163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6">
                      <a:tint val="77000"/>
                      <a:shade val="51000"/>
                      <a:satMod val="130000"/>
                    </a:schemeClr>
                  </a:gs>
                  <a:gs pos="80000">
                    <a:schemeClr val="accent6">
                      <a:tint val="77000"/>
                      <a:shade val="93000"/>
                      <a:satMod val="130000"/>
                    </a:schemeClr>
                  </a:gs>
                  <a:gs pos="100000">
                    <a:schemeClr val="accent6">
                      <a:tint val="77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4184-4FC5-BAFC-22DA500A5163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4184-4FC5-BAFC-22DA500A5163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6">
                      <a:shade val="76000"/>
                      <a:shade val="51000"/>
                      <a:satMod val="130000"/>
                    </a:schemeClr>
                  </a:gs>
                  <a:gs pos="80000">
                    <a:schemeClr val="accent6">
                      <a:shade val="76000"/>
                      <a:shade val="93000"/>
                      <a:satMod val="130000"/>
                    </a:schemeClr>
                  </a:gs>
                  <a:gs pos="100000">
                    <a:schemeClr val="accent6">
                      <a:shade val="76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4184-4FC5-BAFC-22DA500A5163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6">
                      <a:shade val="53000"/>
                      <a:shade val="51000"/>
                      <a:satMod val="130000"/>
                    </a:schemeClr>
                  </a:gs>
                  <a:gs pos="80000">
                    <a:schemeClr val="accent6">
                      <a:shade val="53000"/>
                      <a:shade val="93000"/>
                      <a:satMod val="130000"/>
                    </a:schemeClr>
                  </a:gs>
                  <a:gs pos="100000">
                    <a:schemeClr val="accent6">
                      <a:shade val="53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4184-4FC5-BAFC-22DA500A5163}"/>
              </c:ext>
            </c:extLst>
          </c:dPt>
          <c:cat>
            <c:strRef>
              <c:f>Лист1!$B$32:$B$36</c:f>
              <c:strCache>
                <c:ptCount val="5"/>
                <c:pt idx="0">
                  <c:v>полностью согласен</c:v>
                </c:pt>
                <c:pt idx="1">
                  <c:v>в целом согласен</c:v>
                </c:pt>
                <c:pt idx="2">
                  <c:v>трудно определить</c:v>
                </c:pt>
                <c:pt idx="3">
                  <c:v>не согласен</c:v>
                </c:pt>
                <c:pt idx="4">
                  <c:v>полностью не согласен</c:v>
                </c:pt>
              </c:strCache>
            </c:strRef>
          </c:cat>
          <c:val>
            <c:numRef>
              <c:f>Лист1!$C$32:$C$36</c:f>
              <c:numCache>
                <c:formatCode>General</c:formatCode>
                <c:ptCount val="5"/>
                <c:pt idx="0">
                  <c:v>7</c:v>
                </c:pt>
                <c:pt idx="1">
                  <c:v>11</c:v>
                </c:pt>
                <c:pt idx="2">
                  <c:v>12</c:v>
                </c:pt>
                <c:pt idx="3">
                  <c:v>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54-4086-8E63-44E863CA5E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3.3855320297892545E-2"/>
          <c:y val="0.73217475477992"/>
          <c:w val="0.96614467970210749"/>
          <c:h val="0.20452757315121139"/>
        </c:manualLayout>
      </c:layout>
      <c:overlay val="0"/>
      <c:spPr>
        <a:solidFill>
          <a:srgbClr val="FFE783">
            <a:alpha val="40000"/>
          </a:srgb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62197445805385676"/>
          <c:y val="0.14080473039660291"/>
          <c:w val="0.36876628268688638"/>
          <c:h val="0.71839031825934063"/>
        </c:manualLayout>
      </c:layout>
      <c:overlay val="0"/>
      <c:txPr>
        <a:bodyPr/>
        <a:lstStyle/>
        <a:p>
          <a:pPr>
            <a:defRPr sz="2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3766466554755739"/>
          <c:y val="0"/>
          <c:w val="0.50906692206859161"/>
          <c:h val="0.79913317120279004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3">
                      <a:shade val="53000"/>
                      <a:shade val="51000"/>
                      <a:satMod val="130000"/>
                    </a:schemeClr>
                  </a:gs>
                  <a:gs pos="80000">
                    <a:schemeClr val="accent3">
                      <a:shade val="53000"/>
                      <a:shade val="93000"/>
                      <a:satMod val="130000"/>
                    </a:schemeClr>
                  </a:gs>
                  <a:gs pos="100000">
                    <a:schemeClr val="accent3">
                      <a:shade val="53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0-965B-4279-A16B-4CCDA4E50386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3">
                      <a:shade val="76000"/>
                      <a:shade val="51000"/>
                      <a:satMod val="130000"/>
                    </a:schemeClr>
                  </a:gs>
                  <a:gs pos="80000">
                    <a:schemeClr val="accent3">
                      <a:shade val="76000"/>
                      <a:shade val="93000"/>
                      <a:satMod val="130000"/>
                    </a:schemeClr>
                  </a:gs>
                  <a:gs pos="100000">
                    <a:schemeClr val="accent3">
                      <a:shade val="76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4-965B-4279-A16B-4CCDA4E50386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2-965B-4279-A16B-4CCDA4E50386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3">
                      <a:tint val="77000"/>
                      <a:shade val="51000"/>
                      <a:satMod val="130000"/>
                    </a:schemeClr>
                  </a:gs>
                  <a:gs pos="80000">
                    <a:schemeClr val="accent3">
                      <a:tint val="77000"/>
                      <a:shade val="93000"/>
                      <a:satMod val="130000"/>
                    </a:schemeClr>
                  </a:gs>
                  <a:gs pos="100000">
                    <a:schemeClr val="accent3">
                      <a:tint val="77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965B-4279-A16B-4CCDA4E50386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3">
                      <a:tint val="54000"/>
                      <a:shade val="51000"/>
                      <a:satMod val="130000"/>
                    </a:schemeClr>
                  </a:gs>
                  <a:gs pos="80000">
                    <a:schemeClr val="accent3">
                      <a:tint val="54000"/>
                      <a:shade val="93000"/>
                      <a:satMod val="130000"/>
                    </a:schemeClr>
                  </a:gs>
                  <a:gs pos="100000">
                    <a:schemeClr val="accent3">
                      <a:tint val="54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965B-4279-A16B-4CCDA4E50386}"/>
              </c:ext>
            </c:extLst>
          </c:dPt>
          <c:dLbls>
            <c:delete val="1"/>
          </c:dLbls>
          <c:cat>
            <c:strRef>
              <c:f>Лист1!$B$86:$B$90</c:f>
              <c:strCache>
                <c:ptCount val="5"/>
                <c:pt idx="0">
                  <c:v>чувство уверенности</c:v>
                </c:pt>
                <c:pt idx="1">
                  <c:v>чувство удовлетворенности</c:v>
                </c:pt>
                <c:pt idx="2">
                  <c:v>безразличие</c:v>
                </c:pt>
                <c:pt idx="3">
                  <c:v>подавленное</c:v>
                </c:pt>
                <c:pt idx="4">
                  <c:v>затрудняюсь ответить</c:v>
                </c:pt>
              </c:strCache>
            </c:strRef>
          </c:cat>
          <c:val>
            <c:numRef>
              <c:f>Лист1!$C$86:$C$90</c:f>
              <c:numCache>
                <c:formatCode>General</c:formatCode>
                <c:ptCount val="5"/>
                <c:pt idx="0">
                  <c:v>41</c:v>
                </c:pt>
                <c:pt idx="1">
                  <c:v>39</c:v>
                </c:pt>
                <c:pt idx="2">
                  <c:v>9</c:v>
                </c:pt>
                <c:pt idx="3">
                  <c:v>4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02-4E22-8793-C6F853F9A7A9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0567731217145957E-2"/>
          <c:y val="0.76434448777421427"/>
          <c:w val="0.93838864137859634"/>
          <c:h val="0.22165788814796186"/>
        </c:manualLayout>
      </c:layout>
      <c:overlay val="0"/>
      <c:spPr>
        <a:solidFill>
          <a:srgbClr val="99BA75">
            <a:alpha val="61000"/>
          </a:srgb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802469135802469"/>
          <c:y val="6.9469532736584905E-2"/>
          <c:w val="0.82407407407407407"/>
          <c:h val="0.72381459839822249"/>
        </c:manualLayout>
      </c:layout>
      <c:pie3DChart>
        <c:varyColors val="1"/>
        <c:ser>
          <c:idx val="0"/>
          <c:order val="0"/>
          <c:explosion val="4"/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shade val="58000"/>
                      <a:shade val="51000"/>
                      <a:satMod val="130000"/>
                    </a:schemeClr>
                  </a:gs>
                  <a:gs pos="80000">
                    <a:schemeClr val="accent6">
                      <a:shade val="58000"/>
                      <a:shade val="93000"/>
                      <a:satMod val="130000"/>
                    </a:schemeClr>
                  </a:gs>
                  <a:gs pos="100000">
                    <a:schemeClr val="accent6">
                      <a:shade val="58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56B6-4F4B-BF2E-8CBDBED79E14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6">
                      <a:shade val="86000"/>
                      <a:shade val="51000"/>
                      <a:satMod val="130000"/>
                    </a:schemeClr>
                  </a:gs>
                  <a:gs pos="80000">
                    <a:schemeClr val="accent6">
                      <a:shade val="86000"/>
                      <a:shade val="93000"/>
                      <a:satMod val="130000"/>
                    </a:schemeClr>
                  </a:gs>
                  <a:gs pos="100000">
                    <a:schemeClr val="accent6">
                      <a:shade val="86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56B6-4F4B-BF2E-8CBDBED79E14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6">
                      <a:tint val="86000"/>
                      <a:shade val="51000"/>
                      <a:satMod val="130000"/>
                    </a:schemeClr>
                  </a:gs>
                  <a:gs pos="80000">
                    <a:schemeClr val="accent6">
                      <a:tint val="86000"/>
                      <a:shade val="93000"/>
                      <a:satMod val="130000"/>
                    </a:schemeClr>
                  </a:gs>
                  <a:gs pos="100000">
                    <a:schemeClr val="accent6">
                      <a:tint val="86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56B6-4F4B-BF2E-8CBDBED79E14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6">
                      <a:tint val="58000"/>
                      <a:shade val="51000"/>
                      <a:satMod val="130000"/>
                    </a:schemeClr>
                  </a:gs>
                  <a:gs pos="80000">
                    <a:schemeClr val="accent6">
                      <a:tint val="58000"/>
                      <a:shade val="93000"/>
                      <a:satMod val="130000"/>
                    </a:schemeClr>
                  </a:gs>
                  <a:gs pos="100000">
                    <a:schemeClr val="accent6">
                      <a:tint val="58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56B6-4F4B-BF2E-8CBDBED79E14}"/>
              </c:ext>
            </c:extLst>
          </c:dPt>
          <c:cat>
            <c:strRef>
              <c:f>Лист1!$B$43:$B$46</c:f>
              <c:strCache>
                <c:ptCount val="4"/>
                <c:pt idx="0">
                  <c:v>полностью согласен</c:v>
                </c:pt>
                <c:pt idx="1">
                  <c:v>в целом согласен</c:v>
                </c:pt>
                <c:pt idx="2">
                  <c:v>трудно определить</c:v>
                </c:pt>
                <c:pt idx="3">
                  <c:v>не согласен</c:v>
                </c:pt>
              </c:strCache>
            </c:strRef>
          </c:cat>
          <c:val>
            <c:numRef>
              <c:f>Лист1!$C$43:$C$46</c:f>
              <c:numCache>
                <c:formatCode>General</c:formatCode>
                <c:ptCount val="4"/>
                <c:pt idx="0">
                  <c:v>7</c:v>
                </c:pt>
                <c:pt idx="1">
                  <c:v>3</c:v>
                </c:pt>
                <c:pt idx="2">
                  <c:v>4</c:v>
                </c:pt>
                <c:pt idx="3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EB-4812-A4D7-C0E66BA1E9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2852143482064742E-2"/>
          <c:y val="0.79012642510132636"/>
          <c:w val="0.98355485078254112"/>
          <c:h val="0.2098735748986737"/>
        </c:manualLayout>
      </c:layout>
      <c:overlay val="0"/>
      <c:spPr>
        <a:solidFill>
          <a:srgbClr val="E98125">
            <a:alpha val="50000"/>
          </a:srgb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5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plotArea>
      <c:layout>
        <c:manualLayout>
          <c:layoutTarget val="inner"/>
          <c:xMode val="edge"/>
          <c:yMode val="edge"/>
          <c:x val="4.3972024739985321E-2"/>
          <c:y val="4.0573919466173489E-2"/>
          <c:w val="0.57814941426861421"/>
          <c:h val="0.837875115787272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Лист1!$C$76</c:f>
              <c:strCache>
                <c:ptCount val="1"/>
                <c:pt idx="0">
                  <c:v>старшее звено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Лист1!$B$77:$B$80</c:f>
              <c:strCache>
                <c:ptCount val="4"/>
                <c:pt idx="0">
                  <c:v>позитивно</c:v>
                </c:pt>
                <c:pt idx="1">
                  <c:v>безразлично</c:v>
                </c:pt>
                <c:pt idx="2">
                  <c:v>негативно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Лист1!$C$77:$C$80</c:f>
              <c:numCache>
                <c:formatCode>General</c:formatCode>
                <c:ptCount val="4"/>
                <c:pt idx="0">
                  <c:v>71</c:v>
                </c:pt>
                <c:pt idx="1">
                  <c:v>13</c:v>
                </c:pt>
                <c:pt idx="2">
                  <c:v>2</c:v>
                </c:pt>
                <c:pt idx="3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B4-474B-ADD6-3D9BF70C51B8}"/>
            </c:ext>
          </c:extLst>
        </c:ser>
        <c:ser>
          <c:idx val="1"/>
          <c:order val="1"/>
          <c:tx>
            <c:strRef>
              <c:f>Лист1!$D$76</c:f>
              <c:strCache>
                <c:ptCount val="1"/>
                <c:pt idx="0">
                  <c:v>начальная школа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Лист1!$B$77:$B$80</c:f>
              <c:strCache>
                <c:ptCount val="4"/>
                <c:pt idx="0">
                  <c:v>позитивно</c:v>
                </c:pt>
                <c:pt idx="1">
                  <c:v>безразлично</c:v>
                </c:pt>
                <c:pt idx="2">
                  <c:v>негативно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Лист1!$D$77:$D$80</c:f>
              <c:numCache>
                <c:formatCode>General</c:formatCode>
                <c:ptCount val="4"/>
                <c:pt idx="0">
                  <c:v>84</c:v>
                </c:pt>
                <c:pt idx="1">
                  <c:v>5</c:v>
                </c:pt>
                <c:pt idx="2">
                  <c:v>2</c:v>
                </c:pt>
                <c:pt idx="3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9B4-474B-ADD6-3D9BF70C51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27043424"/>
        <c:axId val="-227039072"/>
      </c:barChart>
      <c:catAx>
        <c:axId val="-2270434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227039072"/>
        <c:crosses val="autoZero"/>
        <c:auto val="1"/>
        <c:lblAlgn val="ctr"/>
        <c:lblOffset val="100"/>
        <c:noMultiLvlLbl val="0"/>
      </c:catAx>
      <c:valAx>
        <c:axId val="-227039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227043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0461273519033643"/>
          <c:y val="0.22557626930371233"/>
          <c:w val="0.38999766309132844"/>
          <c:h val="0.4454129497489174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5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alpha val="40000"/>
      </a:schemeClr>
    </a:solidFill>
    <a:ln w="9525" cap="flat" cmpd="sng" algn="ctr">
      <a:noFill/>
      <a:prstDash val="solid"/>
    </a:ln>
    <a:effectLst/>
  </c:spPr>
  <c:txPr>
    <a:bodyPr/>
    <a:lstStyle/>
    <a:p>
      <a:pPr>
        <a:defRPr sz="1500" baseline="0"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62197445805385598"/>
          <c:y val="0.14080473039660291"/>
          <c:w val="0.36876628268688638"/>
          <c:h val="0.71839031825934063"/>
        </c:manualLayout>
      </c:layout>
      <c:overlay val="0"/>
      <c:txPr>
        <a:bodyPr/>
        <a:lstStyle/>
        <a:p>
          <a:pPr>
            <a:defRPr sz="2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063069165349589"/>
          <c:y val="5.3068965792548183E-2"/>
          <c:w val="0.72729660570482424"/>
          <c:h val="0.63479635295568315"/>
        </c:manualLayout>
      </c:layout>
      <c:pie3DChart>
        <c:varyColors val="1"/>
        <c:ser>
          <c:idx val="0"/>
          <c:order val="0"/>
          <c:explosion val="3"/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shade val="58000"/>
                      <a:shade val="51000"/>
                      <a:satMod val="130000"/>
                    </a:schemeClr>
                  </a:gs>
                  <a:gs pos="80000">
                    <a:schemeClr val="accent6">
                      <a:shade val="58000"/>
                      <a:shade val="93000"/>
                      <a:satMod val="130000"/>
                    </a:schemeClr>
                  </a:gs>
                  <a:gs pos="100000">
                    <a:schemeClr val="accent6">
                      <a:shade val="58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0-AA3C-426C-B73D-00148B9CE16F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6">
                      <a:shade val="86000"/>
                      <a:shade val="51000"/>
                      <a:satMod val="130000"/>
                    </a:schemeClr>
                  </a:gs>
                  <a:gs pos="80000">
                    <a:schemeClr val="accent6">
                      <a:shade val="86000"/>
                      <a:shade val="93000"/>
                      <a:satMod val="130000"/>
                    </a:schemeClr>
                  </a:gs>
                  <a:gs pos="100000">
                    <a:schemeClr val="accent6">
                      <a:shade val="86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AA3C-426C-B73D-00148B9CE16F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6">
                      <a:tint val="86000"/>
                      <a:shade val="51000"/>
                      <a:satMod val="130000"/>
                    </a:schemeClr>
                  </a:gs>
                  <a:gs pos="80000">
                    <a:schemeClr val="accent6">
                      <a:tint val="86000"/>
                      <a:shade val="93000"/>
                      <a:satMod val="130000"/>
                    </a:schemeClr>
                  </a:gs>
                  <a:gs pos="100000">
                    <a:schemeClr val="accent6">
                      <a:tint val="86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2-AA3C-426C-B73D-00148B9CE16F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6">
                      <a:tint val="58000"/>
                      <a:shade val="51000"/>
                      <a:satMod val="130000"/>
                    </a:schemeClr>
                  </a:gs>
                  <a:gs pos="80000">
                    <a:schemeClr val="accent6">
                      <a:tint val="58000"/>
                      <a:shade val="93000"/>
                      <a:satMod val="130000"/>
                    </a:schemeClr>
                  </a:gs>
                  <a:gs pos="100000">
                    <a:schemeClr val="accent6">
                      <a:tint val="58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AA3C-426C-B73D-00148B9CE16F}"/>
              </c:ext>
            </c:extLst>
          </c:dPt>
          <c:cat>
            <c:strRef>
              <c:f>Лист1!$B$52:$B$55</c:f>
              <c:strCache>
                <c:ptCount val="4"/>
                <c:pt idx="0">
                  <c:v>полностью согласен</c:v>
                </c:pt>
                <c:pt idx="1">
                  <c:v>в целом согласен</c:v>
                </c:pt>
                <c:pt idx="2">
                  <c:v>трудно определить</c:v>
                </c:pt>
                <c:pt idx="3">
                  <c:v>не согласен</c:v>
                </c:pt>
              </c:strCache>
            </c:strRef>
          </c:cat>
          <c:val>
            <c:numRef>
              <c:f>Лист1!$C$52:$C$55</c:f>
              <c:numCache>
                <c:formatCode>General</c:formatCode>
                <c:ptCount val="4"/>
                <c:pt idx="0">
                  <c:v>54</c:v>
                </c:pt>
                <c:pt idx="1">
                  <c:v>33</c:v>
                </c:pt>
                <c:pt idx="2">
                  <c:v>6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52-49A1-A94F-1046234E78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25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1.8235869647023402E-2"/>
          <c:y val="0.73645820119243943"/>
          <c:w val="0.9353991370010788"/>
          <c:h val="0.23608805883954939"/>
        </c:manualLayout>
      </c:layout>
      <c:overlay val="0"/>
      <c:spPr>
        <a:solidFill>
          <a:srgbClr val="FFE783">
            <a:alpha val="30000"/>
          </a:srgb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5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10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1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4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5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6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7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8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9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0.94891</cdr:y>
    </cdr:to>
    <cdr:sp macro="" textlink="">
      <cdr:nvSpPr>
        <cdr:cNvPr id="2" name="Содержимое 2"/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0" y="0"/>
          <a:ext cx="8892480" cy="38164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lIns="91440" tIns="45720" rIns="91440" bIns="45720" numCol="2" rtlCol="0">
          <a:normAutofit fontScale="25000" lnSpcReduction="20000"/>
        </a:bodyPr>
        <a:lstStyle xmlns:a="http://schemas.openxmlformats.org/drawingml/2006/main">
          <a:lvl1pPr marL="342900" indent="-342900" algn="l" defTabSz="914400" rtl="0" eaLnBrk="1" latinLnBrk="0" hangingPunct="1">
            <a:spcBef>
              <a:spcPct val="20000"/>
            </a:spcBef>
            <a:buFont typeface="Arial" pitchFamily="34" charset="0"/>
            <a:buChar char="•"/>
            <a:defRPr sz="3200" kern="1200">
              <a:solidFill>
                <a:sysClr val="windowText" lastClr="000000"/>
              </a:solidFill>
              <a:latin typeface="Calibri"/>
            </a:defRPr>
          </a:lvl1pPr>
          <a:lvl2pPr marL="742950" indent="-285750" algn="l" defTabSz="914400" rtl="0" eaLnBrk="1" latinLnBrk="0" hangingPunct="1">
            <a:spcBef>
              <a:spcPct val="20000"/>
            </a:spcBef>
            <a:buFont typeface="Arial" pitchFamily="34" charset="0"/>
            <a:buChar char="–"/>
            <a:defRPr sz="2800" kern="1200">
              <a:solidFill>
                <a:sysClr val="windowText" lastClr="000000"/>
              </a:solidFill>
              <a:latin typeface="Calibri"/>
            </a:defRPr>
          </a:lvl2pPr>
          <a:lvl3pPr marL="1143000" indent="-228600" algn="l" defTabSz="914400" rtl="0" eaLnBrk="1" latinLnBrk="0" hangingPunct="1">
            <a:spcBef>
              <a:spcPct val="20000"/>
            </a:spcBef>
            <a:buFont typeface="Arial" pitchFamily="34" charset="0"/>
            <a:buChar char="•"/>
            <a:defRPr sz="2400" kern="1200">
              <a:solidFill>
                <a:sysClr val="windowText" lastClr="000000"/>
              </a:solidFill>
              <a:latin typeface="Calibri"/>
            </a:defRPr>
          </a:lvl3pPr>
          <a:lvl4pPr marL="1600200" indent="-228600" algn="l" defTabSz="914400" rtl="0" eaLnBrk="1" latinLnBrk="0" hangingPunct="1">
            <a:spcBef>
              <a:spcPct val="20000"/>
            </a:spcBef>
            <a:buFont typeface="Arial" pitchFamily="34" charset="0"/>
            <a:buChar char="–"/>
            <a:defRPr sz="2000" kern="1200">
              <a:solidFill>
                <a:sysClr val="windowText" lastClr="000000"/>
              </a:solidFill>
              <a:latin typeface="Calibri"/>
            </a:defRPr>
          </a:lvl4pPr>
          <a:lvl5pPr marL="2057400" indent="-228600" algn="l" defTabSz="914400" rtl="0" eaLnBrk="1" latinLnBrk="0" hangingPunct="1">
            <a:spcBef>
              <a:spcPct val="20000"/>
            </a:spcBef>
            <a:buFont typeface="Arial" pitchFamily="34" charset="0"/>
            <a:buChar char="»"/>
            <a:defRPr sz="2000" kern="1200">
              <a:solidFill>
                <a:sysClr val="windowText" lastClr="000000"/>
              </a:solidFill>
              <a:latin typeface="Calibri"/>
            </a:defRPr>
          </a:lvl5pPr>
          <a:lvl6pPr marL="2514600" indent="-228600" algn="l" defTabSz="914400" rtl="0" eaLnBrk="1" latinLnBrk="0" hangingPunct="1">
            <a:spcBef>
              <a:spcPct val="20000"/>
            </a:spcBef>
            <a:buFont typeface="Arial" pitchFamily="34" charset="0"/>
            <a:buChar char="•"/>
            <a:defRPr sz="2000" kern="1200">
              <a:solidFill>
                <a:sysClr val="windowText" lastClr="000000"/>
              </a:solidFill>
              <a:latin typeface="Calibri"/>
            </a:defRPr>
          </a:lvl6pPr>
          <a:lvl7pPr marL="2971800" indent="-228600" algn="l" defTabSz="914400" rtl="0" eaLnBrk="1" latinLnBrk="0" hangingPunct="1">
            <a:spcBef>
              <a:spcPct val="20000"/>
            </a:spcBef>
            <a:buFont typeface="Arial" pitchFamily="34" charset="0"/>
            <a:buChar char="•"/>
            <a:defRPr sz="2000" kern="1200">
              <a:solidFill>
                <a:sysClr val="windowText" lastClr="000000"/>
              </a:solidFill>
              <a:latin typeface="Calibri"/>
            </a:defRPr>
          </a:lvl7pPr>
          <a:lvl8pPr marL="3429000" indent="-228600" algn="l" defTabSz="914400" rtl="0" eaLnBrk="1" latinLnBrk="0" hangingPunct="1">
            <a:spcBef>
              <a:spcPct val="20000"/>
            </a:spcBef>
            <a:buFont typeface="Arial" pitchFamily="34" charset="0"/>
            <a:buChar char="•"/>
            <a:defRPr sz="2000" kern="1200">
              <a:solidFill>
                <a:sysClr val="windowText" lastClr="000000"/>
              </a:solidFill>
              <a:latin typeface="Calibri"/>
            </a:defRPr>
          </a:lvl8pPr>
          <a:lvl9pPr marL="3886200" indent="-228600" algn="l" defTabSz="914400" rtl="0" eaLnBrk="1" latinLnBrk="0" hangingPunct="1">
            <a:spcBef>
              <a:spcPct val="20000"/>
            </a:spcBef>
            <a:buFont typeface="Arial" pitchFamily="34" charset="0"/>
            <a:buChar char="•"/>
            <a:defRPr sz="20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endParaRPr lang="ru-RU" dirty="0">
            <a:solidFill>
              <a:srgbClr val="C0000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03FF4B-9811-4B3C-A5BB-45C407F532CA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4B91D5-2A15-4542-A26D-F2E48A7FC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230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D13C997-8027-420A-A651-8894A726F3DF}" type="slidenum">
              <a:rPr lang="ru-RU" altLang="ru-RU"/>
              <a:pPr/>
              <a:t>1</a:t>
            </a:fld>
            <a:endParaRPr lang="ru-RU" altLang="ru-RU"/>
          </a:p>
        </p:txBody>
      </p:sp>
      <p:sp>
        <p:nvSpPr>
          <p:cNvPr id="40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solidFill>
            <a:srgbClr val="FFFFFF"/>
          </a:solidFill>
          <a:ln/>
        </p:spPr>
      </p:sp>
      <p:sp>
        <p:nvSpPr>
          <p:cNvPr id="41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640" y="4343839"/>
            <a:ext cx="5488322" cy="4115678"/>
          </a:xfrm>
          <a:noFill/>
          <a:ln/>
        </p:spPr>
        <p:txBody>
          <a:bodyPr wrap="none" anchor="ctr"/>
          <a:lstStyle/>
          <a:p>
            <a:endParaRPr lang="ru-RU" altLang="ru-RU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9657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D13C997-8027-420A-A651-8894A726F3DF}" type="slidenum">
              <a:rPr lang="ru-RU" altLang="ru-RU"/>
              <a:pPr/>
              <a:t>11</a:t>
            </a:fld>
            <a:endParaRPr lang="ru-RU" altLang="ru-RU"/>
          </a:p>
        </p:txBody>
      </p:sp>
      <p:sp>
        <p:nvSpPr>
          <p:cNvPr id="40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solidFill>
            <a:srgbClr val="FFFFFF"/>
          </a:solidFill>
          <a:ln/>
        </p:spPr>
      </p:sp>
      <p:sp>
        <p:nvSpPr>
          <p:cNvPr id="41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640" y="4343839"/>
            <a:ext cx="5488322" cy="4115678"/>
          </a:xfrm>
          <a:noFill/>
          <a:ln/>
        </p:spPr>
        <p:txBody>
          <a:bodyPr wrap="none" anchor="ctr"/>
          <a:lstStyle/>
          <a:p>
            <a:endParaRPr lang="ru-RU" altLang="ru-RU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8949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D13C997-8027-420A-A651-8894A726F3DF}" type="slidenum">
              <a:rPr lang="ru-RU" altLang="ru-RU"/>
              <a:pPr/>
              <a:t>12</a:t>
            </a:fld>
            <a:endParaRPr lang="ru-RU" altLang="ru-RU"/>
          </a:p>
        </p:txBody>
      </p:sp>
      <p:sp>
        <p:nvSpPr>
          <p:cNvPr id="40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solidFill>
            <a:srgbClr val="FFFFFF"/>
          </a:solidFill>
          <a:ln/>
        </p:spPr>
      </p:sp>
      <p:sp>
        <p:nvSpPr>
          <p:cNvPr id="41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640" y="4343839"/>
            <a:ext cx="5488322" cy="4115678"/>
          </a:xfrm>
          <a:noFill/>
          <a:ln/>
        </p:spPr>
        <p:txBody>
          <a:bodyPr wrap="none" anchor="ctr"/>
          <a:lstStyle/>
          <a:p>
            <a:endParaRPr lang="ru-RU" altLang="ru-RU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7775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D13C997-8027-420A-A651-8894A726F3DF}" type="slidenum">
              <a:rPr lang="ru-RU" altLang="ru-RU"/>
              <a:pPr/>
              <a:t>13</a:t>
            </a:fld>
            <a:endParaRPr lang="ru-RU" altLang="ru-RU"/>
          </a:p>
        </p:txBody>
      </p:sp>
      <p:sp>
        <p:nvSpPr>
          <p:cNvPr id="40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solidFill>
            <a:srgbClr val="FFFFFF"/>
          </a:solidFill>
          <a:ln/>
        </p:spPr>
      </p:sp>
      <p:sp>
        <p:nvSpPr>
          <p:cNvPr id="41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640" y="4343839"/>
            <a:ext cx="5488322" cy="4115678"/>
          </a:xfrm>
          <a:noFill/>
          <a:ln/>
        </p:spPr>
        <p:txBody>
          <a:bodyPr wrap="none" anchor="ctr"/>
          <a:lstStyle/>
          <a:p>
            <a:endParaRPr lang="ru-RU" altLang="ru-RU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9542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D13C997-8027-420A-A651-8894A726F3DF}" type="slidenum">
              <a:rPr lang="ru-RU" altLang="ru-RU"/>
              <a:pPr/>
              <a:t>14</a:t>
            </a:fld>
            <a:endParaRPr lang="ru-RU" altLang="ru-RU"/>
          </a:p>
        </p:txBody>
      </p:sp>
      <p:sp>
        <p:nvSpPr>
          <p:cNvPr id="40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solidFill>
            <a:srgbClr val="FFFFFF"/>
          </a:solidFill>
          <a:ln/>
        </p:spPr>
      </p:sp>
      <p:sp>
        <p:nvSpPr>
          <p:cNvPr id="41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640" y="4343839"/>
            <a:ext cx="5488322" cy="4115678"/>
          </a:xfrm>
          <a:noFill/>
          <a:ln/>
        </p:spPr>
        <p:txBody>
          <a:bodyPr wrap="none" anchor="ctr"/>
          <a:lstStyle/>
          <a:p>
            <a:endParaRPr lang="ru-RU" altLang="ru-RU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391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D13C997-8027-420A-A651-8894A726F3DF}" type="slidenum">
              <a:rPr lang="ru-RU" altLang="ru-RU"/>
              <a:pPr/>
              <a:t>3</a:t>
            </a:fld>
            <a:endParaRPr lang="ru-RU" altLang="ru-RU"/>
          </a:p>
        </p:txBody>
      </p:sp>
      <p:sp>
        <p:nvSpPr>
          <p:cNvPr id="40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solidFill>
            <a:srgbClr val="FFFFFF"/>
          </a:solidFill>
          <a:ln/>
        </p:spPr>
      </p:sp>
      <p:sp>
        <p:nvSpPr>
          <p:cNvPr id="41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640" y="4343839"/>
            <a:ext cx="5488322" cy="4115678"/>
          </a:xfrm>
          <a:noFill/>
          <a:ln/>
        </p:spPr>
        <p:txBody>
          <a:bodyPr wrap="none" anchor="ctr"/>
          <a:lstStyle/>
          <a:p>
            <a:endParaRPr lang="ru-RU" altLang="ru-RU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7006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D13C997-8027-420A-A651-8894A726F3DF}" type="slidenum">
              <a:rPr lang="ru-RU" altLang="ru-RU"/>
              <a:pPr/>
              <a:t>4</a:t>
            </a:fld>
            <a:endParaRPr lang="ru-RU" altLang="ru-RU"/>
          </a:p>
        </p:txBody>
      </p:sp>
      <p:sp>
        <p:nvSpPr>
          <p:cNvPr id="40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solidFill>
            <a:srgbClr val="FFFFFF"/>
          </a:solidFill>
          <a:ln/>
        </p:spPr>
      </p:sp>
      <p:sp>
        <p:nvSpPr>
          <p:cNvPr id="41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640" y="4343839"/>
            <a:ext cx="5488322" cy="4115678"/>
          </a:xfrm>
          <a:noFill/>
          <a:ln/>
        </p:spPr>
        <p:txBody>
          <a:bodyPr wrap="none" anchor="ctr"/>
          <a:lstStyle/>
          <a:p>
            <a:endParaRPr lang="ru-RU" altLang="ru-RU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728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D13C997-8027-420A-A651-8894A726F3DF}" type="slidenum">
              <a:rPr lang="ru-RU" altLang="ru-RU"/>
              <a:pPr/>
              <a:t>5</a:t>
            </a:fld>
            <a:endParaRPr lang="ru-RU" altLang="ru-RU"/>
          </a:p>
        </p:txBody>
      </p:sp>
      <p:sp>
        <p:nvSpPr>
          <p:cNvPr id="40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solidFill>
            <a:srgbClr val="FFFFFF"/>
          </a:solidFill>
          <a:ln/>
        </p:spPr>
      </p:sp>
      <p:sp>
        <p:nvSpPr>
          <p:cNvPr id="41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640" y="4343839"/>
            <a:ext cx="5488322" cy="4115678"/>
          </a:xfrm>
          <a:noFill/>
          <a:ln/>
        </p:spPr>
        <p:txBody>
          <a:bodyPr wrap="none" anchor="ctr"/>
          <a:lstStyle/>
          <a:p>
            <a:endParaRPr lang="ru-RU" altLang="ru-RU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0145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D13C997-8027-420A-A651-8894A726F3DF}" type="slidenum">
              <a:rPr lang="ru-RU" altLang="ru-RU"/>
              <a:pPr/>
              <a:t>6</a:t>
            </a:fld>
            <a:endParaRPr lang="ru-RU" altLang="ru-RU"/>
          </a:p>
        </p:txBody>
      </p:sp>
      <p:sp>
        <p:nvSpPr>
          <p:cNvPr id="40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solidFill>
            <a:srgbClr val="FFFFFF"/>
          </a:solidFill>
          <a:ln/>
        </p:spPr>
      </p:sp>
      <p:sp>
        <p:nvSpPr>
          <p:cNvPr id="41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640" y="4343839"/>
            <a:ext cx="5488322" cy="4115678"/>
          </a:xfrm>
          <a:noFill/>
          <a:ln/>
        </p:spPr>
        <p:txBody>
          <a:bodyPr wrap="none" anchor="ctr"/>
          <a:lstStyle/>
          <a:p>
            <a:endParaRPr lang="ru-RU" altLang="ru-RU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554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D13C997-8027-420A-A651-8894A726F3DF}" type="slidenum">
              <a:rPr lang="ru-RU" altLang="ru-RU"/>
              <a:pPr/>
              <a:t>7</a:t>
            </a:fld>
            <a:endParaRPr lang="ru-RU" altLang="ru-RU"/>
          </a:p>
        </p:txBody>
      </p:sp>
      <p:sp>
        <p:nvSpPr>
          <p:cNvPr id="40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solidFill>
            <a:srgbClr val="FFFFFF"/>
          </a:solidFill>
          <a:ln/>
        </p:spPr>
      </p:sp>
      <p:sp>
        <p:nvSpPr>
          <p:cNvPr id="41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640" y="4343839"/>
            <a:ext cx="5488322" cy="4115678"/>
          </a:xfrm>
          <a:noFill/>
          <a:ln/>
        </p:spPr>
        <p:txBody>
          <a:bodyPr wrap="none" anchor="ctr"/>
          <a:lstStyle/>
          <a:p>
            <a:endParaRPr lang="ru-RU" altLang="ru-RU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0794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D13C997-8027-420A-A651-8894A726F3DF}" type="slidenum">
              <a:rPr lang="ru-RU" altLang="ru-RU"/>
              <a:pPr/>
              <a:t>8</a:t>
            </a:fld>
            <a:endParaRPr lang="ru-RU" altLang="ru-RU"/>
          </a:p>
        </p:txBody>
      </p:sp>
      <p:sp>
        <p:nvSpPr>
          <p:cNvPr id="40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solidFill>
            <a:srgbClr val="FFFFFF"/>
          </a:solidFill>
          <a:ln/>
        </p:spPr>
      </p:sp>
      <p:sp>
        <p:nvSpPr>
          <p:cNvPr id="41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640" y="4343839"/>
            <a:ext cx="5488322" cy="4115678"/>
          </a:xfrm>
          <a:noFill/>
          <a:ln/>
        </p:spPr>
        <p:txBody>
          <a:bodyPr wrap="none" anchor="ctr"/>
          <a:lstStyle/>
          <a:p>
            <a:endParaRPr lang="ru-RU" altLang="ru-RU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6768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D13C997-8027-420A-A651-8894A726F3DF}" type="slidenum">
              <a:rPr lang="ru-RU" altLang="ru-RU"/>
              <a:pPr/>
              <a:t>9</a:t>
            </a:fld>
            <a:endParaRPr lang="ru-RU" altLang="ru-RU"/>
          </a:p>
        </p:txBody>
      </p:sp>
      <p:sp>
        <p:nvSpPr>
          <p:cNvPr id="40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solidFill>
            <a:srgbClr val="FFFFFF"/>
          </a:solidFill>
          <a:ln/>
        </p:spPr>
      </p:sp>
      <p:sp>
        <p:nvSpPr>
          <p:cNvPr id="41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640" y="4343839"/>
            <a:ext cx="5488322" cy="4115678"/>
          </a:xfrm>
          <a:noFill/>
          <a:ln/>
        </p:spPr>
        <p:txBody>
          <a:bodyPr wrap="none" anchor="ctr"/>
          <a:lstStyle/>
          <a:p>
            <a:endParaRPr lang="ru-RU" altLang="ru-RU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679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D13C997-8027-420A-A651-8894A726F3DF}" type="slidenum">
              <a:rPr lang="ru-RU" altLang="ru-RU"/>
              <a:pPr/>
              <a:t>10</a:t>
            </a:fld>
            <a:endParaRPr lang="ru-RU" altLang="ru-RU"/>
          </a:p>
        </p:txBody>
      </p:sp>
      <p:sp>
        <p:nvSpPr>
          <p:cNvPr id="40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solidFill>
            <a:srgbClr val="FFFFFF"/>
          </a:solidFill>
          <a:ln/>
        </p:spPr>
      </p:sp>
      <p:sp>
        <p:nvSpPr>
          <p:cNvPr id="41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640" y="4343839"/>
            <a:ext cx="5488322" cy="4115678"/>
          </a:xfrm>
          <a:noFill/>
          <a:ln/>
        </p:spPr>
        <p:txBody>
          <a:bodyPr wrap="none" anchor="ctr"/>
          <a:lstStyle/>
          <a:p>
            <a:endParaRPr lang="ru-RU" altLang="ru-RU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909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DBA9-5C8E-4726-A48D-529870F5A6DB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47608-B5E1-42ED-8002-DA9DA75E65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DBA9-5C8E-4726-A48D-529870F5A6DB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47608-B5E1-42ED-8002-DA9DA75E65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DBA9-5C8E-4726-A48D-529870F5A6DB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47608-B5E1-42ED-8002-DA9DA75E65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DBA9-5C8E-4726-A48D-529870F5A6DB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47608-B5E1-42ED-8002-DA9DA75E65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DBA9-5C8E-4726-A48D-529870F5A6DB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47608-B5E1-42ED-8002-DA9DA75E65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DBA9-5C8E-4726-A48D-529870F5A6DB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47608-B5E1-42ED-8002-DA9DA75E65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DBA9-5C8E-4726-A48D-529870F5A6DB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47608-B5E1-42ED-8002-DA9DA75E65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DBA9-5C8E-4726-A48D-529870F5A6DB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47608-B5E1-42ED-8002-DA9DA75E65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DBA9-5C8E-4726-A48D-529870F5A6DB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47608-B5E1-42ED-8002-DA9DA75E65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DBA9-5C8E-4726-A48D-529870F5A6DB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47608-B5E1-42ED-8002-DA9DA75E65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DBA9-5C8E-4726-A48D-529870F5A6DB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47608-B5E1-42ED-8002-DA9DA75E65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02DBA9-5C8E-4726-A48D-529870F5A6DB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47608-B5E1-42ED-8002-DA9DA75E653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3.png" /><Relationship Id="rId4" Type="http://schemas.openxmlformats.org/officeDocument/2006/relationships/image" Target="../media/image2.jpeg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 /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7.xml" /><Relationship Id="rId5" Type="http://schemas.openxmlformats.org/officeDocument/2006/relationships/chart" Target="../charts/chart13.xml" /><Relationship Id="rId4" Type="http://schemas.openxmlformats.org/officeDocument/2006/relationships/chart" Target="../charts/chart12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 /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7.xml" /><Relationship Id="rId5" Type="http://schemas.openxmlformats.org/officeDocument/2006/relationships/chart" Target="../charts/chart15.xml" /><Relationship Id="rId4" Type="http://schemas.openxmlformats.org/officeDocument/2006/relationships/chart" Target="../charts/chart14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 /><Relationship Id="rId2" Type="http://schemas.openxmlformats.org/officeDocument/2006/relationships/notesSlide" Target="../notesSlides/notesSlide11.xml" /><Relationship Id="rId1" Type="http://schemas.openxmlformats.org/officeDocument/2006/relationships/slideLayout" Target="../slideLayouts/slideLayout7.xml" /><Relationship Id="rId5" Type="http://schemas.openxmlformats.org/officeDocument/2006/relationships/chart" Target="../charts/chart17.xml" /><Relationship Id="rId4" Type="http://schemas.openxmlformats.org/officeDocument/2006/relationships/chart" Target="../charts/chart16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 /><Relationship Id="rId2" Type="http://schemas.openxmlformats.org/officeDocument/2006/relationships/notesSlide" Target="../notesSlides/notesSlide12.xml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 /><Relationship Id="rId2" Type="http://schemas.openxmlformats.org/officeDocument/2006/relationships/notesSlide" Target="../notesSlides/notesSlide13.xml" /><Relationship Id="rId1" Type="http://schemas.openxmlformats.org/officeDocument/2006/relationships/slideLayout" Target="../slideLayouts/slideLayout7.xml" /><Relationship Id="rId4" Type="http://schemas.openxmlformats.org/officeDocument/2006/relationships/chart" Target="../charts/chart18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 /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7.xml" /><Relationship Id="rId4" Type="http://schemas.openxmlformats.org/officeDocument/2006/relationships/chart" Target="../charts/char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7.xml" /><Relationship Id="rId4" Type="http://schemas.openxmlformats.org/officeDocument/2006/relationships/chart" Target="../charts/chart3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7.xml" /><Relationship Id="rId5" Type="http://schemas.openxmlformats.org/officeDocument/2006/relationships/chart" Target="../charts/chart5.xml" /><Relationship Id="rId4" Type="http://schemas.openxmlformats.org/officeDocument/2006/relationships/chart" Target="../charts/chart4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7.xml" /><Relationship Id="rId4" Type="http://schemas.openxmlformats.org/officeDocument/2006/relationships/chart" Target="../charts/chart6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7.xml" /><Relationship Id="rId4" Type="http://schemas.openxmlformats.org/officeDocument/2006/relationships/chart" Target="../charts/chart7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7.xml" /><Relationship Id="rId6" Type="http://schemas.openxmlformats.org/officeDocument/2006/relationships/chart" Target="../charts/chart9.xml" /><Relationship Id="rId5" Type="http://schemas.openxmlformats.org/officeDocument/2006/relationships/chart" Target="../charts/chart8.xml" /><Relationship Id="rId4" Type="http://schemas.microsoft.com/office/2007/relationships/hdphoto" Target="../media/hdphoto1.wdp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 /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7.xml" /><Relationship Id="rId5" Type="http://schemas.openxmlformats.org/officeDocument/2006/relationships/chart" Target="../charts/chart11.xml" /><Relationship Id="rId4" Type="http://schemas.openxmlformats.org/officeDocument/2006/relationships/chart" Target="../charts/chart10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Рисунок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1403350" y="836613"/>
            <a:ext cx="6786563" cy="1357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sz="2200">
              <a:solidFill>
                <a:srgbClr val="FFFFFF"/>
              </a:solidFill>
              <a:latin typeface="Bookman Old Style" pitchFamily="18" charset="0"/>
            </a:endParaRPr>
          </a:p>
        </p:txBody>
      </p:sp>
      <p:sp>
        <p:nvSpPr>
          <p:cNvPr id="3076" name="TextBox 12"/>
          <p:cNvSpPr txBox="1">
            <a:spLocks noChangeArrowheads="1"/>
          </p:cNvSpPr>
          <p:nvPr/>
        </p:nvSpPr>
        <p:spPr bwMode="auto">
          <a:xfrm>
            <a:off x="1763713" y="260350"/>
            <a:ext cx="63373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sz="2400" b="1">
                <a:solidFill>
                  <a:srgbClr val="008000"/>
                </a:solidFill>
                <a:latin typeface="Bookman Old Style" pitchFamily="18" charset="0"/>
              </a:rPr>
              <a:t>МБОУ «Татарская гимназия №11»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3077" name="TextBox 15"/>
          <p:cNvSpPr txBox="1">
            <a:spLocks noChangeArrowheads="1"/>
          </p:cNvSpPr>
          <p:nvPr/>
        </p:nvSpPr>
        <p:spPr bwMode="auto">
          <a:xfrm>
            <a:off x="827088" y="2204864"/>
            <a:ext cx="8316912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sz="6000" b="1" dirty="0">
                <a:solidFill>
                  <a:srgbClr val="0033CC"/>
                </a:solidFill>
                <a:latin typeface="Bookman Old Style" pitchFamily="18" charset="0"/>
              </a:rPr>
              <a:t>Анкетирование родителей</a:t>
            </a:r>
            <a:endParaRPr lang="ru-RU" altLang="ru-RU" sz="6000" dirty="0">
              <a:solidFill>
                <a:srgbClr val="0033CC"/>
              </a:solidFill>
              <a:latin typeface="Bookman Old Style" pitchFamily="18" charset="0"/>
            </a:endParaRPr>
          </a:p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dirty="0"/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dirty="0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214414" cy="17989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B86A9B5-D0B6-440F-9AC9-61A341C1BC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84584" y="-63341"/>
            <a:ext cx="10638455" cy="7029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2D70E71-8958-40C8-B8FD-875501A41628}"/>
              </a:ext>
            </a:extLst>
          </p:cNvPr>
          <p:cNvSpPr txBox="1"/>
          <p:nvPr/>
        </p:nvSpPr>
        <p:spPr>
          <a:xfrm>
            <a:off x="2234723" y="162409"/>
            <a:ext cx="4180817" cy="584775"/>
          </a:xfrm>
          <a:prstGeom prst="rect">
            <a:avLst/>
          </a:prstGeom>
          <a:solidFill>
            <a:srgbClr val="594C3B">
              <a:alpha val="50000"/>
            </a:srgb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3200" dirty="0"/>
              <a:t>МБОУ «Школа №174»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873B0C-0D2B-4AD8-9307-56C12B861D79}"/>
              </a:ext>
            </a:extLst>
          </p:cNvPr>
          <p:cNvSpPr txBox="1"/>
          <p:nvPr/>
        </p:nvSpPr>
        <p:spPr>
          <a:xfrm>
            <a:off x="125004" y="2599860"/>
            <a:ext cx="9144000" cy="1015663"/>
          </a:xfrm>
          <a:prstGeom prst="rect">
            <a:avLst/>
          </a:prstGeom>
          <a:solidFill>
            <a:srgbClr val="03A1C1">
              <a:alpha val="49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6000" dirty="0"/>
              <a:t>Анкетирование родителей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s://i.pinimg.com/564x/7f/19/21/7f1921816c200dd3f8ff82e7cd3afb7c.jpg">
            <a:extLst>
              <a:ext uri="{FF2B5EF4-FFF2-40B4-BE49-F238E27FC236}">
                <a16:creationId xmlns:a16="http://schemas.microsoft.com/office/drawing/2014/main" id="{AEF0A488-18FC-46F8-A502-46553FB1D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76209" cy="6865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1403350" y="836613"/>
            <a:ext cx="6786563" cy="1357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sz="2200">
              <a:solidFill>
                <a:srgbClr val="FFFFFF"/>
              </a:solidFill>
              <a:latin typeface="Bookman Old Style" pitchFamily="18" charset="0"/>
            </a:endParaRPr>
          </a:p>
        </p:txBody>
      </p:sp>
      <p:sp>
        <p:nvSpPr>
          <p:cNvPr id="3076" name="TextBox 12"/>
          <p:cNvSpPr txBox="1">
            <a:spLocks noChangeArrowheads="1"/>
          </p:cNvSpPr>
          <p:nvPr/>
        </p:nvSpPr>
        <p:spPr bwMode="auto">
          <a:xfrm>
            <a:off x="1763713" y="260350"/>
            <a:ext cx="63373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sz="2400" b="1" dirty="0">
              <a:solidFill>
                <a:srgbClr val="008000"/>
              </a:solidFill>
              <a:latin typeface="Bookman Old Style" pitchFamily="18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dirty="0"/>
          </a:p>
        </p:txBody>
      </p:sp>
      <p:sp>
        <p:nvSpPr>
          <p:cNvPr id="3077" name="TextBox 15"/>
          <p:cNvSpPr txBox="1">
            <a:spLocks noChangeArrowheads="1"/>
          </p:cNvSpPr>
          <p:nvPr/>
        </p:nvSpPr>
        <p:spPr bwMode="auto">
          <a:xfrm>
            <a:off x="827088" y="836613"/>
            <a:ext cx="83169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dirty="0"/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dirty="0"/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043608" y="908720"/>
            <a:ext cx="7643192" cy="50891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4" name="Содержимое 3"/>
          <p:cNvGraphicFramePr>
            <a:graphicFrameLocks/>
          </p:cNvGraphicFramePr>
          <p:nvPr/>
        </p:nvGraphicFramePr>
        <p:xfrm>
          <a:off x="179512" y="2420888"/>
          <a:ext cx="8229600" cy="4021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9D6D918-4D59-4B4B-9C31-1D7190E95DC4}"/>
              </a:ext>
            </a:extLst>
          </p:cNvPr>
          <p:cNvSpPr/>
          <p:nvPr/>
        </p:nvSpPr>
        <p:spPr>
          <a:xfrm>
            <a:off x="0" y="-33098"/>
            <a:ext cx="9176208" cy="6898985"/>
          </a:xfrm>
          <a:prstGeom prst="rect">
            <a:avLst/>
          </a:prstGeom>
          <a:solidFill>
            <a:srgbClr val="99BA75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9D167C1-2526-4DD0-9ADF-13416A7414B0}"/>
              </a:ext>
            </a:extLst>
          </p:cNvPr>
          <p:cNvSpPr/>
          <p:nvPr/>
        </p:nvSpPr>
        <p:spPr>
          <a:xfrm>
            <a:off x="1043608" y="518157"/>
            <a:ext cx="6991970" cy="1254659"/>
          </a:xfrm>
          <a:prstGeom prst="rect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266826" y="518157"/>
            <a:ext cx="67687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Что, по Вашему, необходимо изменить в работе школы?</a:t>
            </a: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1381871898"/>
              </p:ext>
            </p:extLst>
          </p:nvPr>
        </p:nvGraphicFramePr>
        <p:xfrm>
          <a:off x="179510" y="1772816"/>
          <a:ext cx="8784977" cy="48661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Что должен знать учитель математики для работы в системе школьного  образования? Где работают и сколько получают? - читать статью онлайн на АНО  ДПО «УрИПКиП»">
            <a:extLst>
              <a:ext uri="{FF2B5EF4-FFF2-40B4-BE49-F238E27FC236}">
                <a16:creationId xmlns:a16="http://schemas.microsoft.com/office/drawing/2014/main" id="{5EFD52F4-75F5-4470-8E8B-F1D2FB86BF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"/>
          <a:stretch/>
        </p:blipFill>
        <p:spPr bwMode="auto">
          <a:xfrm>
            <a:off x="-180528" y="0"/>
            <a:ext cx="95770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1403350" y="836613"/>
            <a:ext cx="6786563" cy="1357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sz="2200">
              <a:solidFill>
                <a:srgbClr val="FFFFFF"/>
              </a:solidFill>
              <a:latin typeface="Bookman Old Style" pitchFamily="18" charset="0"/>
            </a:endParaRPr>
          </a:p>
        </p:txBody>
      </p:sp>
      <p:sp>
        <p:nvSpPr>
          <p:cNvPr id="3076" name="TextBox 12"/>
          <p:cNvSpPr txBox="1">
            <a:spLocks noChangeArrowheads="1"/>
          </p:cNvSpPr>
          <p:nvPr/>
        </p:nvSpPr>
        <p:spPr bwMode="auto">
          <a:xfrm>
            <a:off x="1763713" y="260350"/>
            <a:ext cx="63373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sz="2400" b="1" dirty="0">
              <a:solidFill>
                <a:srgbClr val="008000"/>
              </a:solidFill>
              <a:latin typeface="Bookman Old Style" pitchFamily="18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dirty="0"/>
          </a:p>
        </p:txBody>
      </p:sp>
      <p:sp>
        <p:nvSpPr>
          <p:cNvPr id="3077" name="TextBox 15"/>
          <p:cNvSpPr txBox="1">
            <a:spLocks noChangeArrowheads="1"/>
          </p:cNvSpPr>
          <p:nvPr/>
        </p:nvSpPr>
        <p:spPr bwMode="auto">
          <a:xfrm>
            <a:off x="827088" y="836613"/>
            <a:ext cx="83169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dirty="0"/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dirty="0"/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043608" y="908720"/>
            <a:ext cx="7643192" cy="50891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4" name="Содержимое 3"/>
          <p:cNvGraphicFramePr>
            <a:graphicFrameLocks/>
          </p:cNvGraphicFramePr>
          <p:nvPr/>
        </p:nvGraphicFramePr>
        <p:xfrm>
          <a:off x="179512" y="2420888"/>
          <a:ext cx="8229600" cy="4021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449CF8B-A1B4-4800-A54F-7D3D951803B9}"/>
              </a:ext>
            </a:extLst>
          </p:cNvPr>
          <p:cNvSpPr/>
          <p:nvPr/>
        </p:nvSpPr>
        <p:spPr>
          <a:xfrm>
            <a:off x="-197420" y="0"/>
            <a:ext cx="9341420" cy="6858000"/>
          </a:xfrm>
          <a:prstGeom prst="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126176D-9FF8-4263-97EB-FD94E921B6D3}"/>
              </a:ext>
            </a:extLst>
          </p:cNvPr>
          <p:cNvSpPr/>
          <p:nvPr/>
        </p:nvSpPr>
        <p:spPr>
          <a:xfrm>
            <a:off x="1150814" y="573887"/>
            <a:ext cx="6949578" cy="1126921"/>
          </a:xfrm>
          <a:prstGeom prst="rect">
            <a:avLst/>
          </a:prstGeom>
          <a:solidFill>
            <a:schemeClr val="bg1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169097" y="639361"/>
            <a:ext cx="691301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Как Вы бы оценили работу  классного руководителя?</a:t>
            </a: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646335934"/>
              </p:ext>
            </p:extLst>
          </p:nvPr>
        </p:nvGraphicFramePr>
        <p:xfrm>
          <a:off x="109092" y="1700808"/>
          <a:ext cx="8711380" cy="4896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Учитель физкультуры: стоковые фото, изображения | Скачать Учитель  физкультуры картинки на Depositphotos">
            <a:extLst>
              <a:ext uri="{FF2B5EF4-FFF2-40B4-BE49-F238E27FC236}">
                <a16:creationId xmlns:a16="http://schemas.microsoft.com/office/drawing/2014/main" id="{4126DDE8-F454-4012-AA79-57E898126E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4"/>
          <a:stretch/>
        </p:blipFill>
        <p:spPr bwMode="auto">
          <a:xfrm>
            <a:off x="0" y="-28892"/>
            <a:ext cx="9144000" cy="6915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1403350" y="836613"/>
            <a:ext cx="6786563" cy="1357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sz="2200">
              <a:solidFill>
                <a:srgbClr val="FFFFFF"/>
              </a:solidFill>
              <a:latin typeface="Bookman Old Style" pitchFamily="18" charset="0"/>
            </a:endParaRPr>
          </a:p>
        </p:txBody>
      </p:sp>
      <p:sp>
        <p:nvSpPr>
          <p:cNvPr id="3076" name="TextBox 12"/>
          <p:cNvSpPr txBox="1">
            <a:spLocks noChangeArrowheads="1"/>
          </p:cNvSpPr>
          <p:nvPr/>
        </p:nvSpPr>
        <p:spPr bwMode="auto">
          <a:xfrm>
            <a:off x="1763713" y="260350"/>
            <a:ext cx="63373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sz="2400" b="1" dirty="0">
              <a:solidFill>
                <a:srgbClr val="008000"/>
              </a:solidFill>
              <a:latin typeface="Bookman Old Style" pitchFamily="18" charset="0"/>
            </a:endParaRPr>
          </a:p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sz="2400" b="1" dirty="0">
              <a:solidFill>
                <a:srgbClr val="008000"/>
              </a:solidFill>
              <a:latin typeface="Bookman Old Style" pitchFamily="18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dirty="0"/>
          </a:p>
        </p:txBody>
      </p:sp>
      <p:sp>
        <p:nvSpPr>
          <p:cNvPr id="3077" name="TextBox 15"/>
          <p:cNvSpPr txBox="1">
            <a:spLocks noChangeArrowheads="1"/>
          </p:cNvSpPr>
          <p:nvPr/>
        </p:nvSpPr>
        <p:spPr bwMode="auto">
          <a:xfrm>
            <a:off x="827088" y="836613"/>
            <a:ext cx="83169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dirty="0"/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dirty="0"/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043608" y="908720"/>
            <a:ext cx="7643192" cy="50891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4" name="Содержимое 3"/>
          <p:cNvGraphicFramePr>
            <a:graphicFrameLocks/>
          </p:cNvGraphicFramePr>
          <p:nvPr/>
        </p:nvGraphicFramePr>
        <p:xfrm>
          <a:off x="179512" y="2420888"/>
          <a:ext cx="8229600" cy="4021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14E96C1-7D03-409B-9CD3-0FFFECE31240}"/>
              </a:ext>
            </a:extLst>
          </p:cNvPr>
          <p:cNvSpPr/>
          <p:nvPr/>
        </p:nvSpPr>
        <p:spPr>
          <a:xfrm>
            <a:off x="0" y="-53316"/>
            <a:ext cx="9144000" cy="6957392"/>
          </a:xfrm>
          <a:prstGeom prst="rect">
            <a:avLst/>
          </a:prstGeom>
          <a:solidFill>
            <a:srgbClr val="BF3429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110B52D-6083-4B8D-99D7-BF46E91BC020}"/>
              </a:ext>
            </a:extLst>
          </p:cNvPr>
          <p:cNvSpPr/>
          <p:nvPr/>
        </p:nvSpPr>
        <p:spPr>
          <a:xfrm>
            <a:off x="827088" y="341957"/>
            <a:ext cx="7489824" cy="1320976"/>
          </a:xfrm>
          <a:prstGeom prst="rect">
            <a:avLst/>
          </a:prstGeom>
          <a:solidFill>
            <a:schemeClr val="bg1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61249" y="394980"/>
            <a:ext cx="75066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/>
              <a:t>Как Вы бы оценили работу учителей?</a:t>
            </a:r>
          </a:p>
        </p:txBody>
      </p: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950150904"/>
              </p:ext>
            </p:extLst>
          </p:nvPr>
        </p:nvGraphicFramePr>
        <p:xfrm>
          <a:off x="608627" y="2337664"/>
          <a:ext cx="7992888" cy="4251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Взрослые дети: стоковые фото, изображения | Скачать Взрослые дети картинки  на Depositphotos">
            <a:extLst>
              <a:ext uri="{FF2B5EF4-FFF2-40B4-BE49-F238E27FC236}">
                <a16:creationId xmlns:a16="http://schemas.microsoft.com/office/drawing/2014/main" id="{69833FE2-DACC-4F75-8437-68961BFEAF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1403350" y="836613"/>
            <a:ext cx="6786563" cy="1357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sz="2200">
              <a:solidFill>
                <a:srgbClr val="FFFFFF"/>
              </a:solidFill>
              <a:latin typeface="Bookman Old Style" pitchFamily="18" charset="0"/>
            </a:endParaRPr>
          </a:p>
        </p:txBody>
      </p:sp>
      <p:sp>
        <p:nvSpPr>
          <p:cNvPr id="3076" name="TextBox 12"/>
          <p:cNvSpPr txBox="1">
            <a:spLocks noChangeArrowheads="1"/>
          </p:cNvSpPr>
          <p:nvPr/>
        </p:nvSpPr>
        <p:spPr bwMode="auto">
          <a:xfrm>
            <a:off x="1763713" y="260350"/>
            <a:ext cx="63373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sz="2400" b="1" dirty="0">
              <a:solidFill>
                <a:srgbClr val="008000"/>
              </a:solidFill>
              <a:latin typeface="Bookman Old Style" pitchFamily="18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dirty="0"/>
          </a:p>
        </p:txBody>
      </p:sp>
      <p:sp>
        <p:nvSpPr>
          <p:cNvPr id="3077" name="TextBox 15"/>
          <p:cNvSpPr txBox="1">
            <a:spLocks noChangeArrowheads="1"/>
          </p:cNvSpPr>
          <p:nvPr/>
        </p:nvSpPr>
        <p:spPr bwMode="auto">
          <a:xfrm>
            <a:off x="827088" y="836613"/>
            <a:ext cx="83169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dirty="0"/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dirty="0"/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043608" y="908720"/>
            <a:ext cx="7643192" cy="50891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E88BBD3-7E7A-48EC-B3A9-3EDB9C594FF8}"/>
              </a:ext>
            </a:extLst>
          </p:cNvPr>
          <p:cNvSpPr/>
          <p:nvPr/>
        </p:nvSpPr>
        <p:spPr>
          <a:xfrm>
            <a:off x="418686" y="501153"/>
            <a:ext cx="8268114" cy="5855693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28744" y="260350"/>
            <a:ext cx="8258056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/>
              <a:t>Контингент родителей</a:t>
            </a:r>
          </a:p>
          <a:p>
            <a:r>
              <a:rPr lang="ru-RU" sz="3200" b="1" i="1" dirty="0"/>
              <a:t>  Ваш пол:</a:t>
            </a:r>
          </a:p>
          <a:p>
            <a:r>
              <a:rPr lang="ru-RU" sz="2800" b="1" dirty="0"/>
              <a:t>        Мужской - 18%</a:t>
            </a:r>
          </a:p>
          <a:p>
            <a:r>
              <a:rPr lang="ru-RU" sz="2800" b="1" dirty="0"/>
              <a:t>        Женский - 82%</a:t>
            </a:r>
          </a:p>
          <a:p>
            <a:r>
              <a:rPr lang="ru-RU" sz="3200" b="1" i="1" dirty="0"/>
              <a:t>  Возраст:</a:t>
            </a:r>
          </a:p>
          <a:p>
            <a:r>
              <a:rPr lang="ru-RU" sz="2800" b="1" dirty="0"/>
              <a:t>        до 30 лет -12%</a:t>
            </a:r>
          </a:p>
          <a:p>
            <a:r>
              <a:rPr lang="ru-RU" sz="2800" b="1" dirty="0"/>
              <a:t>        от 30 до 44 лет -74%</a:t>
            </a:r>
          </a:p>
          <a:p>
            <a:r>
              <a:rPr lang="ru-RU" sz="2800" b="1" dirty="0"/>
              <a:t>        от 45 до 59 лет  -12%</a:t>
            </a:r>
          </a:p>
          <a:p>
            <a:r>
              <a:rPr lang="ru-RU" sz="2800" b="1" dirty="0"/>
              <a:t>        свыше 60 лет -2%</a:t>
            </a:r>
          </a:p>
          <a:p>
            <a:r>
              <a:rPr lang="ru-RU" sz="2800" b="1" i="1" dirty="0"/>
              <a:t>  </a:t>
            </a:r>
            <a:r>
              <a:rPr lang="ru-RU" sz="3200" b="1" i="1" dirty="0"/>
              <a:t>Образование</a:t>
            </a:r>
            <a:r>
              <a:rPr lang="ru-RU" sz="2800" b="1" i="1" dirty="0"/>
              <a:t>:</a:t>
            </a:r>
          </a:p>
          <a:p>
            <a:r>
              <a:rPr lang="ru-RU" sz="2800" b="1" dirty="0"/>
              <a:t>        высшее или неполное высшее -45%</a:t>
            </a:r>
          </a:p>
          <a:p>
            <a:r>
              <a:rPr lang="ru-RU" sz="2800" b="1" dirty="0"/>
              <a:t>        среднее, среднее специальное -52%</a:t>
            </a:r>
          </a:p>
          <a:p>
            <a:r>
              <a:rPr lang="ru-RU" sz="2800" b="1" dirty="0"/>
              <a:t>        неполное среднее -3%</a:t>
            </a:r>
          </a:p>
          <a:p>
            <a:pPr algn="ctr"/>
            <a:endParaRPr lang="ru-RU" sz="2800" b="1" i="1" dirty="0">
              <a:solidFill>
                <a:srgbClr val="C00000"/>
              </a:solidFill>
            </a:endParaRPr>
          </a:p>
          <a:p>
            <a:pPr algn="ctr"/>
            <a:endParaRPr lang="ru-RU" sz="28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Какой должна быть школа будущего - Телеканал «О!»">
            <a:extLst>
              <a:ext uri="{FF2B5EF4-FFF2-40B4-BE49-F238E27FC236}">
                <a16:creationId xmlns:a16="http://schemas.microsoft.com/office/drawing/2014/main" id="{CEFC52B1-14D9-4344-949F-ECEC2CEBC5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4" r="20282"/>
          <a:stretch/>
        </p:blipFill>
        <p:spPr bwMode="auto">
          <a:xfrm>
            <a:off x="-1" y="0"/>
            <a:ext cx="9144001" cy="7060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1403350" y="836613"/>
            <a:ext cx="6786563" cy="1357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sz="2200">
              <a:solidFill>
                <a:srgbClr val="FFFFFF"/>
              </a:solidFill>
              <a:latin typeface="Bookman Old Style" pitchFamily="18" charset="0"/>
            </a:endParaRPr>
          </a:p>
        </p:txBody>
      </p:sp>
      <p:sp>
        <p:nvSpPr>
          <p:cNvPr id="3076" name="TextBox 12"/>
          <p:cNvSpPr txBox="1">
            <a:spLocks noChangeArrowheads="1"/>
          </p:cNvSpPr>
          <p:nvPr/>
        </p:nvSpPr>
        <p:spPr bwMode="auto">
          <a:xfrm>
            <a:off x="1763713" y="260350"/>
            <a:ext cx="63373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sz="2400" b="1" dirty="0">
              <a:solidFill>
                <a:srgbClr val="008000"/>
              </a:solidFill>
              <a:latin typeface="Bookman Old Style" pitchFamily="18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dirty="0"/>
          </a:p>
        </p:txBody>
      </p:sp>
      <p:sp>
        <p:nvSpPr>
          <p:cNvPr id="3077" name="TextBox 15"/>
          <p:cNvSpPr txBox="1">
            <a:spLocks noChangeArrowheads="1"/>
          </p:cNvSpPr>
          <p:nvPr/>
        </p:nvSpPr>
        <p:spPr bwMode="auto">
          <a:xfrm>
            <a:off x="827088" y="836613"/>
            <a:ext cx="83169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dirty="0"/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dirty="0"/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043608" y="908720"/>
            <a:ext cx="7643192" cy="50891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5E346BD-A087-45C8-A397-A71A98A71E3C}"/>
              </a:ext>
            </a:extLst>
          </p:cNvPr>
          <p:cNvSpPr/>
          <p:nvPr/>
        </p:nvSpPr>
        <p:spPr>
          <a:xfrm>
            <a:off x="0" y="0"/>
            <a:ext cx="9144000" cy="7029400"/>
          </a:xfrm>
          <a:prstGeom prst="rect">
            <a:avLst/>
          </a:prstGeom>
          <a:solidFill>
            <a:srgbClr val="FFE783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4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0060392"/>
              </p:ext>
            </p:extLst>
          </p:nvPr>
        </p:nvGraphicFramePr>
        <p:xfrm>
          <a:off x="179512" y="1916832"/>
          <a:ext cx="8784976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1674813" y="402726"/>
            <a:ext cx="570547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a:rPr>
              <a:t>Родительский комитет</a:t>
            </a:r>
            <a:endParaRPr lang="ru-RU" sz="44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F17325F-C5BD-42F2-8B4E-0D431117E0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3094" y="30544"/>
            <a:ext cx="9247094" cy="6832666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95B1268-3E8D-4FC4-A433-C0274493662E}"/>
              </a:ext>
            </a:extLst>
          </p:cNvPr>
          <p:cNvSpPr/>
          <p:nvPr/>
        </p:nvSpPr>
        <p:spPr>
          <a:xfrm>
            <a:off x="-103094" y="55878"/>
            <a:ext cx="9247094" cy="6802122"/>
          </a:xfrm>
          <a:prstGeom prst="rect">
            <a:avLst/>
          </a:prstGeom>
          <a:solidFill>
            <a:srgbClr val="FFE783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4608058"/>
              </p:ext>
            </p:extLst>
          </p:nvPr>
        </p:nvGraphicFramePr>
        <p:xfrm>
          <a:off x="-501624" y="1924944"/>
          <a:ext cx="9649072" cy="4933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F2DB9888-F55C-4E7D-80A8-BCD5A34AC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009" y="165978"/>
            <a:ext cx="8435280" cy="1679410"/>
          </a:xfrm>
          <a:solidFill>
            <a:srgbClr val="FFE783">
              <a:alpha val="50000"/>
            </a:srgbClr>
          </a:solidFill>
        </p:spPr>
        <p:txBody>
          <a:bodyPr>
            <a:noAutofit/>
          </a:bodyPr>
          <a:lstStyle/>
          <a:p>
            <a:r>
              <a:rPr lang="ru-RU" sz="3600" b="1" dirty="0">
                <a:latin typeface="Century" panose="02040604050505020304" pitchFamily="18" charset="0"/>
              </a:rPr>
              <a:t>Какие, по Вашему мнению, основные задачи должна сейчас решать школа?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DA8BF5B-F592-44CD-8E88-1F939096A9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269"/>
            <a:ext cx="10287000" cy="6858000"/>
          </a:xfrm>
          <a:prstGeom prst="rect">
            <a:avLst/>
          </a:prstGeom>
        </p:spPr>
      </p:pic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1403350" y="836613"/>
            <a:ext cx="6786563" cy="1357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sz="2200">
              <a:solidFill>
                <a:srgbClr val="FFFFFF"/>
              </a:solidFill>
              <a:latin typeface="Bookman Old Style" pitchFamily="18" charset="0"/>
            </a:endParaRPr>
          </a:p>
        </p:txBody>
      </p:sp>
      <p:sp>
        <p:nvSpPr>
          <p:cNvPr id="3077" name="TextBox 15"/>
          <p:cNvSpPr txBox="1">
            <a:spLocks noChangeArrowheads="1"/>
          </p:cNvSpPr>
          <p:nvPr/>
        </p:nvSpPr>
        <p:spPr bwMode="auto">
          <a:xfrm>
            <a:off x="827088" y="836613"/>
            <a:ext cx="83169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dirty="0"/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E260593-0883-4C3E-A9FF-5817E13F5A75}"/>
              </a:ext>
            </a:extLst>
          </p:cNvPr>
          <p:cNvSpPr/>
          <p:nvPr/>
        </p:nvSpPr>
        <p:spPr>
          <a:xfrm>
            <a:off x="54578" y="0"/>
            <a:ext cx="10287000" cy="6840731"/>
          </a:xfrm>
          <a:prstGeom prst="rect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90670" y="298776"/>
            <a:ext cx="8373008" cy="1815882"/>
          </a:xfrm>
          <a:prstGeom prst="rect">
            <a:avLst/>
          </a:prstGeom>
          <a:solidFill>
            <a:srgbClr val="97ADC5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2"/>
                </a:solidFill>
                <a:latin typeface="Century" panose="02040604050505020304" pitchFamily="18" charset="0"/>
              </a:rPr>
              <a:t>Большинство выпускников нашей школы получают глубокие и прочные знания, что открывает для них дорогу практически в любое высшее учебное заведение </a:t>
            </a:r>
            <a:endParaRPr lang="ru-RU" sz="2800" dirty="0">
              <a:solidFill>
                <a:schemeClr val="bg2"/>
              </a:solidFill>
              <a:latin typeface="Century" panose="02040604050505020304" pitchFamily="18" charset="0"/>
            </a:endParaRPr>
          </a:p>
        </p:txBody>
      </p:sp>
      <p:graphicFrame>
        <p:nvGraphicFramePr>
          <p:cNvPr id="11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7025491"/>
              </p:ext>
            </p:extLst>
          </p:nvPr>
        </p:nvGraphicFramePr>
        <p:xfrm>
          <a:off x="290670" y="2396165"/>
          <a:ext cx="8927817" cy="44445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5C8398-9397-4E91-A5F7-762D746D83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20230" y="0"/>
            <a:ext cx="11053885" cy="6858000"/>
          </a:xfrm>
          <a:prstGeom prst="rect">
            <a:avLst/>
          </a:prstGeom>
        </p:spPr>
      </p:pic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1403350" y="836613"/>
            <a:ext cx="6786563" cy="1357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sz="2200">
              <a:solidFill>
                <a:srgbClr val="FFFFFF"/>
              </a:solidFill>
              <a:latin typeface="Bookman Old Style" pitchFamily="18" charset="0"/>
            </a:endParaRPr>
          </a:p>
        </p:txBody>
      </p:sp>
      <p:sp>
        <p:nvSpPr>
          <p:cNvPr id="3077" name="TextBox 15"/>
          <p:cNvSpPr txBox="1">
            <a:spLocks noChangeArrowheads="1"/>
          </p:cNvSpPr>
          <p:nvPr/>
        </p:nvSpPr>
        <p:spPr bwMode="auto">
          <a:xfrm>
            <a:off x="827088" y="836613"/>
            <a:ext cx="83169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dirty="0"/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0EE40BE-F9CF-4CBB-9EDB-934F4C833777}"/>
              </a:ext>
            </a:extLst>
          </p:cNvPr>
          <p:cNvSpPr/>
          <p:nvPr/>
        </p:nvSpPr>
        <p:spPr>
          <a:xfrm>
            <a:off x="-1327585" y="0"/>
            <a:ext cx="11161240" cy="6858000"/>
          </a:xfrm>
          <a:prstGeom prst="rect">
            <a:avLst/>
          </a:prstGeom>
          <a:solidFill>
            <a:srgbClr val="706635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368176" y="258006"/>
            <a:ext cx="8380287" cy="1442801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 школе доброжелательная атмосфера, дети идут охотно, учителя относятся к ним с вниманием и уважением. </a:t>
            </a:r>
          </a:p>
        </p:txBody>
      </p:sp>
      <p:graphicFrame>
        <p:nvGraphicFramePr>
          <p:cNvPr id="13" name="Содержимое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0866973"/>
              </p:ext>
            </p:extLst>
          </p:nvPr>
        </p:nvGraphicFramePr>
        <p:xfrm>
          <a:off x="-900608" y="510612"/>
          <a:ext cx="10503519" cy="6605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Школьник радостный: стоковые фото, изображения | Скачать Школьник радостный  картинки на Depositphotos">
            <a:extLst>
              <a:ext uri="{FF2B5EF4-FFF2-40B4-BE49-F238E27FC236}">
                <a16:creationId xmlns:a16="http://schemas.microsoft.com/office/drawing/2014/main" id="{6A3A162E-2634-4223-96AF-634A6D2656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0" r="4409"/>
          <a:stretch/>
        </p:blipFill>
        <p:spPr bwMode="auto">
          <a:xfrm>
            <a:off x="-341198" y="-2272"/>
            <a:ext cx="9485198" cy="6941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1403350" y="836613"/>
            <a:ext cx="6786563" cy="1357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sz="2200">
              <a:solidFill>
                <a:srgbClr val="FFFFFF"/>
              </a:solidFill>
              <a:latin typeface="Bookman Old Style" pitchFamily="18" charset="0"/>
            </a:endParaRPr>
          </a:p>
        </p:txBody>
      </p:sp>
      <p:sp>
        <p:nvSpPr>
          <p:cNvPr id="3076" name="TextBox 12"/>
          <p:cNvSpPr txBox="1">
            <a:spLocks noChangeArrowheads="1"/>
          </p:cNvSpPr>
          <p:nvPr/>
        </p:nvSpPr>
        <p:spPr bwMode="auto">
          <a:xfrm>
            <a:off x="1763713" y="260350"/>
            <a:ext cx="63373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sz="2400" b="1" dirty="0">
              <a:solidFill>
                <a:srgbClr val="008000"/>
              </a:solidFill>
              <a:latin typeface="Bookman Old Style" pitchFamily="18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dirty="0"/>
          </a:p>
        </p:txBody>
      </p:sp>
      <p:sp>
        <p:nvSpPr>
          <p:cNvPr id="3077" name="TextBox 15"/>
          <p:cNvSpPr txBox="1">
            <a:spLocks noChangeArrowheads="1"/>
          </p:cNvSpPr>
          <p:nvPr/>
        </p:nvSpPr>
        <p:spPr bwMode="auto">
          <a:xfrm>
            <a:off x="827088" y="836613"/>
            <a:ext cx="83169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dirty="0"/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dirty="0"/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043608" y="908720"/>
            <a:ext cx="7643192" cy="50891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4" name="Содержимое 3"/>
          <p:cNvGraphicFramePr>
            <a:graphicFrameLocks/>
          </p:cNvGraphicFramePr>
          <p:nvPr/>
        </p:nvGraphicFramePr>
        <p:xfrm>
          <a:off x="251520" y="2420888"/>
          <a:ext cx="8229600" cy="4021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CB54234-752D-42EB-A00E-33FDDB47B7A1}"/>
              </a:ext>
            </a:extLst>
          </p:cNvPr>
          <p:cNvSpPr/>
          <p:nvPr/>
        </p:nvSpPr>
        <p:spPr>
          <a:xfrm>
            <a:off x="-324544" y="0"/>
            <a:ext cx="9468544" cy="6957392"/>
          </a:xfrm>
          <a:prstGeom prst="rect">
            <a:avLst/>
          </a:prstGeom>
          <a:solidFill>
            <a:srgbClr val="99BA75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EEE35A2-0339-44BE-BDD5-152B3404B602}"/>
              </a:ext>
            </a:extLst>
          </p:cNvPr>
          <p:cNvSpPr/>
          <p:nvPr/>
        </p:nvSpPr>
        <p:spPr>
          <a:xfrm>
            <a:off x="275357" y="260350"/>
            <a:ext cx="8389441" cy="1663111"/>
          </a:xfrm>
          <a:prstGeom prst="rect">
            <a:avLst/>
          </a:prstGeom>
          <a:solidFill>
            <a:srgbClr val="99BA75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39961" y="443058"/>
            <a:ext cx="848111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Какое состояние преобладает у Вашего ребёнка в течение недели?</a:t>
            </a: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3436661679"/>
              </p:ext>
            </p:extLst>
          </p:nvPr>
        </p:nvGraphicFramePr>
        <p:xfrm>
          <a:off x="205681" y="2036942"/>
          <a:ext cx="8435280" cy="4770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149A33F-9262-4D73-AF7C-E7686860A4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13" y="0"/>
            <a:ext cx="9128787" cy="6845357"/>
          </a:xfrm>
          <a:prstGeom prst="rect">
            <a:avLst/>
          </a:prstGeom>
        </p:spPr>
      </p:pic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1403350" y="836613"/>
            <a:ext cx="6786563" cy="1357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sz="2200">
              <a:solidFill>
                <a:srgbClr val="FFFFFF"/>
              </a:solidFill>
              <a:latin typeface="Bookman Old Style" pitchFamily="18" charset="0"/>
            </a:endParaRPr>
          </a:p>
        </p:txBody>
      </p:sp>
      <p:sp>
        <p:nvSpPr>
          <p:cNvPr id="3077" name="TextBox 15"/>
          <p:cNvSpPr txBox="1">
            <a:spLocks noChangeArrowheads="1"/>
          </p:cNvSpPr>
          <p:nvPr/>
        </p:nvSpPr>
        <p:spPr bwMode="auto">
          <a:xfrm>
            <a:off x="827088" y="836613"/>
            <a:ext cx="83169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dirty="0"/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dirty="0"/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043608" y="908720"/>
            <a:ext cx="7643192" cy="50891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0A82E7B-6A1D-4E3F-B24C-2EF06441652F}"/>
              </a:ext>
            </a:extLst>
          </p:cNvPr>
          <p:cNvSpPr/>
          <p:nvPr/>
        </p:nvSpPr>
        <p:spPr>
          <a:xfrm>
            <a:off x="16566" y="12643"/>
            <a:ext cx="9144000" cy="6845357"/>
          </a:xfrm>
          <a:prstGeom prst="rect">
            <a:avLst/>
          </a:prstGeom>
          <a:solidFill>
            <a:srgbClr val="D6B96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79512" y="426748"/>
            <a:ext cx="8947922" cy="1384995"/>
          </a:xfrm>
          <a:prstGeom prst="rect">
            <a:avLst/>
          </a:prstGeom>
          <a:solidFill>
            <a:srgbClr val="97ADC5">
              <a:alpha val="5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Школа развивает различные способности детей, помогает им с интересом проводить свободное время, в ней действует много кружков, секций, клубов. </a:t>
            </a:r>
            <a:endParaRPr lang="ru-RU" sz="2800" dirty="0"/>
          </a:p>
        </p:txBody>
      </p:sp>
      <p:graphicFrame>
        <p:nvGraphicFramePr>
          <p:cNvPr id="14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9082113"/>
              </p:ext>
            </p:extLst>
          </p:nvPr>
        </p:nvGraphicFramePr>
        <p:xfrm>
          <a:off x="179512" y="2420888"/>
          <a:ext cx="8229600" cy="4021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i.pinimg.com/564x/96/4a/46/964a4650f1052510714ae7291d892146.jpg">
            <a:extLst>
              <a:ext uri="{FF2B5EF4-FFF2-40B4-BE49-F238E27FC236}">
                <a16:creationId xmlns:a16="http://schemas.microsoft.com/office/drawing/2014/main" id="{FC92F8DE-F06B-42A4-AD33-F6D8E6CBA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4787" y="-19050"/>
            <a:ext cx="97183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BD3232A-9D0A-4497-8A84-4EB2D5603989}"/>
              </a:ext>
            </a:extLst>
          </p:cNvPr>
          <p:cNvSpPr/>
          <p:nvPr/>
        </p:nvSpPr>
        <p:spPr>
          <a:xfrm>
            <a:off x="-134788" y="0"/>
            <a:ext cx="9718372" cy="6858000"/>
          </a:xfrm>
          <a:prstGeom prst="rect">
            <a:avLst/>
          </a:prstGeom>
          <a:solidFill>
            <a:schemeClr val="accent1">
              <a:alpha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1436787" y="496341"/>
            <a:ext cx="6786563" cy="1220787"/>
          </a:xfrm>
          <a:prstGeom prst="rect">
            <a:avLst/>
          </a:prstGeom>
          <a:solidFill>
            <a:srgbClr val="97ADC5">
              <a:alpha val="60000"/>
            </a:srgbClr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sz="2200">
              <a:solidFill>
                <a:srgbClr val="FFFFFF"/>
              </a:solidFill>
              <a:latin typeface="Bookman Old Style" pitchFamily="18" charset="0"/>
            </a:endParaRPr>
          </a:p>
        </p:txBody>
      </p:sp>
      <p:sp>
        <p:nvSpPr>
          <p:cNvPr id="3076" name="TextBox 12"/>
          <p:cNvSpPr txBox="1">
            <a:spLocks noChangeArrowheads="1"/>
          </p:cNvSpPr>
          <p:nvPr/>
        </p:nvSpPr>
        <p:spPr bwMode="auto">
          <a:xfrm>
            <a:off x="1763713" y="260350"/>
            <a:ext cx="63373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sz="2400" b="1" dirty="0">
              <a:solidFill>
                <a:srgbClr val="008000"/>
              </a:solidFill>
              <a:latin typeface="Bookman Old Style" pitchFamily="18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dirty="0"/>
          </a:p>
        </p:txBody>
      </p:sp>
      <p:sp>
        <p:nvSpPr>
          <p:cNvPr id="3077" name="TextBox 15"/>
          <p:cNvSpPr txBox="1">
            <a:spLocks noChangeArrowheads="1"/>
          </p:cNvSpPr>
          <p:nvPr/>
        </p:nvSpPr>
        <p:spPr bwMode="auto">
          <a:xfrm>
            <a:off x="827088" y="836613"/>
            <a:ext cx="83169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dirty="0"/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dirty="0"/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043608" y="908720"/>
            <a:ext cx="7643192" cy="50891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412255" y="629682"/>
            <a:ext cx="67687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Как, по-вашему мнению, ребёнок относится к школе?</a:t>
            </a:r>
          </a:p>
        </p:txBody>
      </p:sp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188460581"/>
              </p:ext>
            </p:extLst>
          </p:nvPr>
        </p:nvGraphicFramePr>
        <p:xfrm>
          <a:off x="1154182" y="2177450"/>
          <a:ext cx="7069168" cy="4420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AutoShape 2" descr="https://i.pinimg.com/564x/96/4a/46/964a4650f1052510714ae7291d892146.jpg">
            <a:extLst>
              <a:ext uri="{FF2B5EF4-FFF2-40B4-BE49-F238E27FC236}">
                <a16:creationId xmlns:a16="http://schemas.microsoft.com/office/drawing/2014/main" id="{21C191EC-E051-43C2-AC74-1D69F583C4F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564x/cf/4c/b3/cf4cb3cc5f0648dd0ff71ba91d1b4b14.jpg">
            <a:extLst>
              <a:ext uri="{FF2B5EF4-FFF2-40B4-BE49-F238E27FC236}">
                <a16:creationId xmlns:a16="http://schemas.microsoft.com/office/drawing/2014/main" id="{04F16A7E-4BB0-471B-9E99-B6B8443E2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8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9" y="1"/>
            <a:ext cx="9182033" cy="6858000"/>
          </a:xfrm>
          <a:prstGeom prst="rect">
            <a:avLst/>
          </a:prstGeom>
          <a:solidFill>
            <a:srgbClr val="B67A35">
              <a:alpha val="95000"/>
            </a:srgbClr>
          </a:solidFill>
        </p:spPr>
      </p:pic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1403350" y="836613"/>
            <a:ext cx="6786563" cy="1357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sz="2200">
              <a:solidFill>
                <a:srgbClr val="FFFFFF"/>
              </a:solidFill>
              <a:latin typeface="Bookman Old Style" pitchFamily="18" charset="0"/>
            </a:endParaRPr>
          </a:p>
        </p:txBody>
      </p:sp>
      <p:sp>
        <p:nvSpPr>
          <p:cNvPr id="3076" name="TextBox 12"/>
          <p:cNvSpPr txBox="1">
            <a:spLocks noChangeArrowheads="1"/>
          </p:cNvSpPr>
          <p:nvPr/>
        </p:nvSpPr>
        <p:spPr bwMode="auto">
          <a:xfrm>
            <a:off x="1763688" y="188640"/>
            <a:ext cx="63373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dirty="0"/>
          </a:p>
        </p:txBody>
      </p:sp>
      <p:sp>
        <p:nvSpPr>
          <p:cNvPr id="3077" name="TextBox 15"/>
          <p:cNvSpPr txBox="1">
            <a:spLocks noChangeArrowheads="1"/>
          </p:cNvSpPr>
          <p:nvPr/>
        </p:nvSpPr>
        <p:spPr bwMode="auto">
          <a:xfrm>
            <a:off x="827088" y="836613"/>
            <a:ext cx="83169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dirty="0"/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dirty="0"/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765920" y="921460"/>
            <a:ext cx="7643192" cy="50891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D8E91EF-6A60-42FD-BC00-A6EC94EE364D}"/>
              </a:ext>
            </a:extLst>
          </p:cNvPr>
          <p:cNvSpPr/>
          <p:nvPr/>
        </p:nvSpPr>
        <p:spPr>
          <a:xfrm>
            <a:off x="21580" y="0"/>
            <a:ext cx="9177344" cy="6858000"/>
          </a:xfrm>
          <a:prstGeom prst="rect">
            <a:avLst/>
          </a:prstGeom>
          <a:solidFill>
            <a:srgbClr val="A44625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E947D7-7840-44ED-9FA9-5F6E3D1C3F1A}"/>
              </a:ext>
            </a:extLst>
          </p:cNvPr>
          <p:cNvSpPr/>
          <p:nvPr/>
        </p:nvSpPr>
        <p:spPr>
          <a:xfrm>
            <a:off x="1184151" y="696197"/>
            <a:ext cx="6786563" cy="1091158"/>
          </a:xfrm>
          <a:prstGeom prst="rect">
            <a:avLst/>
          </a:prstGeom>
          <a:solidFill>
            <a:srgbClr val="FFE78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363004" y="780631"/>
            <a:ext cx="65527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В школе хороший порядок: в ней чисто, уютно, организовано питание детей</a:t>
            </a:r>
          </a:p>
        </p:txBody>
      </p:sp>
      <p:graphicFrame>
        <p:nvGraphicFramePr>
          <p:cNvPr id="14" name="Содержимое 3"/>
          <p:cNvGraphicFramePr>
            <a:graphicFrameLocks/>
          </p:cNvGraphicFramePr>
          <p:nvPr/>
        </p:nvGraphicFramePr>
        <p:xfrm>
          <a:off x="179512" y="2420888"/>
          <a:ext cx="8229600" cy="4021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048974572"/>
              </p:ext>
            </p:extLst>
          </p:nvPr>
        </p:nvGraphicFramePr>
        <p:xfrm>
          <a:off x="704256" y="1787356"/>
          <a:ext cx="7972200" cy="4509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к сформировать партнерские отношения между родителями и учителями">
            <a:extLst>
              <a:ext uri="{FF2B5EF4-FFF2-40B4-BE49-F238E27FC236}">
                <a16:creationId xmlns:a16="http://schemas.microsoft.com/office/drawing/2014/main" id="{30BC7006-857C-4F18-8B9C-D8DA039DA5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" r="2576"/>
          <a:stretch/>
        </p:blipFill>
        <p:spPr bwMode="auto">
          <a:xfrm>
            <a:off x="0" y="-19538"/>
            <a:ext cx="9144000" cy="6877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1403350" y="836613"/>
            <a:ext cx="6786563" cy="1357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sz="2200">
              <a:solidFill>
                <a:srgbClr val="FFFFFF"/>
              </a:solidFill>
              <a:latin typeface="Bookman Old Style" pitchFamily="18" charset="0"/>
            </a:endParaRPr>
          </a:p>
        </p:txBody>
      </p:sp>
      <p:sp>
        <p:nvSpPr>
          <p:cNvPr id="3076" name="TextBox 12"/>
          <p:cNvSpPr txBox="1">
            <a:spLocks noChangeArrowheads="1"/>
          </p:cNvSpPr>
          <p:nvPr/>
        </p:nvSpPr>
        <p:spPr bwMode="auto">
          <a:xfrm>
            <a:off x="1763713" y="260350"/>
            <a:ext cx="63373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sz="2400" b="1" dirty="0">
              <a:solidFill>
                <a:srgbClr val="008000"/>
              </a:solidFill>
              <a:latin typeface="Bookman Old Style" pitchFamily="18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dirty="0"/>
          </a:p>
        </p:txBody>
      </p:sp>
      <p:sp>
        <p:nvSpPr>
          <p:cNvPr id="3077" name="TextBox 15"/>
          <p:cNvSpPr txBox="1">
            <a:spLocks noChangeArrowheads="1"/>
          </p:cNvSpPr>
          <p:nvPr/>
        </p:nvSpPr>
        <p:spPr bwMode="auto">
          <a:xfrm>
            <a:off x="827088" y="836613"/>
            <a:ext cx="83169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dirty="0"/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 dirty="0"/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043608" y="908720"/>
            <a:ext cx="7643192" cy="50891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4" name="Содержимое 3"/>
          <p:cNvGraphicFramePr>
            <a:graphicFrameLocks/>
          </p:cNvGraphicFramePr>
          <p:nvPr/>
        </p:nvGraphicFramePr>
        <p:xfrm>
          <a:off x="179512" y="2420888"/>
          <a:ext cx="8229600" cy="4021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53AFA3E-F0E0-4A65-BDEF-6C32128198F0}"/>
              </a:ext>
            </a:extLst>
          </p:cNvPr>
          <p:cNvSpPr/>
          <p:nvPr/>
        </p:nvSpPr>
        <p:spPr>
          <a:xfrm>
            <a:off x="0" y="-19538"/>
            <a:ext cx="9144000" cy="6877538"/>
          </a:xfrm>
          <a:prstGeom prst="rect">
            <a:avLst/>
          </a:prstGeom>
          <a:solidFill>
            <a:schemeClr val="accent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945F698-5321-4396-987A-8638DBE2CCDB}"/>
              </a:ext>
            </a:extLst>
          </p:cNvPr>
          <p:cNvSpPr/>
          <p:nvPr/>
        </p:nvSpPr>
        <p:spPr>
          <a:xfrm>
            <a:off x="1266825" y="480323"/>
            <a:ext cx="6923087" cy="1371594"/>
          </a:xfrm>
          <a:prstGeom prst="rect">
            <a:avLst/>
          </a:prstGeom>
          <a:solidFill>
            <a:schemeClr val="accent1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306513" y="629682"/>
            <a:ext cx="67687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Какую роль Вы отводите себе во взаимодействии со школой? </a:t>
            </a: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1083495983"/>
              </p:ext>
            </p:extLst>
          </p:nvPr>
        </p:nvGraphicFramePr>
        <p:xfrm>
          <a:off x="416024" y="2172537"/>
          <a:ext cx="8311952" cy="43257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259</Words>
  <Application>Microsoft Office PowerPoint</Application>
  <PresentationFormat>Экран (4:3)</PresentationFormat>
  <Paragraphs>48</Paragraphs>
  <Slides>14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Какие, по Вашему мнению, основные задачи должна сейчас решать школа?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Анкетирование родителей</dc:title>
  <dc:creator>Разиля</dc:creator>
  <cp:lastModifiedBy>Неизвестный пользователь</cp:lastModifiedBy>
  <cp:revision>79</cp:revision>
  <dcterms:created xsi:type="dcterms:W3CDTF">2017-03-13T06:16:01Z</dcterms:created>
  <dcterms:modified xsi:type="dcterms:W3CDTF">2021-08-31T07:57:03Z</dcterms:modified>
</cp:coreProperties>
</file>